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77" r:id="rId5"/>
    <p:sldId id="275" r:id="rId6"/>
    <p:sldId id="258" r:id="rId7"/>
    <p:sldId id="259" r:id="rId8"/>
    <p:sldId id="276" r:id="rId9"/>
    <p:sldId id="268" r:id="rId10"/>
    <p:sldId id="269" r:id="rId11"/>
    <p:sldId id="273" r:id="rId12"/>
    <p:sldId id="274" r:id="rId13"/>
    <p:sldId id="278" r:id="rId14"/>
    <p:sldId id="266" r:id="rId15"/>
    <p:sldId id="267" r:id="rId16"/>
    <p:sldId id="260" r:id="rId17"/>
    <p:sldId id="261" r:id="rId18"/>
    <p:sldId id="262" r:id="rId19"/>
    <p:sldId id="263" r:id="rId20"/>
    <p:sldId id="279" r:id="rId21"/>
    <p:sldId id="280" r:id="rId22"/>
    <p:sldId id="281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C6021-FF81-5E4E-8B70-52694E278F23}" type="datetimeFigureOut">
              <a:rPr lang="en-US" smtClean="0"/>
              <a:pPr/>
              <a:t>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4FED-7476-7E48-9EA9-4F3E50B50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8319"/>
            <a:ext cx="7772400" cy="15808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BEST PRACTICES IN ADULT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74970"/>
            <a:ext cx="6400800" cy="31638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Stephen Brookfield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University of St. Thomas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Minneapolis-St. Paul</a:t>
            </a:r>
          </a:p>
          <a:p>
            <a:r>
              <a:rPr lang="en-US" sz="4000" dirty="0" err="1" smtClean="0">
                <a:solidFill>
                  <a:schemeClr val="tx1"/>
                </a:solidFill>
              </a:rPr>
              <a:t>www.stephenbrookfield.com</a:t>
            </a:r>
            <a:endParaRPr lang="en-US" sz="4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ADMINISTRATION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Last 5 minutes of last session of the week</a:t>
            </a:r>
          </a:p>
          <a:p>
            <a:r>
              <a:rPr lang="en-US" sz="3600" dirty="0" smtClean="0"/>
              <a:t>Anonymous</a:t>
            </a:r>
          </a:p>
          <a:p>
            <a:r>
              <a:rPr lang="en-US" sz="3600" dirty="0" smtClean="0"/>
              <a:t>Mandatory when possible</a:t>
            </a:r>
          </a:p>
          <a:p>
            <a:r>
              <a:rPr lang="en-US" sz="3600" dirty="0" smtClean="0"/>
              <a:t>Frequency Analysis</a:t>
            </a:r>
          </a:p>
          <a:p>
            <a:r>
              <a:rPr lang="en-US" sz="3600" dirty="0" smtClean="0"/>
              <a:t>Reported back to group</a:t>
            </a:r>
          </a:p>
          <a:p>
            <a:r>
              <a:rPr lang="en-US" sz="3600" dirty="0" smtClean="0"/>
              <a:t>Negotiation not capitulation to majority opinion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CHALK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4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Trainer writes a question in the middle of the board</a:t>
            </a:r>
          </a:p>
          <a:p>
            <a:r>
              <a:rPr lang="en-US" sz="3600" dirty="0" smtClean="0"/>
              <a:t>5-10 minutes of silence is declared</a:t>
            </a:r>
          </a:p>
          <a:p>
            <a:r>
              <a:rPr lang="en-US" sz="3600" dirty="0" smtClean="0"/>
              <a:t>Participants write responses to the question on the board whenever they feel ready</a:t>
            </a:r>
          </a:p>
          <a:p>
            <a:r>
              <a:rPr lang="en-US" sz="3600" dirty="0" smtClean="0"/>
              <a:t>Participants &amp; trainer draw lines between similar comments &amp; add reactions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QUESTION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8000" dirty="0" smtClean="0"/>
              <a:t>What does an engaged adult classroom look, sound or feel like?</a:t>
            </a:r>
          </a:p>
          <a:p>
            <a:endParaRPr lang="en-US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800000"/>
                </a:solidFill>
                <a:latin typeface="Lucida Sans Unicode (Headings)"/>
                <a:cs typeface="Lucida Sans Unicode (Headings)"/>
              </a:rPr>
              <a:t>ENGAGEMENT </a:t>
            </a:r>
            <a:br>
              <a:rPr lang="en-US" dirty="0" smtClean="0">
                <a:solidFill>
                  <a:srgbClr val="800000"/>
                </a:solidFill>
                <a:latin typeface="Lucida Sans Unicode (Headings)"/>
                <a:cs typeface="Lucida Sans Unicode (Headings)"/>
              </a:rPr>
            </a:br>
            <a:r>
              <a:rPr lang="en-US" dirty="0" smtClean="0">
                <a:solidFill>
                  <a:srgbClr val="800000"/>
                </a:solidFill>
                <a:latin typeface="Lucida Sans Unicode (Headings)"/>
                <a:cs typeface="Lucida Sans Unicode (Headings)"/>
              </a:rPr>
              <a:t>Learners’ 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/>
              <a:t>I</a:t>
            </a:r>
            <a:r>
              <a:rPr lang="en-US" dirty="0" smtClean="0"/>
              <a:t>nvolved in some way</a:t>
            </a:r>
          </a:p>
          <a:p>
            <a:r>
              <a:rPr lang="en-US" dirty="0" smtClean="0"/>
              <a:t>Different modalities used – silence/speech, small group/whole class, visual/oral, abstract/specific, teacher/student</a:t>
            </a:r>
          </a:p>
          <a:p>
            <a:r>
              <a:rPr lang="en-US" dirty="0" smtClean="0"/>
              <a:t>Teacher modeling &amp; scaffolding</a:t>
            </a:r>
          </a:p>
          <a:p>
            <a:r>
              <a:rPr lang="en-US" dirty="0" smtClean="0"/>
              <a:t>Students provide frequent examples</a:t>
            </a:r>
          </a:p>
          <a:p>
            <a:r>
              <a:rPr lang="en-US" dirty="0" smtClean="0"/>
              <a:t>Immediate feedback on progress</a:t>
            </a:r>
          </a:p>
          <a:p>
            <a:r>
              <a:rPr lang="en-US" dirty="0" smtClean="0"/>
              <a:t>Participation in activities – responsibility for learning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-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/>
              <a:t>Modeling Particularly Important for Students Learning to Think Critically</a:t>
            </a:r>
          </a:p>
          <a:p>
            <a:r>
              <a:rPr lang="en-US" sz="3600" dirty="0" smtClean="0"/>
              <a:t>When Teachers Talk Out Loud Their Assumptions Behind Practices</a:t>
            </a:r>
          </a:p>
          <a:p>
            <a:r>
              <a:rPr lang="en-US" sz="3600" dirty="0" smtClean="0"/>
              <a:t>When Teachers Do Regular Assumption Audits - Say When Their Assumptions are Confirmed &amp; Challenged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RESEARCH -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When Teachers Use the CIQ to Check Their Assumptions in Front of Students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When Teachers Bring in Real Life Experience When Assumptions Were Confirmed &amp; Challenged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In Team Teaching - When Team Members Take Different Positions and Clarify Each Others’ Assumptions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dirty="0" smtClean="0"/>
              <a:t>CIRCULAR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kumimoji="1" lang="en-US" dirty="0" smtClean="0"/>
              <a:t>1st person speaks up to 1 minute on her response to the topic or question</a:t>
            </a:r>
          </a:p>
          <a:p>
            <a:pPr>
              <a:lnSpc>
                <a:spcPct val="90000"/>
              </a:lnSpc>
            </a:pPr>
            <a:r>
              <a:rPr kumimoji="1" lang="en-US" dirty="0" smtClean="0"/>
              <a:t>2nd person (to left of 1st speaker) speaks for up to 1 minute - what she says must respond to, or build on, the 1st speaker’s comments.  This can be a question about the previous comment or a disagreement</a:t>
            </a:r>
          </a:p>
          <a:p>
            <a:pPr>
              <a:lnSpc>
                <a:spcPct val="90000"/>
              </a:lnSpc>
            </a:pPr>
            <a:r>
              <a:rPr kumimoji="1" lang="en-US" dirty="0" smtClean="0"/>
              <a:t>This process continues once around circle then moves into open conversation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kumimoji="0" lang="en-US" sz="6600" dirty="0" smtClean="0"/>
              <a:t>What do you want your students to say about how you train when they are out of earshot?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TRAINER CREDIBILITY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EXPERTISE</a:t>
            </a:r>
            <a:r>
              <a:rPr lang="en-US" b="1" dirty="0" smtClean="0"/>
              <a:t> AT A HIGH LEVEL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EXPERIENCE</a:t>
            </a:r>
            <a:r>
              <a:rPr lang="en-US" b="1" dirty="0" smtClean="0"/>
              <a:t> OF REAL WORLD APPLICATIONS &amp; TEACHING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RATIONALE</a:t>
            </a:r>
            <a:r>
              <a:rPr lang="en-US" b="1" dirty="0" smtClean="0"/>
              <a:t>: A THOUGHT OUT APPROACH TO WHY THINGS ARE ARRANGED THE WAY THEY ARE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CONVICTION</a:t>
            </a:r>
            <a:r>
              <a:rPr lang="en-US" b="1" dirty="0" smtClean="0"/>
              <a:t>: RE. THE IMPORTANCE OF A CLEAR UNDERSTANDING OF CONTENT &amp; SKILLS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TRAINER 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CONGRUENCE</a:t>
            </a:r>
            <a:r>
              <a:rPr lang="en-US" sz="3600" b="1" dirty="0" smtClean="0"/>
              <a:t> OF WORDS &amp; ACTIONS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FULL DISCLOSURE </a:t>
            </a:r>
            <a:r>
              <a:rPr lang="en-US" sz="3600" b="1" dirty="0" smtClean="0"/>
              <a:t>OF EXPECTATIONS &amp; CRITERIA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PERSONHOOD</a:t>
            </a:r>
            <a:r>
              <a:rPr lang="en-US" sz="3600" b="1" dirty="0" smtClean="0"/>
              <a:t> VIA AUTOBIOGRAPHICAL EXAMPLES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RESPONSIVENESS</a:t>
            </a:r>
            <a:r>
              <a:rPr lang="en-US" sz="3600" b="1" dirty="0" smtClean="0"/>
              <a:t> TO LEARNERS’ CONCERNS</a:t>
            </a:r>
          </a:p>
          <a:p>
            <a:pPr>
              <a:lnSpc>
                <a:spcPct val="90000"/>
              </a:lnSpc>
            </a:pPr>
            <a:r>
              <a:rPr lang="en-US" sz="3600" b="1" dirty="0" smtClean="0"/>
              <a:t>ACKNOWLEDGING </a:t>
            </a:r>
            <a:r>
              <a:rPr lang="en-US" sz="3600" b="1" dirty="0" smtClean="0">
                <a:solidFill>
                  <a:srgbClr val="FF0000"/>
                </a:solidFill>
              </a:rPr>
              <a:t>ERROR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7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By the end of this session you will …</a:t>
            </a:r>
          </a:p>
          <a:p>
            <a:r>
              <a:rPr lang="en-US" sz="3600" dirty="0" smtClean="0"/>
              <a:t>(1) Implement the Circle of Voices exercise to increase learner participation</a:t>
            </a:r>
          </a:p>
          <a:p>
            <a:r>
              <a:rPr lang="en-US" sz="3600" dirty="0" smtClean="0"/>
              <a:t>(2) Implement the Critical Incident Questionnaire as a Feedback Tool</a:t>
            </a:r>
          </a:p>
          <a:p>
            <a:r>
              <a:rPr lang="en-US" sz="3600" dirty="0" smtClean="0"/>
              <a:t>(3) Implement the Chalk Talk exercise to construct a map of learners’ knowledge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SNOWBALLING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Begin with individual reflection</a:t>
            </a:r>
          </a:p>
          <a:p>
            <a:r>
              <a:rPr lang="en-US" dirty="0" smtClean="0"/>
              <a:t>Share with another person</a:t>
            </a:r>
          </a:p>
          <a:p>
            <a:r>
              <a:rPr lang="en-US" dirty="0" smtClean="0"/>
              <a:t>Pairs join with pairs &amp; share in quartet</a:t>
            </a:r>
          </a:p>
          <a:p>
            <a:r>
              <a:rPr lang="en-US" dirty="0" smtClean="0"/>
              <a:t>Quartets join with quartets …. &amp; so on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u="sng" dirty="0" smtClean="0"/>
              <a:t>SHARE</a:t>
            </a:r>
            <a:r>
              <a:rPr lang="en-US" dirty="0" smtClean="0"/>
              <a:t> …</a:t>
            </a:r>
          </a:p>
          <a:p>
            <a:pPr>
              <a:buNone/>
            </a:pPr>
            <a:r>
              <a:rPr lang="en-US" dirty="0" smtClean="0"/>
              <a:t>  Emerging differences</a:t>
            </a:r>
          </a:p>
          <a:p>
            <a:pPr>
              <a:buNone/>
            </a:pPr>
            <a:r>
              <a:rPr lang="en-US" dirty="0" smtClean="0"/>
              <a:t>  Questions &amp; issues raised</a:t>
            </a:r>
          </a:p>
          <a:p>
            <a:pPr>
              <a:buNone/>
            </a:pPr>
            <a:r>
              <a:rPr lang="en-US" dirty="0" smtClean="0"/>
              <a:t>  Contradictions revealed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6600" dirty="0" smtClean="0"/>
              <a:t>What emotions and feelings have hindered or stopped your own learning as an adult?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RHYTHMS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6600" dirty="0" err="1" smtClean="0"/>
              <a:t>Impostorship</a:t>
            </a:r>
            <a:endParaRPr lang="en-US" sz="6600" dirty="0" smtClean="0"/>
          </a:p>
          <a:p>
            <a:r>
              <a:rPr lang="en-US" sz="6600" dirty="0" smtClean="0"/>
              <a:t>Cultural Suicide</a:t>
            </a:r>
          </a:p>
          <a:p>
            <a:r>
              <a:rPr lang="en-US" sz="6600" dirty="0" smtClean="0"/>
              <a:t>Lost in Limbo</a:t>
            </a:r>
          </a:p>
          <a:p>
            <a:r>
              <a:rPr lang="en-US" sz="6600" dirty="0" smtClean="0"/>
              <a:t>Peer Supports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0" lang="en-US" dirty="0" smtClean="0"/>
              <a:t>FURTHER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091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600" dirty="0"/>
              <a:t>P</a:t>
            </a:r>
            <a:r>
              <a:rPr lang="en-US" sz="3600" dirty="0" smtClean="0"/>
              <a:t>OWERFUL TECHNIQUES FOR TEACHING ADULTS (2013 – Forthcoming)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TEACHING </a:t>
            </a:r>
            <a:r>
              <a:rPr lang="en-US" sz="3600" dirty="0"/>
              <a:t>FOR CRITICAL THINKING (2011)                                              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/>
              <a:t>THE SKILLFUL TEACHER (2006, 2</a:t>
            </a:r>
            <a:r>
              <a:rPr lang="en-US" sz="3600" baseline="30000" dirty="0"/>
              <a:t>nd Ed.)</a:t>
            </a:r>
            <a:r>
              <a:rPr lang="en-US" sz="36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/>
              <a:t>DISCUSSION AS A WAY OF TEACHING (2005, 2nd. Edition) with Stephen </a:t>
            </a:r>
            <a:r>
              <a:rPr lang="en-US" sz="3600" dirty="0" err="1"/>
              <a:t>Preskill</a:t>
            </a:r>
            <a:r>
              <a:rPr lang="en-US" sz="36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/>
              <a:t> All published by </a:t>
            </a:r>
            <a:r>
              <a:rPr lang="en-US" sz="3600" dirty="0" err="1"/>
              <a:t>Jossey</a:t>
            </a:r>
            <a:r>
              <a:rPr lang="en-US" sz="3600" dirty="0"/>
              <a:t>-Bass/Wiley</a:t>
            </a:r>
          </a:p>
          <a:p>
            <a:pPr>
              <a:lnSpc>
                <a:spcPct val="90000"/>
              </a:lnSpc>
              <a:defRPr/>
            </a:pPr>
            <a:r>
              <a:rPr lang="en-US" sz="3600" dirty="0" err="1" smtClean="0"/>
              <a:t>www.stephenbrookfield.com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Session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dirty="0" smtClean="0"/>
              <a:t>(4</a:t>
            </a:r>
            <a:r>
              <a:rPr lang="en-US" sz="3892" dirty="0" smtClean="0"/>
              <a:t>) Implement the Circular Response exercise to focus discussion</a:t>
            </a:r>
          </a:p>
          <a:p>
            <a:r>
              <a:rPr lang="en-US" sz="3892" dirty="0" smtClean="0"/>
              <a:t>(5) Implement the Snowballing technique to widen student participation</a:t>
            </a:r>
          </a:p>
          <a:p>
            <a:r>
              <a:rPr lang="en-US" sz="3892" dirty="0" smtClean="0"/>
              <a:t>(6)Utilize further resources online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Buzz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600" dirty="0" smtClean="0"/>
              <a:t>What, if anything, are the typical characteristics of an adult learner?</a:t>
            </a:r>
            <a:endParaRPr lang="en-US" sz="6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What Makes Someone an Adult Learner?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Is it their …..</a:t>
            </a:r>
          </a:p>
          <a:p>
            <a:r>
              <a:rPr lang="en-US" sz="4000" dirty="0" smtClean="0"/>
              <a:t>Age?</a:t>
            </a:r>
          </a:p>
          <a:p>
            <a:r>
              <a:rPr lang="en-US" sz="4000" dirty="0" smtClean="0"/>
              <a:t>Developmental Stage?</a:t>
            </a:r>
          </a:p>
          <a:p>
            <a:r>
              <a:rPr lang="en-US" sz="4000" dirty="0" smtClean="0"/>
              <a:t>Adult Roles?</a:t>
            </a:r>
          </a:p>
          <a:p>
            <a:r>
              <a:rPr lang="en-US" sz="4000" dirty="0" smtClean="0"/>
              <a:t>Experience?</a:t>
            </a:r>
          </a:p>
          <a:p>
            <a:r>
              <a:rPr lang="en-US" sz="4000" dirty="0" smtClean="0"/>
              <a:t>Method of Learning?</a:t>
            </a:r>
          </a:p>
          <a:p>
            <a:r>
              <a:rPr lang="en-US" sz="4000" dirty="0" smtClean="0"/>
              <a:t>Cognition?</a:t>
            </a:r>
          </a:p>
          <a:p>
            <a:endParaRPr lang="en-US" sz="5400" dirty="0" smtClean="0"/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0513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dirty="0" smtClean="0"/>
              <a:t>CIRCLE OF VOICES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927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kumimoji="1" lang="en-US" dirty="0" smtClean="0"/>
              <a:t>Quiet, private reflection on the topic or question</a:t>
            </a:r>
          </a:p>
          <a:p>
            <a:pPr>
              <a:lnSpc>
                <a:spcPct val="90000"/>
              </a:lnSpc>
            </a:pPr>
            <a:r>
              <a:rPr kumimoji="1" lang="en-US" dirty="0" smtClean="0"/>
              <a:t>Each member takes up to 1 minute to say whatever they wish to say in response to the question - NO INTERRUPTIONS</a:t>
            </a:r>
          </a:p>
          <a:p>
            <a:pPr>
              <a:lnSpc>
                <a:spcPct val="90000"/>
              </a:lnSpc>
            </a:pPr>
            <a:r>
              <a:rPr kumimoji="1" lang="en-US" dirty="0" smtClean="0"/>
              <a:t>Group moves into open conversation - members can only talk about what someone else said in the opening round of  the conversation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0" lang="en-US" sz="4800" dirty="0" smtClean="0"/>
              <a:t>As a </a:t>
            </a:r>
            <a:r>
              <a:rPr lang="en-US" sz="4800" dirty="0" smtClean="0"/>
              <a:t>trai</a:t>
            </a:r>
            <a:r>
              <a:rPr kumimoji="0" lang="en-US" sz="4800" dirty="0" smtClean="0"/>
              <a:t>ner, when have you been treated as an adult?  What did </a:t>
            </a:r>
            <a:r>
              <a:rPr lang="en-US" sz="4800" dirty="0" smtClean="0"/>
              <a:t>a supervisor or leader</a:t>
            </a:r>
            <a:r>
              <a:rPr kumimoji="0" lang="en-US" sz="4800" dirty="0" smtClean="0"/>
              <a:t> do that made you feel you were being treated in an adult way?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smtClean="0"/>
              <a:t>An Adult Approach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000" dirty="0" smtClean="0"/>
              <a:t>Respect</a:t>
            </a:r>
          </a:p>
          <a:p>
            <a:r>
              <a:rPr lang="en-US" sz="8000" dirty="0" smtClean="0"/>
              <a:t>Research</a:t>
            </a:r>
          </a:p>
          <a:p>
            <a:r>
              <a:rPr lang="en-US" sz="8000" dirty="0" smtClean="0"/>
              <a:t>Responsiveness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98841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CRITICAL INCIDENT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66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400" dirty="0" smtClean="0"/>
              <a:t>Most engaged moment in session</a:t>
            </a:r>
          </a:p>
          <a:p>
            <a:r>
              <a:rPr lang="en-US" sz="4400" dirty="0" smtClean="0"/>
              <a:t>Most distanced moment in session</a:t>
            </a:r>
          </a:p>
          <a:p>
            <a:r>
              <a:rPr lang="en-US" sz="4400" dirty="0" smtClean="0"/>
              <a:t>Most helpful action</a:t>
            </a:r>
          </a:p>
          <a:p>
            <a:r>
              <a:rPr lang="en-US" sz="4400" dirty="0" smtClean="0"/>
              <a:t>Most puzzling action</a:t>
            </a:r>
          </a:p>
          <a:p>
            <a:r>
              <a:rPr lang="en-US" sz="4400" dirty="0" smtClean="0"/>
              <a:t>What Surprised You Most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765</Words>
  <Application>Microsoft Macintosh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BEST PRACTICES IN ADULT LEARNING</vt:lpstr>
      <vt:lpstr>Session Objectives</vt:lpstr>
      <vt:lpstr>Session Objectives</vt:lpstr>
      <vt:lpstr>Buzz Groups</vt:lpstr>
      <vt:lpstr>What Makes Someone an Adult Learner?</vt:lpstr>
      <vt:lpstr>CIRCLE OF VOICES</vt:lpstr>
      <vt:lpstr>QUESTION</vt:lpstr>
      <vt:lpstr>An Adult Approach</vt:lpstr>
      <vt:lpstr>CRITICAL INCIDENT QUESTIONNAIRE</vt:lpstr>
      <vt:lpstr>ADMINISTRATION</vt:lpstr>
      <vt:lpstr>CHALK TALK</vt:lpstr>
      <vt:lpstr>QUESTION</vt:lpstr>
      <vt:lpstr>ENGAGEMENT  Learners’ Perceptions</vt:lpstr>
      <vt:lpstr>RESEARCH - MODELING</vt:lpstr>
      <vt:lpstr>RESEARCH - MODELING</vt:lpstr>
      <vt:lpstr>CIRCULAR RESPONSE</vt:lpstr>
      <vt:lpstr>QUESTION</vt:lpstr>
      <vt:lpstr>TRAINER CREDIBILITY</vt:lpstr>
      <vt:lpstr>TRAINER AUTHENTICITY</vt:lpstr>
      <vt:lpstr>SNOWBALLING</vt:lpstr>
      <vt:lpstr>QUESTION …</vt:lpstr>
      <vt:lpstr>RHYTHMS OF LEARNING</vt:lpstr>
      <vt:lpstr>FURTHER RESOURCES</vt:lpstr>
    </vt:vector>
  </TitlesOfParts>
  <Company>University of St Thomas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ADULT LEARNING</dc:title>
  <dc:creator>IRT UST</dc:creator>
  <cp:lastModifiedBy>Molly Brookfield</cp:lastModifiedBy>
  <cp:revision>14</cp:revision>
  <dcterms:created xsi:type="dcterms:W3CDTF">2012-02-11T12:15:53Z</dcterms:created>
  <dcterms:modified xsi:type="dcterms:W3CDTF">2012-02-11T12:16:44Z</dcterms:modified>
</cp:coreProperties>
</file>