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9" r:id="rId4"/>
    <p:sldId id="276" r:id="rId5"/>
    <p:sldId id="275" r:id="rId6"/>
    <p:sldId id="277" r:id="rId7"/>
    <p:sldId id="260" r:id="rId8"/>
    <p:sldId id="261" r:id="rId9"/>
    <p:sldId id="258" r:id="rId10"/>
    <p:sldId id="262" r:id="rId11"/>
    <p:sldId id="263" r:id="rId12"/>
    <p:sldId id="274" r:id="rId13"/>
    <p:sldId id="264" r:id="rId14"/>
    <p:sldId id="265" r:id="rId15"/>
    <p:sldId id="266" r:id="rId16"/>
    <p:sldId id="267" r:id="rId17"/>
    <p:sldId id="268" r:id="rId18"/>
    <p:sldId id="269" r:id="rId19"/>
    <p:sldId id="270" r:id="rId20"/>
    <p:sldId id="271" r:id="rId21"/>
    <p:sldId id="273" r:id="rId22"/>
    <p:sldId id="272"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8"/>
    <p:restoredTop sz="94633"/>
  </p:normalViewPr>
  <p:slideViewPr>
    <p:cSldViewPr snapToGrid="0" snapToObjects="1">
      <p:cViewPr varScale="1">
        <p:scale>
          <a:sx n="96" d="100"/>
          <a:sy n="96" d="100"/>
        </p:scale>
        <p:origin x="624" y="1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89E7E3-E4CB-1745-B192-56338908BF7A}"/>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1806E102-1FA3-4940-92FE-683D7EB2108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8C2F508D-8CD7-1B4C-B452-4167CCB84249}"/>
              </a:ext>
            </a:extLst>
          </p:cNvPr>
          <p:cNvSpPr>
            <a:spLocks noGrp="1"/>
          </p:cNvSpPr>
          <p:nvPr>
            <p:ph type="dt" sz="half" idx="10"/>
          </p:nvPr>
        </p:nvSpPr>
        <p:spPr/>
        <p:txBody>
          <a:bodyPr/>
          <a:lstStyle/>
          <a:p>
            <a:fld id="{6154AA13-3D0E-0147-A7FE-C31F5F445318}" type="datetimeFigureOut">
              <a:rPr lang="en-US" smtClean="0"/>
              <a:t>10/16/19</a:t>
            </a:fld>
            <a:endParaRPr lang="en-US"/>
          </a:p>
        </p:txBody>
      </p:sp>
      <p:sp>
        <p:nvSpPr>
          <p:cNvPr id="5" name="Footer Placeholder 4">
            <a:extLst>
              <a:ext uri="{FF2B5EF4-FFF2-40B4-BE49-F238E27FC236}">
                <a16:creationId xmlns:a16="http://schemas.microsoft.com/office/drawing/2014/main" id="{DEC517CF-95B9-904C-BDBC-9D61C299F4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A7D4C1-CF7D-4946-BC3B-6EFB905094AB}"/>
              </a:ext>
            </a:extLst>
          </p:cNvPr>
          <p:cNvSpPr>
            <a:spLocks noGrp="1"/>
          </p:cNvSpPr>
          <p:nvPr>
            <p:ph type="sldNum" sz="quarter" idx="12"/>
          </p:nvPr>
        </p:nvSpPr>
        <p:spPr/>
        <p:txBody>
          <a:bodyPr/>
          <a:lstStyle/>
          <a:p>
            <a:fld id="{DE1668C5-FB3D-FF49-82FD-AF4E854D1C8E}" type="slidenum">
              <a:rPr lang="en-US" smtClean="0"/>
              <a:t>‹#›</a:t>
            </a:fld>
            <a:endParaRPr lang="en-US"/>
          </a:p>
        </p:txBody>
      </p:sp>
    </p:spTree>
    <p:extLst>
      <p:ext uri="{BB962C8B-B14F-4D97-AF65-F5344CB8AC3E}">
        <p14:creationId xmlns:p14="http://schemas.microsoft.com/office/powerpoint/2010/main" val="1182110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BAB4D3-F76F-CD49-A712-85A20ACE771C}"/>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47D70089-D9B7-FC46-9574-4DAFCB261B86}"/>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ED9D800-F3AF-464C-A7E6-8EB9E55E636C}"/>
              </a:ext>
            </a:extLst>
          </p:cNvPr>
          <p:cNvSpPr>
            <a:spLocks noGrp="1"/>
          </p:cNvSpPr>
          <p:nvPr>
            <p:ph type="dt" sz="half" idx="10"/>
          </p:nvPr>
        </p:nvSpPr>
        <p:spPr/>
        <p:txBody>
          <a:bodyPr/>
          <a:lstStyle/>
          <a:p>
            <a:fld id="{6154AA13-3D0E-0147-A7FE-C31F5F445318}" type="datetimeFigureOut">
              <a:rPr lang="en-US" smtClean="0"/>
              <a:t>10/16/19</a:t>
            </a:fld>
            <a:endParaRPr lang="en-US"/>
          </a:p>
        </p:txBody>
      </p:sp>
      <p:sp>
        <p:nvSpPr>
          <p:cNvPr id="5" name="Footer Placeholder 4">
            <a:extLst>
              <a:ext uri="{FF2B5EF4-FFF2-40B4-BE49-F238E27FC236}">
                <a16:creationId xmlns:a16="http://schemas.microsoft.com/office/drawing/2014/main" id="{D6D69C0C-97D3-484C-9BE3-4C734B436A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FF0404-706A-314E-BE42-F7E5840A5ED3}"/>
              </a:ext>
            </a:extLst>
          </p:cNvPr>
          <p:cNvSpPr>
            <a:spLocks noGrp="1"/>
          </p:cNvSpPr>
          <p:nvPr>
            <p:ph type="sldNum" sz="quarter" idx="12"/>
          </p:nvPr>
        </p:nvSpPr>
        <p:spPr/>
        <p:txBody>
          <a:bodyPr/>
          <a:lstStyle/>
          <a:p>
            <a:fld id="{DE1668C5-FB3D-FF49-82FD-AF4E854D1C8E}" type="slidenum">
              <a:rPr lang="en-US" smtClean="0"/>
              <a:t>‹#›</a:t>
            </a:fld>
            <a:endParaRPr lang="en-US"/>
          </a:p>
        </p:txBody>
      </p:sp>
    </p:spTree>
    <p:extLst>
      <p:ext uri="{BB962C8B-B14F-4D97-AF65-F5344CB8AC3E}">
        <p14:creationId xmlns:p14="http://schemas.microsoft.com/office/powerpoint/2010/main" val="2315020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180657E-674C-B84B-9951-60FD50E3BB94}"/>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E5D60759-46EC-4347-8DAA-F6B59F869BED}"/>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BF152AA-BEE4-D440-B016-98A4C8808C19}"/>
              </a:ext>
            </a:extLst>
          </p:cNvPr>
          <p:cNvSpPr>
            <a:spLocks noGrp="1"/>
          </p:cNvSpPr>
          <p:nvPr>
            <p:ph type="dt" sz="half" idx="10"/>
          </p:nvPr>
        </p:nvSpPr>
        <p:spPr/>
        <p:txBody>
          <a:bodyPr/>
          <a:lstStyle/>
          <a:p>
            <a:fld id="{6154AA13-3D0E-0147-A7FE-C31F5F445318}" type="datetimeFigureOut">
              <a:rPr lang="en-US" smtClean="0"/>
              <a:t>10/16/19</a:t>
            </a:fld>
            <a:endParaRPr lang="en-US"/>
          </a:p>
        </p:txBody>
      </p:sp>
      <p:sp>
        <p:nvSpPr>
          <p:cNvPr id="5" name="Footer Placeholder 4">
            <a:extLst>
              <a:ext uri="{FF2B5EF4-FFF2-40B4-BE49-F238E27FC236}">
                <a16:creationId xmlns:a16="http://schemas.microsoft.com/office/drawing/2014/main" id="{8AC0E40D-437B-7344-9E4B-DD4566F7D8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01D23A-AE5A-7443-B1F3-B1EA41B40A3B}"/>
              </a:ext>
            </a:extLst>
          </p:cNvPr>
          <p:cNvSpPr>
            <a:spLocks noGrp="1"/>
          </p:cNvSpPr>
          <p:nvPr>
            <p:ph type="sldNum" sz="quarter" idx="12"/>
          </p:nvPr>
        </p:nvSpPr>
        <p:spPr/>
        <p:txBody>
          <a:bodyPr/>
          <a:lstStyle/>
          <a:p>
            <a:fld id="{DE1668C5-FB3D-FF49-82FD-AF4E854D1C8E}" type="slidenum">
              <a:rPr lang="en-US" smtClean="0"/>
              <a:t>‹#›</a:t>
            </a:fld>
            <a:endParaRPr lang="en-US"/>
          </a:p>
        </p:txBody>
      </p:sp>
    </p:spTree>
    <p:extLst>
      <p:ext uri="{BB962C8B-B14F-4D97-AF65-F5344CB8AC3E}">
        <p14:creationId xmlns:p14="http://schemas.microsoft.com/office/powerpoint/2010/main" val="3330953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5EAEA-94D7-D14E-82A3-F54CE9D098A0}"/>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10D0B6D4-D250-A042-A0F8-649A6FAB2D48}"/>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C891136-610F-394B-B276-32B75280086E}"/>
              </a:ext>
            </a:extLst>
          </p:cNvPr>
          <p:cNvSpPr>
            <a:spLocks noGrp="1"/>
          </p:cNvSpPr>
          <p:nvPr>
            <p:ph type="dt" sz="half" idx="10"/>
          </p:nvPr>
        </p:nvSpPr>
        <p:spPr/>
        <p:txBody>
          <a:bodyPr/>
          <a:lstStyle/>
          <a:p>
            <a:fld id="{6154AA13-3D0E-0147-A7FE-C31F5F445318}" type="datetimeFigureOut">
              <a:rPr lang="en-US" smtClean="0"/>
              <a:t>10/16/19</a:t>
            </a:fld>
            <a:endParaRPr lang="en-US"/>
          </a:p>
        </p:txBody>
      </p:sp>
      <p:sp>
        <p:nvSpPr>
          <p:cNvPr id="5" name="Footer Placeholder 4">
            <a:extLst>
              <a:ext uri="{FF2B5EF4-FFF2-40B4-BE49-F238E27FC236}">
                <a16:creationId xmlns:a16="http://schemas.microsoft.com/office/drawing/2014/main" id="{22D32F84-58DB-9840-A92A-070E8D773C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B2BCC2-1764-1A4D-8FE9-AF0C87B4D1E0}"/>
              </a:ext>
            </a:extLst>
          </p:cNvPr>
          <p:cNvSpPr>
            <a:spLocks noGrp="1"/>
          </p:cNvSpPr>
          <p:nvPr>
            <p:ph type="sldNum" sz="quarter" idx="12"/>
          </p:nvPr>
        </p:nvSpPr>
        <p:spPr/>
        <p:txBody>
          <a:bodyPr/>
          <a:lstStyle/>
          <a:p>
            <a:fld id="{DE1668C5-FB3D-FF49-82FD-AF4E854D1C8E}" type="slidenum">
              <a:rPr lang="en-US" smtClean="0"/>
              <a:t>‹#›</a:t>
            </a:fld>
            <a:endParaRPr lang="en-US"/>
          </a:p>
        </p:txBody>
      </p:sp>
    </p:spTree>
    <p:extLst>
      <p:ext uri="{BB962C8B-B14F-4D97-AF65-F5344CB8AC3E}">
        <p14:creationId xmlns:p14="http://schemas.microsoft.com/office/powerpoint/2010/main" val="1406801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D1EDA-8E23-9040-901B-400B19A798D4}"/>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22CC8825-60AD-094B-8D4B-7E26718953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F54E27D4-0112-5F45-8D5F-ADBC888EF9DC}"/>
              </a:ext>
            </a:extLst>
          </p:cNvPr>
          <p:cNvSpPr>
            <a:spLocks noGrp="1"/>
          </p:cNvSpPr>
          <p:nvPr>
            <p:ph type="dt" sz="half" idx="10"/>
          </p:nvPr>
        </p:nvSpPr>
        <p:spPr/>
        <p:txBody>
          <a:bodyPr/>
          <a:lstStyle/>
          <a:p>
            <a:fld id="{6154AA13-3D0E-0147-A7FE-C31F5F445318}" type="datetimeFigureOut">
              <a:rPr lang="en-US" smtClean="0"/>
              <a:t>10/16/19</a:t>
            </a:fld>
            <a:endParaRPr lang="en-US"/>
          </a:p>
        </p:txBody>
      </p:sp>
      <p:sp>
        <p:nvSpPr>
          <p:cNvPr id="5" name="Footer Placeholder 4">
            <a:extLst>
              <a:ext uri="{FF2B5EF4-FFF2-40B4-BE49-F238E27FC236}">
                <a16:creationId xmlns:a16="http://schemas.microsoft.com/office/drawing/2014/main" id="{E1F732BE-E526-8F49-97F1-D888CBBE0F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47F257-9904-A944-8B0C-663979D7360C}"/>
              </a:ext>
            </a:extLst>
          </p:cNvPr>
          <p:cNvSpPr>
            <a:spLocks noGrp="1"/>
          </p:cNvSpPr>
          <p:nvPr>
            <p:ph type="sldNum" sz="quarter" idx="12"/>
          </p:nvPr>
        </p:nvSpPr>
        <p:spPr/>
        <p:txBody>
          <a:bodyPr/>
          <a:lstStyle/>
          <a:p>
            <a:fld id="{DE1668C5-FB3D-FF49-82FD-AF4E854D1C8E}" type="slidenum">
              <a:rPr lang="en-US" smtClean="0"/>
              <a:t>‹#›</a:t>
            </a:fld>
            <a:endParaRPr lang="en-US"/>
          </a:p>
        </p:txBody>
      </p:sp>
    </p:spTree>
    <p:extLst>
      <p:ext uri="{BB962C8B-B14F-4D97-AF65-F5344CB8AC3E}">
        <p14:creationId xmlns:p14="http://schemas.microsoft.com/office/powerpoint/2010/main" val="1424171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51C5B9-0565-CD4D-9145-E5F5DBB0287A}"/>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E7B2B667-3ED8-C446-9339-90C3ADBD48AB}"/>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03A976D8-E6BC-2A44-B64D-559FADE81D87}"/>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A64D9E97-6667-7E43-AC4A-3C5B6BC5FB46}"/>
              </a:ext>
            </a:extLst>
          </p:cNvPr>
          <p:cNvSpPr>
            <a:spLocks noGrp="1"/>
          </p:cNvSpPr>
          <p:nvPr>
            <p:ph type="dt" sz="half" idx="10"/>
          </p:nvPr>
        </p:nvSpPr>
        <p:spPr/>
        <p:txBody>
          <a:bodyPr/>
          <a:lstStyle/>
          <a:p>
            <a:fld id="{6154AA13-3D0E-0147-A7FE-C31F5F445318}" type="datetimeFigureOut">
              <a:rPr lang="en-US" smtClean="0"/>
              <a:t>10/16/19</a:t>
            </a:fld>
            <a:endParaRPr lang="en-US"/>
          </a:p>
        </p:txBody>
      </p:sp>
      <p:sp>
        <p:nvSpPr>
          <p:cNvPr id="6" name="Footer Placeholder 5">
            <a:extLst>
              <a:ext uri="{FF2B5EF4-FFF2-40B4-BE49-F238E27FC236}">
                <a16:creationId xmlns:a16="http://schemas.microsoft.com/office/drawing/2014/main" id="{72C6735F-366D-974B-A945-5DCEDC1171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FF9D279-9C00-DC43-9E85-06566C738119}"/>
              </a:ext>
            </a:extLst>
          </p:cNvPr>
          <p:cNvSpPr>
            <a:spLocks noGrp="1"/>
          </p:cNvSpPr>
          <p:nvPr>
            <p:ph type="sldNum" sz="quarter" idx="12"/>
          </p:nvPr>
        </p:nvSpPr>
        <p:spPr/>
        <p:txBody>
          <a:bodyPr/>
          <a:lstStyle/>
          <a:p>
            <a:fld id="{DE1668C5-FB3D-FF49-82FD-AF4E854D1C8E}" type="slidenum">
              <a:rPr lang="en-US" smtClean="0"/>
              <a:t>‹#›</a:t>
            </a:fld>
            <a:endParaRPr lang="en-US"/>
          </a:p>
        </p:txBody>
      </p:sp>
    </p:spTree>
    <p:extLst>
      <p:ext uri="{BB962C8B-B14F-4D97-AF65-F5344CB8AC3E}">
        <p14:creationId xmlns:p14="http://schemas.microsoft.com/office/powerpoint/2010/main" val="918617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275F9-63F9-2844-842E-DA32C37071FB}"/>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331C66F7-4D90-5145-9FE1-860D06984C0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F4971386-34AF-1D42-BEAA-AE847DD4DF46}"/>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8B004374-A0E7-954E-9EE3-AFC9CC620CB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60D0AD98-025D-6842-9FB6-D629355DC647}"/>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9DA90BA6-1958-6E4F-935E-65545E65A6C8}"/>
              </a:ext>
            </a:extLst>
          </p:cNvPr>
          <p:cNvSpPr>
            <a:spLocks noGrp="1"/>
          </p:cNvSpPr>
          <p:nvPr>
            <p:ph type="dt" sz="half" idx="10"/>
          </p:nvPr>
        </p:nvSpPr>
        <p:spPr/>
        <p:txBody>
          <a:bodyPr/>
          <a:lstStyle/>
          <a:p>
            <a:fld id="{6154AA13-3D0E-0147-A7FE-C31F5F445318}" type="datetimeFigureOut">
              <a:rPr lang="en-US" smtClean="0"/>
              <a:t>10/16/19</a:t>
            </a:fld>
            <a:endParaRPr lang="en-US"/>
          </a:p>
        </p:txBody>
      </p:sp>
      <p:sp>
        <p:nvSpPr>
          <p:cNvPr id="8" name="Footer Placeholder 7">
            <a:extLst>
              <a:ext uri="{FF2B5EF4-FFF2-40B4-BE49-F238E27FC236}">
                <a16:creationId xmlns:a16="http://schemas.microsoft.com/office/drawing/2014/main" id="{0CA54705-38F3-C24C-B47B-97E61BC61B4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83C81B7-F1CF-A045-8073-2BC82CFDC0E1}"/>
              </a:ext>
            </a:extLst>
          </p:cNvPr>
          <p:cNvSpPr>
            <a:spLocks noGrp="1"/>
          </p:cNvSpPr>
          <p:nvPr>
            <p:ph type="sldNum" sz="quarter" idx="12"/>
          </p:nvPr>
        </p:nvSpPr>
        <p:spPr/>
        <p:txBody>
          <a:bodyPr/>
          <a:lstStyle/>
          <a:p>
            <a:fld id="{DE1668C5-FB3D-FF49-82FD-AF4E854D1C8E}" type="slidenum">
              <a:rPr lang="en-US" smtClean="0"/>
              <a:t>‹#›</a:t>
            </a:fld>
            <a:endParaRPr lang="en-US"/>
          </a:p>
        </p:txBody>
      </p:sp>
    </p:spTree>
    <p:extLst>
      <p:ext uri="{BB962C8B-B14F-4D97-AF65-F5344CB8AC3E}">
        <p14:creationId xmlns:p14="http://schemas.microsoft.com/office/powerpoint/2010/main" val="4207255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E3033-63E9-9D4E-97B8-570BBCBA77C9}"/>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24D1F4B0-451D-6143-9ACD-14E5B79467BE}"/>
              </a:ext>
            </a:extLst>
          </p:cNvPr>
          <p:cNvSpPr>
            <a:spLocks noGrp="1"/>
          </p:cNvSpPr>
          <p:nvPr>
            <p:ph type="dt" sz="half" idx="10"/>
          </p:nvPr>
        </p:nvSpPr>
        <p:spPr/>
        <p:txBody>
          <a:bodyPr/>
          <a:lstStyle/>
          <a:p>
            <a:fld id="{6154AA13-3D0E-0147-A7FE-C31F5F445318}" type="datetimeFigureOut">
              <a:rPr lang="en-US" smtClean="0"/>
              <a:t>10/16/19</a:t>
            </a:fld>
            <a:endParaRPr lang="en-US"/>
          </a:p>
        </p:txBody>
      </p:sp>
      <p:sp>
        <p:nvSpPr>
          <p:cNvPr id="4" name="Footer Placeholder 3">
            <a:extLst>
              <a:ext uri="{FF2B5EF4-FFF2-40B4-BE49-F238E27FC236}">
                <a16:creationId xmlns:a16="http://schemas.microsoft.com/office/drawing/2014/main" id="{6903E752-9BCF-174D-9954-328D75135F9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6007F5C-CD93-484B-BF84-0BC38EAA92E7}"/>
              </a:ext>
            </a:extLst>
          </p:cNvPr>
          <p:cNvSpPr>
            <a:spLocks noGrp="1"/>
          </p:cNvSpPr>
          <p:nvPr>
            <p:ph type="sldNum" sz="quarter" idx="12"/>
          </p:nvPr>
        </p:nvSpPr>
        <p:spPr/>
        <p:txBody>
          <a:bodyPr/>
          <a:lstStyle/>
          <a:p>
            <a:fld id="{DE1668C5-FB3D-FF49-82FD-AF4E854D1C8E}" type="slidenum">
              <a:rPr lang="en-US" smtClean="0"/>
              <a:t>‹#›</a:t>
            </a:fld>
            <a:endParaRPr lang="en-US"/>
          </a:p>
        </p:txBody>
      </p:sp>
    </p:spTree>
    <p:extLst>
      <p:ext uri="{BB962C8B-B14F-4D97-AF65-F5344CB8AC3E}">
        <p14:creationId xmlns:p14="http://schemas.microsoft.com/office/powerpoint/2010/main" val="3692870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38112D5-FE9F-B043-8F7A-FC34D80D723E}"/>
              </a:ext>
            </a:extLst>
          </p:cNvPr>
          <p:cNvSpPr>
            <a:spLocks noGrp="1"/>
          </p:cNvSpPr>
          <p:nvPr>
            <p:ph type="dt" sz="half" idx="10"/>
          </p:nvPr>
        </p:nvSpPr>
        <p:spPr/>
        <p:txBody>
          <a:bodyPr/>
          <a:lstStyle/>
          <a:p>
            <a:fld id="{6154AA13-3D0E-0147-A7FE-C31F5F445318}" type="datetimeFigureOut">
              <a:rPr lang="en-US" smtClean="0"/>
              <a:t>10/16/19</a:t>
            </a:fld>
            <a:endParaRPr lang="en-US"/>
          </a:p>
        </p:txBody>
      </p:sp>
      <p:sp>
        <p:nvSpPr>
          <p:cNvPr id="3" name="Footer Placeholder 2">
            <a:extLst>
              <a:ext uri="{FF2B5EF4-FFF2-40B4-BE49-F238E27FC236}">
                <a16:creationId xmlns:a16="http://schemas.microsoft.com/office/drawing/2014/main" id="{6507949E-B3A8-A94C-B2CD-15CE325EC73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19373CA-CD8E-484E-8FEC-8F91A32C4798}"/>
              </a:ext>
            </a:extLst>
          </p:cNvPr>
          <p:cNvSpPr>
            <a:spLocks noGrp="1"/>
          </p:cNvSpPr>
          <p:nvPr>
            <p:ph type="sldNum" sz="quarter" idx="12"/>
          </p:nvPr>
        </p:nvSpPr>
        <p:spPr/>
        <p:txBody>
          <a:bodyPr/>
          <a:lstStyle/>
          <a:p>
            <a:fld id="{DE1668C5-FB3D-FF49-82FD-AF4E854D1C8E}" type="slidenum">
              <a:rPr lang="en-US" smtClean="0"/>
              <a:t>‹#›</a:t>
            </a:fld>
            <a:endParaRPr lang="en-US"/>
          </a:p>
        </p:txBody>
      </p:sp>
    </p:spTree>
    <p:extLst>
      <p:ext uri="{BB962C8B-B14F-4D97-AF65-F5344CB8AC3E}">
        <p14:creationId xmlns:p14="http://schemas.microsoft.com/office/powerpoint/2010/main" val="12465359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EB41C-E9F7-6944-8618-AE4A0F6D1DD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A2E6EA09-98B2-D94E-B6DD-77C047D904D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14654358-8D62-534D-91FD-A24B6DADE3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FB9A20E-498E-A04B-A604-3AC299902407}"/>
              </a:ext>
            </a:extLst>
          </p:cNvPr>
          <p:cNvSpPr>
            <a:spLocks noGrp="1"/>
          </p:cNvSpPr>
          <p:nvPr>
            <p:ph type="dt" sz="half" idx="10"/>
          </p:nvPr>
        </p:nvSpPr>
        <p:spPr/>
        <p:txBody>
          <a:bodyPr/>
          <a:lstStyle/>
          <a:p>
            <a:fld id="{6154AA13-3D0E-0147-A7FE-C31F5F445318}" type="datetimeFigureOut">
              <a:rPr lang="en-US" smtClean="0"/>
              <a:t>10/16/19</a:t>
            </a:fld>
            <a:endParaRPr lang="en-US"/>
          </a:p>
        </p:txBody>
      </p:sp>
      <p:sp>
        <p:nvSpPr>
          <p:cNvPr id="6" name="Footer Placeholder 5">
            <a:extLst>
              <a:ext uri="{FF2B5EF4-FFF2-40B4-BE49-F238E27FC236}">
                <a16:creationId xmlns:a16="http://schemas.microsoft.com/office/drawing/2014/main" id="{AF3B5079-0C91-884E-9FE8-D37A32260C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DFB2BBA-D79B-0C43-8DB0-B8441BAE7FB2}"/>
              </a:ext>
            </a:extLst>
          </p:cNvPr>
          <p:cNvSpPr>
            <a:spLocks noGrp="1"/>
          </p:cNvSpPr>
          <p:nvPr>
            <p:ph type="sldNum" sz="quarter" idx="12"/>
          </p:nvPr>
        </p:nvSpPr>
        <p:spPr/>
        <p:txBody>
          <a:bodyPr/>
          <a:lstStyle/>
          <a:p>
            <a:fld id="{DE1668C5-FB3D-FF49-82FD-AF4E854D1C8E}" type="slidenum">
              <a:rPr lang="en-US" smtClean="0"/>
              <a:t>‹#›</a:t>
            </a:fld>
            <a:endParaRPr lang="en-US"/>
          </a:p>
        </p:txBody>
      </p:sp>
    </p:spTree>
    <p:extLst>
      <p:ext uri="{BB962C8B-B14F-4D97-AF65-F5344CB8AC3E}">
        <p14:creationId xmlns:p14="http://schemas.microsoft.com/office/powerpoint/2010/main" val="3314502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E7EDD-96D2-1543-B472-6B306D93F856}"/>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FE05B9E1-EA1B-0D4A-AC77-DD5D2B01446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E2D4E07-9503-0E42-A8EB-F2878362EC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4660DEC-AA15-7540-AE0A-BDE5DA5EB3E8}"/>
              </a:ext>
            </a:extLst>
          </p:cNvPr>
          <p:cNvSpPr>
            <a:spLocks noGrp="1"/>
          </p:cNvSpPr>
          <p:nvPr>
            <p:ph type="dt" sz="half" idx="10"/>
          </p:nvPr>
        </p:nvSpPr>
        <p:spPr/>
        <p:txBody>
          <a:bodyPr/>
          <a:lstStyle/>
          <a:p>
            <a:fld id="{6154AA13-3D0E-0147-A7FE-C31F5F445318}" type="datetimeFigureOut">
              <a:rPr lang="en-US" smtClean="0"/>
              <a:t>10/16/19</a:t>
            </a:fld>
            <a:endParaRPr lang="en-US"/>
          </a:p>
        </p:txBody>
      </p:sp>
      <p:sp>
        <p:nvSpPr>
          <p:cNvPr id="6" name="Footer Placeholder 5">
            <a:extLst>
              <a:ext uri="{FF2B5EF4-FFF2-40B4-BE49-F238E27FC236}">
                <a16:creationId xmlns:a16="http://schemas.microsoft.com/office/drawing/2014/main" id="{743287B2-6341-D940-8FA9-C6253B6F3EE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65F157-FA2D-BB4E-9093-317E46FCBDA5}"/>
              </a:ext>
            </a:extLst>
          </p:cNvPr>
          <p:cNvSpPr>
            <a:spLocks noGrp="1"/>
          </p:cNvSpPr>
          <p:nvPr>
            <p:ph type="sldNum" sz="quarter" idx="12"/>
          </p:nvPr>
        </p:nvSpPr>
        <p:spPr/>
        <p:txBody>
          <a:bodyPr/>
          <a:lstStyle/>
          <a:p>
            <a:fld id="{DE1668C5-FB3D-FF49-82FD-AF4E854D1C8E}" type="slidenum">
              <a:rPr lang="en-US" smtClean="0"/>
              <a:t>‹#›</a:t>
            </a:fld>
            <a:endParaRPr lang="en-US"/>
          </a:p>
        </p:txBody>
      </p:sp>
    </p:spTree>
    <p:extLst>
      <p:ext uri="{BB962C8B-B14F-4D97-AF65-F5344CB8AC3E}">
        <p14:creationId xmlns:p14="http://schemas.microsoft.com/office/powerpoint/2010/main" val="4163833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EF40179-D4F8-7349-8866-746FEC1650E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DFA690F1-7A14-A34E-B341-3275CF91593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CB95E94-681B-4245-AAF0-E8016280184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54AA13-3D0E-0147-A7FE-C31F5F445318}" type="datetimeFigureOut">
              <a:rPr lang="en-US" smtClean="0"/>
              <a:t>10/16/19</a:t>
            </a:fld>
            <a:endParaRPr lang="en-US"/>
          </a:p>
        </p:txBody>
      </p:sp>
      <p:sp>
        <p:nvSpPr>
          <p:cNvPr id="5" name="Footer Placeholder 4">
            <a:extLst>
              <a:ext uri="{FF2B5EF4-FFF2-40B4-BE49-F238E27FC236}">
                <a16:creationId xmlns:a16="http://schemas.microsoft.com/office/drawing/2014/main" id="{7F7D0E38-40A5-394F-AD2D-A66EFB83A1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B677FE2-1951-4E4F-A677-E701D748CDE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1668C5-FB3D-FF49-82FD-AF4E854D1C8E}" type="slidenum">
              <a:rPr lang="en-US" smtClean="0"/>
              <a:t>‹#›</a:t>
            </a:fld>
            <a:endParaRPr lang="en-US"/>
          </a:p>
        </p:txBody>
      </p:sp>
    </p:spTree>
    <p:extLst>
      <p:ext uri="{BB962C8B-B14F-4D97-AF65-F5344CB8AC3E}">
        <p14:creationId xmlns:p14="http://schemas.microsoft.com/office/powerpoint/2010/main" val="28958563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stephenbrookfield.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static1.squarespace.com/static/5738a0ccd51cd47f81977fe8/t/5750efcff8baf39256b2fe71/1464922064319/Class_Participation_Grading_Rubric.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B373C-C91A-A249-943C-C282EEE2EF1D}"/>
              </a:ext>
            </a:extLst>
          </p:cNvPr>
          <p:cNvSpPr>
            <a:spLocks noGrp="1"/>
          </p:cNvSpPr>
          <p:nvPr>
            <p:ph type="ctrTitle"/>
          </p:nvPr>
        </p:nvSpPr>
        <p:spPr>
          <a:xfrm>
            <a:off x="0" y="0"/>
            <a:ext cx="12192000" cy="3034748"/>
          </a:xfrm>
        </p:spPr>
        <p:txBody>
          <a:bodyPr>
            <a:noAutofit/>
          </a:bodyPr>
          <a:lstStyle/>
          <a:p>
            <a:r>
              <a:rPr lang="en-US" sz="7200" b="1" dirty="0">
                <a:solidFill>
                  <a:srgbClr val="00B050"/>
                </a:solidFill>
              </a:rPr>
              <a:t>Using Discussion Methods to Create Inclusive Classrooms </a:t>
            </a:r>
            <a:br>
              <a:rPr lang="en-US" sz="7200" b="1" dirty="0">
                <a:solidFill>
                  <a:srgbClr val="00B050"/>
                </a:solidFill>
              </a:rPr>
            </a:br>
            <a:r>
              <a:rPr lang="en-US" sz="7200" b="1" dirty="0">
                <a:solidFill>
                  <a:srgbClr val="00B050"/>
                </a:solidFill>
              </a:rPr>
              <a:t>CASAE-East Conference 2019</a:t>
            </a:r>
          </a:p>
        </p:txBody>
      </p:sp>
      <p:sp>
        <p:nvSpPr>
          <p:cNvPr id="3" name="Subtitle 2">
            <a:extLst>
              <a:ext uri="{FF2B5EF4-FFF2-40B4-BE49-F238E27FC236}">
                <a16:creationId xmlns:a16="http://schemas.microsoft.com/office/drawing/2014/main" id="{D70FB8D8-8004-284C-8CF6-0DC079D3C5C1}"/>
              </a:ext>
            </a:extLst>
          </p:cNvPr>
          <p:cNvSpPr>
            <a:spLocks noGrp="1"/>
          </p:cNvSpPr>
          <p:nvPr>
            <p:ph type="subTitle" idx="1"/>
          </p:nvPr>
        </p:nvSpPr>
        <p:spPr>
          <a:xfrm>
            <a:off x="0" y="3429000"/>
            <a:ext cx="12192000" cy="3429000"/>
          </a:xfrm>
          <a:solidFill>
            <a:schemeClr val="accent4">
              <a:lumMod val="20000"/>
              <a:lumOff val="80000"/>
            </a:schemeClr>
          </a:solidFill>
        </p:spPr>
        <p:txBody>
          <a:bodyPr>
            <a:normAutofit lnSpcReduction="10000"/>
          </a:bodyPr>
          <a:lstStyle/>
          <a:p>
            <a:r>
              <a:rPr lang="en-US" sz="5200" b="1" dirty="0">
                <a:solidFill>
                  <a:srgbClr val="FF0000"/>
                </a:solidFill>
              </a:rPr>
              <a:t>Stephen Brookfield</a:t>
            </a:r>
          </a:p>
          <a:p>
            <a:r>
              <a:rPr lang="en-US" sz="5200" b="1" dirty="0">
                <a:solidFill>
                  <a:srgbClr val="FF0000"/>
                </a:solidFill>
              </a:rPr>
              <a:t>University of St. Thomas </a:t>
            </a:r>
          </a:p>
          <a:p>
            <a:r>
              <a:rPr lang="en-US" sz="5200" b="1" dirty="0">
                <a:solidFill>
                  <a:srgbClr val="FF0000"/>
                </a:solidFill>
              </a:rPr>
              <a:t>(Minneapolis-</a:t>
            </a:r>
            <a:r>
              <a:rPr lang="en-US" sz="5200" b="1" dirty="0" err="1">
                <a:solidFill>
                  <a:srgbClr val="FF0000"/>
                </a:solidFill>
              </a:rPr>
              <a:t>St.Paul</a:t>
            </a:r>
            <a:r>
              <a:rPr lang="en-US" sz="5200" b="1" dirty="0">
                <a:solidFill>
                  <a:srgbClr val="FF0000"/>
                </a:solidFill>
              </a:rPr>
              <a:t>)</a:t>
            </a:r>
          </a:p>
          <a:p>
            <a:r>
              <a:rPr lang="en-US" sz="7200" b="1" dirty="0" err="1">
                <a:solidFill>
                  <a:srgbClr val="0070C0"/>
                </a:solidFill>
              </a:rPr>
              <a:t>www.stephenbrookfield.com</a:t>
            </a:r>
            <a:endParaRPr lang="en-US" sz="7200" b="1" dirty="0">
              <a:solidFill>
                <a:srgbClr val="0070C0"/>
              </a:solidFill>
            </a:endParaRPr>
          </a:p>
          <a:p>
            <a:endParaRPr lang="en-US" dirty="0"/>
          </a:p>
        </p:txBody>
      </p:sp>
    </p:spTree>
    <p:extLst>
      <p:ext uri="{BB962C8B-B14F-4D97-AF65-F5344CB8AC3E}">
        <p14:creationId xmlns:p14="http://schemas.microsoft.com/office/powerpoint/2010/main" val="3609272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F858E-F896-D644-9BB7-5E4C1DFD9095}"/>
              </a:ext>
            </a:extLst>
          </p:cNvPr>
          <p:cNvSpPr>
            <a:spLocks noGrp="1"/>
          </p:cNvSpPr>
          <p:nvPr>
            <p:ph type="title"/>
          </p:nvPr>
        </p:nvSpPr>
        <p:spPr>
          <a:xfrm>
            <a:off x="0" y="1"/>
            <a:ext cx="12192000" cy="1126434"/>
          </a:xfrm>
        </p:spPr>
        <p:txBody>
          <a:bodyPr>
            <a:normAutofit/>
          </a:bodyPr>
          <a:lstStyle/>
          <a:p>
            <a:pPr algn="ctr"/>
            <a:r>
              <a:rPr lang="en-US" sz="7200" b="1" i="1" dirty="0">
                <a:solidFill>
                  <a:srgbClr val="FF0000"/>
                </a:solidFill>
              </a:rPr>
              <a:t>Backchannel chat - Anonymity</a:t>
            </a:r>
            <a:endParaRPr lang="en-US" sz="7200" dirty="0"/>
          </a:p>
        </p:txBody>
      </p:sp>
      <p:sp>
        <p:nvSpPr>
          <p:cNvPr id="3" name="Content Placeholder 2">
            <a:extLst>
              <a:ext uri="{FF2B5EF4-FFF2-40B4-BE49-F238E27FC236}">
                <a16:creationId xmlns:a16="http://schemas.microsoft.com/office/drawing/2014/main" id="{10E3A5F8-E88C-DF43-8EF9-9DDF9D4E7964}"/>
              </a:ext>
            </a:extLst>
          </p:cNvPr>
          <p:cNvSpPr>
            <a:spLocks noGrp="1"/>
          </p:cNvSpPr>
          <p:nvPr>
            <p:ph idx="1"/>
          </p:nvPr>
        </p:nvSpPr>
        <p:spPr>
          <a:xfrm>
            <a:off x="0" y="1126435"/>
            <a:ext cx="12192000" cy="5731564"/>
          </a:xfrm>
          <a:solidFill>
            <a:schemeClr val="accent3">
              <a:lumMod val="40000"/>
              <a:lumOff val="60000"/>
            </a:schemeClr>
          </a:solidFill>
        </p:spPr>
        <p:txBody>
          <a:bodyPr>
            <a:normAutofit lnSpcReduction="10000"/>
          </a:bodyPr>
          <a:lstStyle/>
          <a:p>
            <a:r>
              <a:rPr lang="en-US" sz="3200" dirty="0"/>
              <a:t>People post reactions, questions, criticisms. You check the feed every 10-15 minutes. Provides immediate information about participants’ learning &amp; experience. Also helps checking for understanding.</a:t>
            </a:r>
          </a:p>
          <a:p>
            <a:r>
              <a:rPr lang="en-US" sz="3200" dirty="0"/>
              <a:t>People can ask ‘dumb’ questions, clarify instructions, query policies, challenge comments, ask critical questions, critique leader without embarrassment, risk.</a:t>
            </a:r>
          </a:p>
          <a:p>
            <a:r>
              <a:rPr lang="en-US" sz="3200" dirty="0"/>
              <a:t>Contentious issues are more likely to be raised than via direct speech. </a:t>
            </a:r>
          </a:p>
          <a:p>
            <a:r>
              <a:rPr lang="en-US" sz="3200" dirty="0"/>
              <a:t>Open a discussion w/ a question to which all respond. This tells you the different perspectives &amp; understanding people bring to the topic.</a:t>
            </a:r>
          </a:p>
          <a:p>
            <a:r>
              <a:rPr lang="en-US" sz="3200" dirty="0"/>
              <a:t>Every 15 or 20 minutes pose a question that summarizes where we are or that takes the discussion in a new direction: what are we missing? What is being ignored? What’s the most important point raised so far?</a:t>
            </a:r>
          </a:p>
          <a:p>
            <a:endParaRPr lang="en-US" dirty="0"/>
          </a:p>
        </p:txBody>
      </p:sp>
    </p:spTree>
    <p:extLst>
      <p:ext uri="{BB962C8B-B14F-4D97-AF65-F5344CB8AC3E}">
        <p14:creationId xmlns:p14="http://schemas.microsoft.com/office/powerpoint/2010/main" val="35786225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6E7B3-D92A-6844-916B-CCBDF547156E}"/>
              </a:ext>
            </a:extLst>
          </p:cNvPr>
          <p:cNvSpPr>
            <a:spLocks noGrp="1"/>
          </p:cNvSpPr>
          <p:nvPr>
            <p:ph type="title"/>
          </p:nvPr>
        </p:nvSpPr>
        <p:spPr>
          <a:xfrm>
            <a:off x="0" y="2"/>
            <a:ext cx="12192000" cy="1285460"/>
          </a:xfrm>
        </p:spPr>
        <p:txBody>
          <a:bodyPr>
            <a:normAutofit/>
          </a:bodyPr>
          <a:lstStyle/>
          <a:p>
            <a:pPr algn="ctr"/>
            <a:r>
              <a:rPr lang="en-US" sz="7200" b="1" i="1" dirty="0">
                <a:solidFill>
                  <a:srgbClr val="FF0000"/>
                </a:solidFill>
              </a:rPr>
              <a:t>What People Appreciate</a:t>
            </a:r>
            <a:endParaRPr lang="en-US" sz="7200" dirty="0"/>
          </a:p>
        </p:txBody>
      </p:sp>
      <p:sp>
        <p:nvSpPr>
          <p:cNvPr id="3" name="Content Placeholder 2">
            <a:extLst>
              <a:ext uri="{FF2B5EF4-FFF2-40B4-BE49-F238E27FC236}">
                <a16:creationId xmlns:a16="http://schemas.microsoft.com/office/drawing/2014/main" id="{C83B853B-D6C3-1447-8096-1C530523A69C}"/>
              </a:ext>
            </a:extLst>
          </p:cNvPr>
          <p:cNvSpPr>
            <a:spLocks noGrp="1"/>
          </p:cNvSpPr>
          <p:nvPr>
            <p:ph idx="1"/>
          </p:nvPr>
        </p:nvSpPr>
        <p:spPr>
          <a:xfrm>
            <a:off x="0" y="1285462"/>
            <a:ext cx="12192000" cy="5572536"/>
          </a:xfrm>
          <a:solidFill>
            <a:schemeClr val="accent5">
              <a:lumMod val="40000"/>
              <a:lumOff val="60000"/>
            </a:schemeClr>
          </a:solidFill>
        </p:spPr>
        <p:txBody>
          <a:bodyPr>
            <a:normAutofit/>
          </a:bodyPr>
          <a:lstStyle/>
          <a:p>
            <a:r>
              <a:rPr lang="en-US" sz="4000" dirty="0"/>
              <a:t>It’s anonymous – we can express misgivings or ask awkward questions without fear of punishment</a:t>
            </a:r>
          </a:p>
          <a:p>
            <a:r>
              <a:rPr lang="en-US" sz="4000" dirty="0"/>
              <a:t>It’s inclusive – everyone has an equal chance to participate &amp; no-one’s concerns can dominate</a:t>
            </a:r>
          </a:p>
          <a:p>
            <a:r>
              <a:rPr lang="en-US" sz="4000" dirty="0"/>
              <a:t>It shows the leader is interested in our well being, our experiences, our knowledge &amp; how we’re doing</a:t>
            </a:r>
          </a:p>
          <a:p>
            <a:r>
              <a:rPr lang="en-US" sz="4000" dirty="0"/>
              <a:t>When the leader takes it seriously it builds our trust &amp; confidence in her</a:t>
            </a:r>
          </a:p>
          <a:p>
            <a:r>
              <a:rPr lang="en-US" sz="4000" dirty="0"/>
              <a:t>Non-heritage language learners have time to compose</a:t>
            </a:r>
          </a:p>
        </p:txBody>
      </p:sp>
    </p:spTree>
    <p:extLst>
      <p:ext uri="{BB962C8B-B14F-4D97-AF65-F5344CB8AC3E}">
        <p14:creationId xmlns:p14="http://schemas.microsoft.com/office/powerpoint/2010/main" val="3383558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64EA5-56E1-D04F-B628-EE0495D8937D}"/>
              </a:ext>
            </a:extLst>
          </p:cNvPr>
          <p:cNvSpPr>
            <a:spLocks noGrp="1"/>
          </p:cNvSpPr>
          <p:nvPr>
            <p:ph type="title"/>
          </p:nvPr>
        </p:nvSpPr>
        <p:spPr/>
        <p:txBody>
          <a:bodyPr>
            <a:normAutofit/>
          </a:bodyPr>
          <a:lstStyle/>
          <a:p>
            <a:pPr algn="ctr"/>
            <a:r>
              <a:rPr lang="en-US" sz="8000" b="1" i="1" dirty="0">
                <a:solidFill>
                  <a:srgbClr val="FF0000"/>
                </a:solidFill>
              </a:rPr>
              <a:t>Backchannel Question</a:t>
            </a:r>
          </a:p>
        </p:txBody>
      </p:sp>
      <p:sp>
        <p:nvSpPr>
          <p:cNvPr id="3" name="Content Placeholder 2">
            <a:extLst>
              <a:ext uri="{FF2B5EF4-FFF2-40B4-BE49-F238E27FC236}">
                <a16:creationId xmlns:a16="http://schemas.microsoft.com/office/drawing/2014/main" id="{4C49CCFC-F2F8-0848-9A52-C5A7D3B6E9A8}"/>
              </a:ext>
            </a:extLst>
          </p:cNvPr>
          <p:cNvSpPr>
            <a:spLocks noGrp="1"/>
          </p:cNvSpPr>
          <p:nvPr>
            <p:ph idx="1"/>
          </p:nvPr>
        </p:nvSpPr>
        <p:spPr>
          <a:xfrm>
            <a:off x="0" y="1825624"/>
            <a:ext cx="12192000" cy="5032375"/>
          </a:xfrm>
          <a:solidFill>
            <a:schemeClr val="accent4">
              <a:lumMod val="40000"/>
              <a:lumOff val="60000"/>
            </a:schemeClr>
          </a:solidFill>
        </p:spPr>
        <p:txBody>
          <a:bodyPr>
            <a:normAutofit lnSpcReduction="10000"/>
          </a:bodyPr>
          <a:lstStyle/>
          <a:p>
            <a:pPr algn="ctr"/>
            <a:r>
              <a:rPr lang="en-US" sz="9600" dirty="0"/>
              <a:t>WHAT DO YOU HOPE TO GAIN BY USING A DISCUSSION-BASED APPROACH?</a:t>
            </a:r>
          </a:p>
          <a:p>
            <a:endParaRPr lang="en-US" dirty="0"/>
          </a:p>
        </p:txBody>
      </p:sp>
    </p:spTree>
    <p:extLst>
      <p:ext uri="{BB962C8B-B14F-4D97-AF65-F5344CB8AC3E}">
        <p14:creationId xmlns:p14="http://schemas.microsoft.com/office/powerpoint/2010/main" val="7793268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29B139-812A-B342-B285-02B2EF9A784D}"/>
              </a:ext>
            </a:extLst>
          </p:cNvPr>
          <p:cNvSpPr>
            <a:spLocks noGrp="1"/>
          </p:cNvSpPr>
          <p:nvPr>
            <p:ph type="title"/>
          </p:nvPr>
        </p:nvSpPr>
        <p:spPr>
          <a:xfrm>
            <a:off x="0" y="1"/>
            <a:ext cx="12192000" cy="1152938"/>
          </a:xfrm>
        </p:spPr>
        <p:txBody>
          <a:bodyPr>
            <a:noAutofit/>
          </a:bodyPr>
          <a:lstStyle/>
          <a:p>
            <a:pPr algn="ctr"/>
            <a:r>
              <a:rPr lang="en-US" sz="6000" b="1" i="1" dirty="0">
                <a:solidFill>
                  <a:srgbClr val="FF0000"/>
                </a:solidFill>
              </a:rPr>
              <a:t>Chalk Talk </a:t>
            </a:r>
            <a:r>
              <a:rPr lang="mr-IN" sz="6000" b="1" i="1" dirty="0">
                <a:solidFill>
                  <a:srgbClr val="FF0000"/>
                </a:solidFill>
              </a:rPr>
              <a:t>–</a:t>
            </a:r>
            <a:r>
              <a:rPr lang="en-US" sz="6000" b="1" i="1" dirty="0">
                <a:solidFill>
                  <a:srgbClr val="FF0000"/>
                </a:solidFill>
              </a:rPr>
              <a:t> Silent &amp; Visual Discussion</a:t>
            </a:r>
            <a:endParaRPr lang="en-US" sz="6000" dirty="0"/>
          </a:p>
        </p:txBody>
      </p:sp>
      <p:sp>
        <p:nvSpPr>
          <p:cNvPr id="3" name="Content Placeholder 2">
            <a:extLst>
              <a:ext uri="{FF2B5EF4-FFF2-40B4-BE49-F238E27FC236}">
                <a16:creationId xmlns:a16="http://schemas.microsoft.com/office/drawing/2014/main" id="{B73797A4-B6FB-4B49-9808-8625B6AA1669}"/>
              </a:ext>
            </a:extLst>
          </p:cNvPr>
          <p:cNvSpPr>
            <a:spLocks noGrp="1"/>
          </p:cNvSpPr>
          <p:nvPr>
            <p:ph idx="1"/>
          </p:nvPr>
        </p:nvSpPr>
        <p:spPr>
          <a:xfrm>
            <a:off x="0" y="1152939"/>
            <a:ext cx="12192000" cy="5705060"/>
          </a:xfrm>
          <a:solidFill>
            <a:schemeClr val="accent6">
              <a:lumMod val="40000"/>
              <a:lumOff val="60000"/>
            </a:schemeClr>
          </a:solidFill>
        </p:spPr>
        <p:txBody>
          <a:bodyPr>
            <a:normAutofit/>
          </a:bodyPr>
          <a:lstStyle/>
          <a:p>
            <a:r>
              <a:rPr lang="en-US" sz="3200" dirty="0"/>
              <a:t>Write a question in the middle of a board - declare silence for 5-7 mins</a:t>
            </a:r>
          </a:p>
          <a:p>
            <a:r>
              <a:rPr lang="en-US" sz="3200" dirty="0"/>
              <a:t>People cluster around the board &amp; post responses </a:t>
            </a:r>
            <a:r>
              <a:rPr lang="mr-IN" sz="3200" dirty="0"/>
              <a:t>–</a:t>
            </a:r>
            <a:r>
              <a:rPr lang="en-US" sz="3200" dirty="0"/>
              <a:t> they are encouraged to use images, symbols and graphics</a:t>
            </a:r>
          </a:p>
          <a:p>
            <a:r>
              <a:rPr lang="en-US" sz="3200" dirty="0"/>
              <a:t>As posts go up, people are asked to draw lines between posts that seem to connect to each other or that are in direct contradiction or opposition. They write comments along lines summarizing connection or difference</a:t>
            </a:r>
          </a:p>
          <a:p>
            <a:r>
              <a:rPr lang="en-US" sz="3200" dirty="0"/>
              <a:t>People post questions about particular postings, add information to illustrate or challenge postings already made, and raise new issues</a:t>
            </a:r>
          </a:p>
          <a:p>
            <a:r>
              <a:rPr lang="en-US" sz="3200" dirty="0"/>
              <a:t>When board is full or a pause develops people take photos of chalk talk</a:t>
            </a:r>
          </a:p>
          <a:p>
            <a:r>
              <a:rPr lang="en-US" sz="3200" dirty="0"/>
              <a:t>Verbal debriefing starts of common clusters &amp; outlier</a:t>
            </a:r>
          </a:p>
          <a:p>
            <a:pPr marL="0" indent="0">
              <a:buNone/>
            </a:pPr>
            <a:endParaRPr lang="en-US" dirty="0"/>
          </a:p>
        </p:txBody>
      </p:sp>
    </p:spTree>
    <p:extLst>
      <p:ext uri="{BB962C8B-B14F-4D97-AF65-F5344CB8AC3E}">
        <p14:creationId xmlns:p14="http://schemas.microsoft.com/office/powerpoint/2010/main" val="38692801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F96103-96FD-C144-8245-67F85FB32FCC}"/>
              </a:ext>
            </a:extLst>
          </p:cNvPr>
          <p:cNvSpPr>
            <a:spLocks noGrp="1"/>
          </p:cNvSpPr>
          <p:nvPr>
            <p:ph type="title"/>
          </p:nvPr>
        </p:nvSpPr>
        <p:spPr>
          <a:xfrm>
            <a:off x="838200" y="1"/>
            <a:ext cx="10515600" cy="1179442"/>
          </a:xfrm>
        </p:spPr>
        <p:txBody>
          <a:bodyPr>
            <a:normAutofit fontScale="90000"/>
          </a:bodyPr>
          <a:lstStyle/>
          <a:p>
            <a:pPr algn="ctr"/>
            <a:r>
              <a:rPr lang="en-US" sz="8000" b="1" i="1" dirty="0">
                <a:solidFill>
                  <a:srgbClr val="FF0000"/>
                </a:solidFill>
              </a:rPr>
              <a:t>Question</a:t>
            </a:r>
          </a:p>
        </p:txBody>
      </p:sp>
      <p:sp>
        <p:nvSpPr>
          <p:cNvPr id="3" name="Content Placeholder 2">
            <a:extLst>
              <a:ext uri="{FF2B5EF4-FFF2-40B4-BE49-F238E27FC236}">
                <a16:creationId xmlns:a16="http://schemas.microsoft.com/office/drawing/2014/main" id="{756C61B3-CB9B-3745-90C3-2F519947ACA8}"/>
              </a:ext>
            </a:extLst>
          </p:cNvPr>
          <p:cNvSpPr>
            <a:spLocks noGrp="1"/>
          </p:cNvSpPr>
          <p:nvPr>
            <p:ph idx="1"/>
          </p:nvPr>
        </p:nvSpPr>
        <p:spPr>
          <a:xfrm>
            <a:off x="0" y="1179444"/>
            <a:ext cx="12192000" cy="5678556"/>
          </a:xfrm>
          <a:solidFill>
            <a:schemeClr val="accent2">
              <a:lumMod val="40000"/>
              <a:lumOff val="60000"/>
            </a:schemeClr>
          </a:solidFill>
        </p:spPr>
        <p:txBody>
          <a:bodyPr>
            <a:normAutofit/>
          </a:bodyPr>
          <a:lstStyle/>
          <a:p>
            <a:pPr algn="ctr"/>
            <a:r>
              <a:rPr lang="en-US" sz="9600" dirty="0"/>
              <a:t>When a discussion goes well, what does it LOOK, SOUND, FEEL like?</a:t>
            </a:r>
          </a:p>
        </p:txBody>
      </p:sp>
    </p:spTree>
    <p:extLst>
      <p:ext uri="{BB962C8B-B14F-4D97-AF65-F5344CB8AC3E}">
        <p14:creationId xmlns:p14="http://schemas.microsoft.com/office/powerpoint/2010/main" val="24763310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13897-761D-7848-8256-5497D1739E92}"/>
              </a:ext>
            </a:extLst>
          </p:cNvPr>
          <p:cNvSpPr>
            <a:spLocks noGrp="1"/>
          </p:cNvSpPr>
          <p:nvPr>
            <p:ph type="title"/>
          </p:nvPr>
        </p:nvSpPr>
        <p:spPr>
          <a:xfrm>
            <a:off x="0" y="1"/>
            <a:ext cx="12192000" cy="1020416"/>
          </a:xfrm>
        </p:spPr>
        <p:txBody>
          <a:bodyPr>
            <a:noAutofit/>
          </a:bodyPr>
          <a:lstStyle/>
          <a:p>
            <a:pPr algn="ctr"/>
            <a:r>
              <a:rPr lang="en-US" sz="8000" b="1" i="1" dirty="0">
                <a:solidFill>
                  <a:srgbClr val="FF0000"/>
                </a:solidFill>
              </a:rPr>
              <a:t>Circle of Voices</a:t>
            </a:r>
            <a:endParaRPr lang="en-US" sz="8000" dirty="0"/>
          </a:p>
        </p:txBody>
      </p:sp>
      <p:sp>
        <p:nvSpPr>
          <p:cNvPr id="3" name="Content Placeholder 2">
            <a:extLst>
              <a:ext uri="{FF2B5EF4-FFF2-40B4-BE49-F238E27FC236}">
                <a16:creationId xmlns:a16="http://schemas.microsoft.com/office/drawing/2014/main" id="{55D59E96-FE5A-464A-9649-C4D839C994CA}"/>
              </a:ext>
            </a:extLst>
          </p:cNvPr>
          <p:cNvSpPr>
            <a:spLocks noGrp="1"/>
          </p:cNvSpPr>
          <p:nvPr>
            <p:ph idx="1"/>
          </p:nvPr>
        </p:nvSpPr>
        <p:spPr>
          <a:xfrm>
            <a:off x="0" y="1020416"/>
            <a:ext cx="12191999" cy="5837583"/>
          </a:xfrm>
          <a:solidFill>
            <a:schemeClr val="accent4">
              <a:lumMod val="40000"/>
              <a:lumOff val="60000"/>
            </a:schemeClr>
          </a:solidFill>
        </p:spPr>
        <p:txBody>
          <a:bodyPr>
            <a:normAutofit fontScale="92500" lnSpcReduction="20000"/>
          </a:bodyPr>
          <a:lstStyle/>
          <a:p>
            <a:pPr>
              <a:defRPr/>
            </a:pPr>
            <a:r>
              <a:rPr lang="en-US" sz="4800" dirty="0">
                <a:latin typeface="Times New Roman" charset="0"/>
                <a:ea typeface="ＭＳ Ｐゴシック" charset="0"/>
                <a:cs typeface="ＭＳ Ｐゴシック" charset="0"/>
              </a:rPr>
              <a:t>People think silently about a question posed &amp; make notes on their response  </a:t>
            </a:r>
          </a:p>
          <a:p>
            <a:pPr>
              <a:defRPr/>
            </a:pPr>
            <a:r>
              <a:rPr lang="en-US" sz="4800" dirty="0">
                <a:latin typeface="Times New Roman" charset="0"/>
                <a:ea typeface="ＭＳ Ｐゴシック" charset="0"/>
                <a:cs typeface="ＭＳ Ｐゴシック" charset="0"/>
              </a:rPr>
              <a:t>Participants go round the circle in order - each person has up to 1 minute of uninterrupted air time to give their response to the question.  No interruptions allowed.</a:t>
            </a:r>
          </a:p>
          <a:p>
            <a:pPr>
              <a:defRPr/>
            </a:pPr>
            <a:r>
              <a:rPr lang="en-US" sz="4800" dirty="0">
                <a:latin typeface="Times New Roman" charset="0"/>
                <a:ea typeface="ＭＳ Ｐゴシック" charset="0"/>
                <a:cs typeface="ＭＳ Ｐゴシック" charset="0"/>
              </a:rPr>
              <a:t>People then move into open conversation with the ground rule that you can only talk about a comment made by </a:t>
            </a:r>
            <a:r>
              <a:rPr lang="en-US" sz="4800" b="1" dirty="0">
                <a:latin typeface="Times New Roman" charset="0"/>
                <a:ea typeface="ＭＳ Ｐゴシック" charset="0"/>
                <a:cs typeface="ＭＳ Ｐゴシック" charset="0"/>
              </a:rPr>
              <a:t>someone else</a:t>
            </a:r>
            <a:r>
              <a:rPr lang="en-US" sz="4800" dirty="0">
                <a:latin typeface="Times New Roman" charset="0"/>
                <a:ea typeface="ＭＳ Ｐゴシック" charset="0"/>
                <a:cs typeface="ＭＳ Ｐゴシック" charset="0"/>
              </a:rPr>
              <a:t> in the opening circle of voices.  This need </a:t>
            </a:r>
            <a:r>
              <a:rPr lang="en-US" sz="4800" b="1" dirty="0">
                <a:latin typeface="Times New Roman" charset="0"/>
                <a:ea typeface="ＭＳ Ｐゴシック" charset="0"/>
                <a:cs typeface="ＭＳ Ｐゴシック" charset="0"/>
              </a:rPr>
              <a:t>NOT</a:t>
            </a:r>
            <a:r>
              <a:rPr lang="en-US" sz="4800" dirty="0">
                <a:latin typeface="Times New Roman" charset="0"/>
                <a:ea typeface="ＭＳ Ｐゴシック" charset="0"/>
                <a:cs typeface="ＭＳ Ｐゴシック" charset="0"/>
              </a:rPr>
              <a:t> be agreement - it can be a disagreement, a question, an illustration etc.</a:t>
            </a:r>
          </a:p>
          <a:p>
            <a:pPr marL="0" indent="0">
              <a:buNone/>
            </a:pPr>
            <a:endParaRPr lang="en-US" dirty="0"/>
          </a:p>
        </p:txBody>
      </p:sp>
    </p:spTree>
    <p:extLst>
      <p:ext uri="{BB962C8B-B14F-4D97-AF65-F5344CB8AC3E}">
        <p14:creationId xmlns:p14="http://schemas.microsoft.com/office/powerpoint/2010/main" val="26733062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202C96-9F3A-0B48-81DD-44E13ED025BA}"/>
              </a:ext>
            </a:extLst>
          </p:cNvPr>
          <p:cNvSpPr>
            <a:spLocks noGrp="1"/>
          </p:cNvSpPr>
          <p:nvPr>
            <p:ph type="title"/>
          </p:nvPr>
        </p:nvSpPr>
        <p:spPr>
          <a:xfrm>
            <a:off x="0" y="1"/>
            <a:ext cx="12192000" cy="1192695"/>
          </a:xfrm>
        </p:spPr>
        <p:txBody>
          <a:bodyPr>
            <a:normAutofit/>
          </a:bodyPr>
          <a:lstStyle/>
          <a:p>
            <a:pPr algn="ctr"/>
            <a:r>
              <a:rPr lang="en-US" sz="8000" b="1" i="1" dirty="0">
                <a:solidFill>
                  <a:srgbClr val="FF0000"/>
                </a:solidFill>
              </a:rPr>
              <a:t>What People Like</a:t>
            </a:r>
          </a:p>
        </p:txBody>
      </p:sp>
      <p:sp>
        <p:nvSpPr>
          <p:cNvPr id="3" name="Content Placeholder 2">
            <a:extLst>
              <a:ext uri="{FF2B5EF4-FFF2-40B4-BE49-F238E27FC236}">
                <a16:creationId xmlns:a16="http://schemas.microsoft.com/office/drawing/2014/main" id="{43330E8C-EF08-0843-AC81-1B4E65531102}"/>
              </a:ext>
            </a:extLst>
          </p:cNvPr>
          <p:cNvSpPr>
            <a:spLocks noGrp="1"/>
          </p:cNvSpPr>
          <p:nvPr>
            <p:ph idx="1"/>
          </p:nvPr>
        </p:nvSpPr>
        <p:spPr>
          <a:xfrm>
            <a:off x="0" y="1192696"/>
            <a:ext cx="12192000" cy="5665304"/>
          </a:xfrm>
          <a:solidFill>
            <a:schemeClr val="accent6">
              <a:lumMod val="40000"/>
              <a:lumOff val="60000"/>
            </a:schemeClr>
          </a:solidFill>
        </p:spPr>
        <p:txBody>
          <a:bodyPr>
            <a:normAutofit lnSpcReduction="10000"/>
          </a:bodyPr>
          <a:lstStyle/>
          <a:p>
            <a:r>
              <a:rPr lang="en-US" sz="4400" dirty="0"/>
              <a:t>It begins with silent time to think named as part of the exercise – introverts appreciate this</a:t>
            </a:r>
          </a:p>
          <a:p>
            <a:r>
              <a:rPr lang="en-US" sz="4400" dirty="0"/>
              <a:t>The structure reduces anxiety for those wondering what ‘participation’ looks like</a:t>
            </a:r>
          </a:p>
          <a:p>
            <a:r>
              <a:rPr lang="en-US" sz="4400" dirty="0"/>
              <a:t>Everyone is heard in the first round</a:t>
            </a:r>
          </a:p>
          <a:p>
            <a:r>
              <a:rPr lang="en-US" sz="4400" dirty="0"/>
              <a:t>It forces people to listen to others</a:t>
            </a:r>
          </a:p>
          <a:p>
            <a:r>
              <a:rPr lang="en-US" sz="4400" dirty="0"/>
              <a:t>It makes it easier to participate in the future – if participation is important to you then you must engineer it very early on</a:t>
            </a:r>
          </a:p>
          <a:p>
            <a:endParaRPr lang="en-US" dirty="0"/>
          </a:p>
        </p:txBody>
      </p:sp>
    </p:spTree>
    <p:extLst>
      <p:ext uri="{BB962C8B-B14F-4D97-AF65-F5344CB8AC3E}">
        <p14:creationId xmlns:p14="http://schemas.microsoft.com/office/powerpoint/2010/main" val="20837450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F66FB-8EBB-694D-9C3D-D1229582FC0A}"/>
              </a:ext>
            </a:extLst>
          </p:cNvPr>
          <p:cNvSpPr>
            <a:spLocks noGrp="1"/>
          </p:cNvSpPr>
          <p:nvPr>
            <p:ph type="title"/>
          </p:nvPr>
        </p:nvSpPr>
        <p:spPr>
          <a:xfrm>
            <a:off x="838200" y="1"/>
            <a:ext cx="10515600" cy="1272208"/>
          </a:xfrm>
        </p:spPr>
        <p:txBody>
          <a:bodyPr>
            <a:normAutofit/>
          </a:bodyPr>
          <a:lstStyle/>
          <a:p>
            <a:pPr algn="ctr"/>
            <a:r>
              <a:rPr lang="en-US" sz="8000" b="1" i="1" dirty="0">
                <a:solidFill>
                  <a:srgbClr val="FF0000"/>
                </a:solidFill>
              </a:rPr>
              <a:t>Question</a:t>
            </a:r>
          </a:p>
        </p:txBody>
      </p:sp>
      <p:sp>
        <p:nvSpPr>
          <p:cNvPr id="3" name="Content Placeholder 2">
            <a:extLst>
              <a:ext uri="{FF2B5EF4-FFF2-40B4-BE49-F238E27FC236}">
                <a16:creationId xmlns:a16="http://schemas.microsoft.com/office/drawing/2014/main" id="{36402E10-DDFA-9E40-843F-37934203DF9E}"/>
              </a:ext>
            </a:extLst>
          </p:cNvPr>
          <p:cNvSpPr>
            <a:spLocks noGrp="1"/>
          </p:cNvSpPr>
          <p:nvPr>
            <p:ph idx="1"/>
          </p:nvPr>
        </p:nvSpPr>
        <p:spPr>
          <a:xfrm>
            <a:off x="0" y="1272209"/>
            <a:ext cx="12192000" cy="5585790"/>
          </a:xfrm>
          <a:solidFill>
            <a:schemeClr val="accent5">
              <a:lumMod val="40000"/>
              <a:lumOff val="60000"/>
            </a:schemeClr>
          </a:solidFill>
        </p:spPr>
        <p:txBody>
          <a:bodyPr/>
          <a:lstStyle/>
          <a:p>
            <a:pPr algn="ctr"/>
            <a:r>
              <a:rPr lang="en-US" sz="9600" dirty="0"/>
              <a:t>What stops or makes you reluctant to participate in a discussion?</a:t>
            </a:r>
          </a:p>
          <a:p>
            <a:pPr marL="0" indent="0">
              <a:buNone/>
            </a:pPr>
            <a:endParaRPr lang="en-US" dirty="0"/>
          </a:p>
        </p:txBody>
      </p:sp>
    </p:spTree>
    <p:extLst>
      <p:ext uri="{BB962C8B-B14F-4D97-AF65-F5344CB8AC3E}">
        <p14:creationId xmlns:p14="http://schemas.microsoft.com/office/powerpoint/2010/main" val="158641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AB9AF-A6FD-AB4C-AAC6-2D0F20CA9E58}"/>
              </a:ext>
            </a:extLst>
          </p:cNvPr>
          <p:cNvSpPr>
            <a:spLocks noGrp="1"/>
          </p:cNvSpPr>
          <p:nvPr>
            <p:ph type="title"/>
          </p:nvPr>
        </p:nvSpPr>
        <p:spPr>
          <a:xfrm>
            <a:off x="0" y="0"/>
            <a:ext cx="12192000" cy="1113184"/>
          </a:xfrm>
        </p:spPr>
        <p:txBody>
          <a:bodyPr>
            <a:normAutofit fontScale="90000"/>
          </a:bodyPr>
          <a:lstStyle/>
          <a:p>
            <a:pPr algn="ctr"/>
            <a:r>
              <a:rPr lang="en-US" sz="8000" b="1" i="1" dirty="0">
                <a:solidFill>
                  <a:srgbClr val="FF0000"/>
                </a:solidFill>
              </a:rPr>
              <a:t>Snowballing</a:t>
            </a:r>
          </a:p>
        </p:txBody>
      </p:sp>
      <p:sp>
        <p:nvSpPr>
          <p:cNvPr id="3" name="Content Placeholder 2">
            <a:extLst>
              <a:ext uri="{FF2B5EF4-FFF2-40B4-BE49-F238E27FC236}">
                <a16:creationId xmlns:a16="http://schemas.microsoft.com/office/drawing/2014/main" id="{A36A65DD-9624-1B4C-BFC0-42B3AF3DF953}"/>
              </a:ext>
            </a:extLst>
          </p:cNvPr>
          <p:cNvSpPr>
            <a:spLocks noGrp="1"/>
          </p:cNvSpPr>
          <p:nvPr>
            <p:ph idx="1"/>
          </p:nvPr>
        </p:nvSpPr>
        <p:spPr>
          <a:xfrm>
            <a:off x="0" y="1113184"/>
            <a:ext cx="12192000" cy="5744816"/>
          </a:xfrm>
          <a:solidFill>
            <a:schemeClr val="accent2">
              <a:lumMod val="40000"/>
              <a:lumOff val="60000"/>
            </a:schemeClr>
          </a:solidFill>
        </p:spPr>
        <p:txBody>
          <a:bodyPr>
            <a:normAutofit/>
          </a:bodyPr>
          <a:lstStyle/>
          <a:p>
            <a:pPr algn="ctr"/>
            <a:r>
              <a:rPr lang="en-US" sz="4800" dirty="0"/>
              <a:t>Begins with individual reflection on a question</a:t>
            </a:r>
          </a:p>
          <a:p>
            <a:pPr algn="ctr"/>
            <a:r>
              <a:rPr lang="en-US" sz="4800" dirty="0"/>
              <a:t>People form pairs to share ideas</a:t>
            </a:r>
          </a:p>
          <a:p>
            <a:pPr algn="ctr"/>
            <a:r>
              <a:rPr lang="en-US" sz="4800" dirty="0"/>
              <a:t>Pairs become quartets &amp; share ideas</a:t>
            </a:r>
          </a:p>
          <a:p>
            <a:pPr algn="ctr"/>
            <a:r>
              <a:rPr lang="en-US" sz="4800" dirty="0"/>
              <a:t>Quartets become octets (&amp; so on)</a:t>
            </a:r>
          </a:p>
          <a:p>
            <a:pPr algn="ctr"/>
            <a:r>
              <a:rPr lang="en-US" sz="4800" dirty="0"/>
              <a:t>Each time groups get together they share questions posed, emerging issues, interesting differences etc.</a:t>
            </a:r>
          </a:p>
        </p:txBody>
      </p:sp>
    </p:spTree>
    <p:extLst>
      <p:ext uri="{BB962C8B-B14F-4D97-AF65-F5344CB8AC3E}">
        <p14:creationId xmlns:p14="http://schemas.microsoft.com/office/powerpoint/2010/main" val="35363922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30167-B349-2941-B87A-4240DF08719A}"/>
              </a:ext>
            </a:extLst>
          </p:cNvPr>
          <p:cNvSpPr>
            <a:spLocks noGrp="1"/>
          </p:cNvSpPr>
          <p:nvPr>
            <p:ph type="title"/>
          </p:nvPr>
        </p:nvSpPr>
        <p:spPr/>
        <p:txBody>
          <a:bodyPr>
            <a:normAutofit/>
          </a:bodyPr>
          <a:lstStyle/>
          <a:p>
            <a:pPr algn="ctr"/>
            <a:r>
              <a:rPr lang="en-US" sz="8000" b="1" i="1" dirty="0">
                <a:solidFill>
                  <a:srgbClr val="FF0000"/>
                </a:solidFill>
              </a:rPr>
              <a:t>Question</a:t>
            </a:r>
          </a:p>
        </p:txBody>
      </p:sp>
      <p:sp>
        <p:nvSpPr>
          <p:cNvPr id="3" name="Content Placeholder 2">
            <a:extLst>
              <a:ext uri="{FF2B5EF4-FFF2-40B4-BE49-F238E27FC236}">
                <a16:creationId xmlns:a16="http://schemas.microsoft.com/office/drawing/2014/main" id="{90D5BEC2-7E8F-5443-9DA0-2E0F47E89F71}"/>
              </a:ext>
            </a:extLst>
          </p:cNvPr>
          <p:cNvSpPr>
            <a:spLocks noGrp="1"/>
          </p:cNvSpPr>
          <p:nvPr>
            <p:ph idx="1"/>
          </p:nvPr>
        </p:nvSpPr>
        <p:spPr>
          <a:xfrm>
            <a:off x="0" y="1825624"/>
            <a:ext cx="12192000" cy="5032375"/>
          </a:xfrm>
          <a:solidFill>
            <a:schemeClr val="bg1">
              <a:lumMod val="85000"/>
            </a:schemeClr>
          </a:solidFill>
        </p:spPr>
        <p:txBody>
          <a:bodyPr>
            <a:noAutofit/>
          </a:bodyPr>
          <a:lstStyle/>
          <a:p>
            <a:pPr algn="ctr"/>
            <a:r>
              <a:rPr lang="en-US" sz="8800" dirty="0"/>
              <a:t>What would it take for you to participate in a discussion you were skeptical about?</a:t>
            </a:r>
          </a:p>
        </p:txBody>
      </p:sp>
    </p:spTree>
    <p:extLst>
      <p:ext uri="{BB962C8B-B14F-4D97-AF65-F5344CB8AC3E}">
        <p14:creationId xmlns:p14="http://schemas.microsoft.com/office/powerpoint/2010/main" val="1974873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3D4F4-120C-B844-930A-284F3C7142C4}"/>
              </a:ext>
            </a:extLst>
          </p:cNvPr>
          <p:cNvSpPr>
            <a:spLocks noGrp="1"/>
          </p:cNvSpPr>
          <p:nvPr>
            <p:ph type="title"/>
          </p:nvPr>
        </p:nvSpPr>
        <p:spPr>
          <a:xfrm>
            <a:off x="0" y="1"/>
            <a:ext cx="12192000" cy="1179442"/>
          </a:xfrm>
        </p:spPr>
        <p:txBody>
          <a:bodyPr>
            <a:normAutofit/>
          </a:bodyPr>
          <a:lstStyle/>
          <a:p>
            <a:pPr algn="ctr"/>
            <a:r>
              <a:rPr lang="en-US" sz="7200" b="1" i="1" dirty="0">
                <a:solidFill>
                  <a:srgbClr val="FF0000"/>
                </a:solidFill>
              </a:rPr>
              <a:t>My Home Page – STEAL!!!</a:t>
            </a:r>
            <a:endParaRPr lang="en-US" sz="7200" dirty="0"/>
          </a:p>
        </p:txBody>
      </p:sp>
      <p:sp>
        <p:nvSpPr>
          <p:cNvPr id="3" name="Content Placeholder 2">
            <a:extLst>
              <a:ext uri="{FF2B5EF4-FFF2-40B4-BE49-F238E27FC236}">
                <a16:creationId xmlns:a16="http://schemas.microsoft.com/office/drawing/2014/main" id="{34BF9816-5C8F-6246-BC8F-E58166A290E6}"/>
              </a:ext>
            </a:extLst>
          </p:cNvPr>
          <p:cNvSpPr>
            <a:spLocks noGrp="1"/>
          </p:cNvSpPr>
          <p:nvPr>
            <p:ph idx="1"/>
          </p:nvPr>
        </p:nvSpPr>
        <p:spPr>
          <a:xfrm>
            <a:off x="0" y="1179443"/>
            <a:ext cx="12192000" cy="5678556"/>
          </a:xfrm>
          <a:solidFill>
            <a:schemeClr val="accent6">
              <a:lumMod val="40000"/>
              <a:lumOff val="60000"/>
            </a:schemeClr>
          </a:solidFill>
        </p:spPr>
        <p:txBody>
          <a:bodyPr>
            <a:normAutofit/>
          </a:bodyPr>
          <a:lstStyle/>
          <a:p>
            <a:r>
              <a:rPr lang="en-US" sz="3600" dirty="0"/>
              <a:t>My home page is open access so if you want to find out more about any of the exercises or activities I mention go to the page and click on the ‘Resources’ link.</a:t>
            </a:r>
          </a:p>
          <a:p>
            <a:r>
              <a:rPr lang="en-US" sz="3600" dirty="0"/>
              <a:t>There you will find multiple PDF files of workshop packets stuffed with activities or power point files.</a:t>
            </a:r>
          </a:p>
          <a:p>
            <a:r>
              <a:rPr lang="en-US" sz="3600" dirty="0"/>
              <a:t>You do not need to ask my permission to use any of these resources. If they’re useful then please try them out and adapt them to your context.</a:t>
            </a:r>
          </a:p>
          <a:p>
            <a:pPr marL="0" indent="0" algn="ctr">
              <a:buNone/>
            </a:pPr>
            <a:r>
              <a:rPr lang="en-US" sz="8000" dirty="0" err="1">
                <a:solidFill>
                  <a:srgbClr val="00B0F0"/>
                </a:solidFill>
              </a:rPr>
              <a:t>www.stephenbrookfield.com</a:t>
            </a:r>
            <a:endParaRPr lang="en-US" sz="8000" dirty="0">
              <a:solidFill>
                <a:srgbClr val="00B0F0"/>
              </a:solidFill>
            </a:endParaRPr>
          </a:p>
        </p:txBody>
      </p:sp>
    </p:spTree>
    <p:extLst>
      <p:ext uri="{BB962C8B-B14F-4D97-AF65-F5344CB8AC3E}">
        <p14:creationId xmlns:p14="http://schemas.microsoft.com/office/powerpoint/2010/main" val="34629375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84347-3608-A94D-BF32-A5BD8855F034}"/>
              </a:ext>
            </a:extLst>
          </p:cNvPr>
          <p:cNvSpPr>
            <a:spLocks noGrp="1"/>
          </p:cNvSpPr>
          <p:nvPr>
            <p:ph type="title"/>
          </p:nvPr>
        </p:nvSpPr>
        <p:spPr>
          <a:xfrm>
            <a:off x="838200" y="1"/>
            <a:ext cx="10515600" cy="1232451"/>
          </a:xfrm>
        </p:spPr>
        <p:txBody>
          <a:bodyPr>
            <a:normAutofit/>
          </a:bodyPr>
          <a:lstStyle/>
          <a:p>
            <a:pPr algn="ctr"/>
            <a:r>
              <a:rPr lang="en-US" sz="8000" b="1" i="1" dirty="0">
                <a:solidFill>
                  <a:srgbClr val="FF0000"/>
                </a:solidFill>
              </a:rPr>
              <a:t>Circular Response</a:t>
            </a:r>
            <a:endParaRPr lang="en-US" sz="8000" dirty="0"/>
          </a:p>
        </p:txBody>
      </p:sp>
      <p:sp>
        <p:nvSpPr>
          <p:cNvPr id="3" name="Content Placeholder 2">
            <a:extLst>
              <a:ext uri="{FF2B5EF4-FFF2-40B4-BE49-F238E27FC236}">
                <a16:creationId xmlns:a16="http://schemas.microsoft.com/office/drawing/2014/main" id="{FA643F4C-36DF-1041-A3C7-A081BCF4A0FB}"/>
              </a:ext>
            </a:extLst>
          </p:cNvPr>
          <p:cNvSpPr>
            <a:spLocks noGrp="1"/>
          </p:cNvSpPr>
          <p:nvPr>
            <p:ph idx="1"/>
          </p:nvPr>
        </p:nvSpPr>
        <p:spPr>
          <a:xfrm>
            <a:off x="0" y="1232452"/>
            <a:ext cx="12192000" cy="5625547"/>
          </a:xfrm>
          <a:solidFill>
            <a:schemeClr val="accent6">
              <a:lumMod val="40000"/>
              <a:lumOff val="60000"/>
            </a:schemeClr>
          </a:solidFill>
        </p:spPr>
        <p:txBody>
          <a:bodyPr>
            <a:normAutofit fontScale="92500" lnSpcReduction="10000"/>
          </a:bodyPr>
          <a:lstStyle/>
          <a:p>
            <a:r>
              <a:rPr lang="en-US" sz="3200" dirty="0"/>
              <a:t>Group has a question to be considered</a:t>
            </a:r>
          </a:p>
          <a:p>
            <a:r>
              <a:rPr lang="en-US" sz="3200" dirty="0"/>
              <a:t>When someone is ready to speak they offer an initial response for a minute or two. No interruptions are allowed.</a:t>
            </a:r>
          </a:p>
          <a:p>
            <a:r>
              <a:rPr lang="en-US" sz="3200" dirty="0"/>
              <a:t>Person sitting to the left of the opening speaker goes next &amp; speaks for a minute or two with no interruptions. However, whatever 2</a:t>
            </a:r>
            <a:r>
              <a:rPr lang="en-US" sz="3200" baseline="30000" dirty="0"/>
              <a:t>nd</a:t>
            </a:r>
            <a:r>
              <a:rPr lang="en-US" sz="3200" dirty="0"/>
              <a:t> speaker says must respond to what opening speaker talked about.</a:t>
            </a:r>
          </a:p>
          <a:p>
            <a:r>
              <a:rPr lang="en-US" sz="3200" dirty="0"/>
              <a:t>2nd speaker can express disagreement w/ 1</a:t>
            </a:r>
            <a:r>
              <a:rPr lang="en-US" sz="3200" baseline="30000" dirty="0"/>
              <a:t>st</a:t>
            </a:r>
            <a:r>
              <a:rPr lang="en-US" sz="3200" dirty="0"/>
              <a:t> speaker, provide examples &amp; illustrations, pose questions, or say why it’s difficult to respond</a:t>
            </a:r>
          </a:p>
          <a:p>
            <a:r>
              <a:rPr lang="en-US" sz="3200" dirty="0"/>
              <a:t>Process continues around the circle with each new person beginning by responding to the previous speaker’s comments (all without interruption)</a:t>
            </a:r>
          </a:p>
          <a:p>
            <a:r>
              <a:rPr lang="en-US" sz="3200" dirty="0"/>
              <a:t>Once everyone has spoken group moves into open conversation with no ground rules in force </a:t>
            </a:r>
          </a:p>
          <a:p>
            <a:pPr marL="0" indent="0">
              <a:buNone/>
            </a:pPr>
            <a:endParaRPr lang="en-US" dirty="0"/>
          </a:p>
        </p:txBody>
      </p:sp>
    </p:spTree>
    <p:extLst>
      <p:ext uri="{BB962C8B-B14F-4D97-AF65-F5344CB8AC3E}">
        <p14:creationId xmlns:p14="http://schemas.microsoft.com/office/powerpoint/2010/main" val="11263106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A1949-2FCF-7C49-A2C3-13A54E738E8B}"/>
              </a:ext>
            </a:extLst>
          </p:cNvPr>
          <p:cNvSpPr>
            <a:spLocks noGrp="1"/>
          </p:cNvSpPr>
          <p:nvPr>
            <p:ph type="title"/>
          </p:nvPr>
        </p:nvSpPr>
        <p:spPr>
          <a:xfrm>
            <a:off x="838200" y="1"/>
            <a:ext cx="10515600" cy="1338469"/>
          </a:xfrm>
        </p:spPr>
        <p:txBody>
          <a:bodyPr>
            <a:normAutofit/>
          </a:bodyPr>
          <a:lstStyle/>
          <a:p>
            <a:pPr algn="ctr"/>
            <a:r>
              <a:rPr lang="en-US" sz="8000" b="1" i="1" dirty="0">
                <a:solidFill>
                  <a:srgbClr val="FF0000"/>
                </a:solidFill>
              </a:rPr>
              <a:t>Question</a:t>
            </a:r>
          </a:p>
        </p:txBody>
      </p:sp>
      <p:sp>
        <p:nvSpPr>
          <p:cNvPr id="3" name="Content Placeholder 2">
            <a:extLst>
              <a:ext uri="{FF2B5EF4-FFF2-40B4-BE49-F238E27FC236}">
                <a16:creationId xmlns:a16="http://schemas.microsoft.com/office/drawing/2014/main" id="{7EB77037-F78D-084F-B06F-B56FB926975D}"/>
              </a:ext>
            </a:extLst>
          </p:cNvPr>
          <p:cNvSpPr>
            <a:spLocks noGrp="1"/>
          </p:cNvSpPr>
          <p:nvPr>
            <p:ph idx="1"/>
          </p:nvPr>
        </p:nvSpPr>
        <p:spPr>
          <a:xfrm>
            <a:off x="0" y="1338470"/>
            <a:ext cx="12192000" cy="5519529"/>
          </a:xfrm>
          <a:solidFill>
            <a:schemeClr val="accent4">
              <a:lumMod val="40000"/>
              <a:lumOff val="60000"/>
            </a:schemeClr>
          </a:solidFill>
        </p:spPr>
        <p:txBody>
          <a:bodyPr>
            <a:noAutofit/>
          </a:bodyPr>
          <a:lstStyle/>
          <a:p>
            <a:pPr algn="ctr"/>
            <a:r>
              <a:rPr lang="en-US" sz="9600" dirty="0"/>
              <a:t>How do you create the conditions for discussion of contentious issues?</a:t>
            </a:r>
          </a:p>
        </p:txBody>
      </p:sp>
    </p:spTree>
    <p:extLst>
      <p:ext uri="{BB962C8B-B14F-4D97-AF65-F5344CB8AC3E}">
        <p14:creationId xmlns:p14="http://schemas.microsoft.com/office/powerpoint/2010/main" val="20706459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AED8A-AEE2-0942-8D83-2C832F68D8DA}"/>
              </a:ext>
            </a:extLst>
          </p:cNvPr>
          <p:cNvSpPr>
            <a:spLocks noGrp="1"/>
          </p:cNvSpPr>
          <p:nvPr>
            <p:ph type="title"/>
          </p:nvPr>
        </p:nvSpPr>
        <p:spPr>
          <a:xfrm>
            <a:off x="838200" y="1"/>
            <a:ext cx="10515600" cy="1192696"/>
          </a:xfrm>
        </p:spPr>
        <p:txBody>
          <a:bodyPr>
            <a:normAutofit/>
          </a:bodyPr>
          <a:lstStyle/>
          <a:p>
            <a:pPr algn="ctr"/>
            <a:r>
              <a:rPr lang="en-US" sz="7200" b="1" i="1" dirty="0">
                <a:solidFill>
                  <a:srgbClr val="FF0000"/>
                </a:solidFill>
              </a:rPr>
              <a:t>Some Resources</a:t>
            </a:r>
          </a:p>
        </p:txBody>
      </p:sp>
      <p:sp>
        <p:nvSpPr>
          <p:cNvPr id="3" name="Content Placeholder 2">
            <a:extLst>
              <a:ext uri="{FF2B5EF4-FFF2-40B4-BE49-F238E27FC236}">
                <a16:creationId xmlns:a16="http://schemas.microsoft.com/office/drawing/2014/main" id="{A99396FA-75FF-9F40-AF5B-A024903F9F4E}"/>
              </a:ext>
            </a:extLst>
          </p:cNvPr>
          <p:cNvSpPr>
            <a:spLocks noGrp="1"/>
          </p:cNvSpPr>
          <p:nvPr>
            <p:ph idx="1"/>
          </p:nvPr>
        </p:nvSpPr>
        <p:spPr>
          <a:xfrm>
            <a:off x="0" y="1192697"/>
            <a:ext cx="12192000" cy="5665302"/>
          </a:xfrm>
          <a:solidFill>
            <a:schemeClr val="accent4">
              <a:lumMod val="40000"/>
              <a:lumOff val="60000"/>
            </a:schemeClr>
          </a:solidFill>
        </p:spPr>
        <p:txBody>
          <a:bodyPr>
            <a:normAutofit lnSpcReduction="10000"/>
          </a:bodyPr>
          <a:lstStyle/>
          <a:p>
            <a:r>
              <a:rPr lang="en-US" sz="7200" dirty="0">
                <a:hlinkClick r:id="rId2"/>
              </a:rPr>
              <a:t>www.stephenbrookfield.com</a:t>
            </a:r>
            <a:endParaRPr lang="en-US" sz="7200" dirty="0"/>
          </a:p>
          <a:p>
            <a:r>
              <a:rPr lang="en-US" sz="4000" i="1" dirty="0"/>
              <a:t>Discussion as a Way of Teaching</a:t>
            </a:r>
            <a:r>
              <a:rPr lang="en-US" sz="4000" i="1" dirty="0">
                <a:sym typeface="Wingdings"/>
              </a:rPr>
              <a:t> (2005) </a:t>
            </a:r>
            <a:r>
              <a:rPr lang="en-US" sz="4000" dirty="0"/>
              <a:t>with Stephen </a:t>
            </a:r>
            <a:r>
              <a:rPr lang="en-US" sz="4000" dirty="0" err="1"/>
              <a:t>Preskill</a:t>
            </a:r>
            <a:r>
              <a:rPr lang="en-US" sz="4000" dirty="0"/>
              <a:t> (2</a:t>
            </a:r>
            <a:r>
              <a:rPr lang="en-US" sz="4000" baseline="30000" dirty="0"/>
              <a:t>nd</a:t>
            </a:r>
            <a:r>
              <a:rPr lang="en-US" sz="4000" dirty="0"/>
              <a:t>. Ed.)</a:t>
            </a:r>
            <a:endParaRPr lang="en-US" sz="4000" i="1" dirty="0"/>
          </a:p>
          <a:p>
            <a:r>
              <a:rPr lang="en-US" sz="4000" i="1" dirty="0">
                <a:solidFill>
                  <a:srgbClr val="002060"/>
                </a:solidFill>
              </a:rPr>
              <a:t>The Skillful Teacher: On Technique, Trust &amp; Responsiveness in the Classroom  </a:t>
            </a:r>
            <a:r>
              <a:rPr lang="en-US" sz="4000" dirty="0"/>
              <a:t>(2015, 3rd ed.)</a:t>
            </a:r>
          </a:p>
          <a:p>
            <a:r>
              <a:rPr lang="en-US" sz="4000" i="1" dirty="0">
                <a:solidFill>
                  <a:srgbClr val="00B050"/>
                </a:solidFill>
              </a:rPr>
              <a:t>The Discussion Book: 50 Great Ways to Get People Talking </a:t>
            </a:r>
            <a:r>
              <a:rPr lang="en-US" sz="4000" dirty="0">
                <a:solidFill>
                  <a:srgbClr val="00B050"/>
                </a:solidFill>
              </a:rPr>
              <a:t>(2016) - with Stephen </a:t>
            </a:r>
            <a:r>
              <a:rPr lang="en-US" sz="4000" dirty="0" err="1">
                <a:solidFill>
                  <a:srgbClr val="00B050"/>
                </a:solidFill>
              </a:rPr>
              <a:t>Preskill</a:t>
            </a:r>
            <a:endParaRPr lang="en-US" sz="4000" dirty="0">
              <a:solidFill>
                <a:srgbClr val="00B050"/>
              </a:solidFill>
            </a:endParaRPr>
          </a:p>
          <a:p>
            <a:r>
              <a:rPr lang="en-US" sz="4000" i="1" dirty="0">
                <a:solidFill>
                  <a:srgbClr val="FF0000"/>
                </a:solidFill>
              </a:rPr>
              <a:t>Becoming a Critically Reflective Teacher </a:t>
            </a:r>
            <a:r>
              <a:rPr lang="en-US" sz="4000" dirty="0"/>
              <a:t>(2017, 2</a:t>
            </a:r>
            <a:r>
              <a:rPr lang="en-US" sz="4000" baseline="30000" dirty="0"/>
              <a:t>nd</a:t>
            </a:r>
            <a:r>
              <a:rPr lang="en-US" sz="4000" dirty="0"/>
              <a:t>. Ed.)</a:t>
            </a:r>
          </a:p>
          <a:p>
            <a:pPr algn="ctr"/>
            <a:r>
              <a:rPr lang="en-US" sz="4000" dirty="0"/>
              <a:t>(All published by Jossey-Bass/Wiley)</a:t>
            </a:r>
          </a:p>
          <a:p>
            <a:endParaRPr lang="en-US" dirty="0"/>
          </a:p>
        </p:txBody>
      </p:sp>
    </p:spTree>
    <p:extLst>
      <p:ext uri="{BB962C8B-B14F-4D97-AF65-F5344CB8AC3E}">
        <p14:creationId xmlns:p14="http://schemas.microsoft.com/office/powerpoint/2010/main" val="2132084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0CC4C-6B54-F04F-887E-E11FA085473A}"/>
              </a:ext>
            </a:extLst>
          </p:cNvPr>
          <p:cNvSpPr>
            <a:spLocks noGrp="1"/>
          </p:cNvSpPr>
          <p:nvPr>
            <p:ph type="title"/>
          </p:nvPr>
        </p:nvSpPr>
        <p:spPr>
          <a:xfrm>
            <a:off x="0" y="1"/>
            <a:ext cx="12192000" cy="1245703"/>
          </a:xfrm>
        </p:spPr>
        <p:txBody>
          <a:bodyPr>
            <a:normAutofit/>
          </a:bodyPr>
          <a:lstStyle/>
          <a:p>
            <a:pPr algn="ctr"/>
            <a:r>
              <a:rPr lang="en-US" sz="7200" b="1" i="1" dirty="0">
                <a:solidFill>
                  <a:srgbClr val="FF0000"/>
                </a:solidFill>
              </a:rPr>
              <a:t>Introducing Myself - Discussion</a:t>
            </a:r>
            <a:endParaRPr lang="en-US" sz="7200" dirty="0"/>
          </a:p>
        </p:txBody>
      </p:sp>
      <p:sp>
        <p:nvSpPr>
          <p:cNvPr id="3" name="Content Placeholder 2">
            <a:extLst>
              <a:ext uri="{FF2B5EF4-FFF2-40B4-BE49-F238E27FC236}">
                <a16:creationId xmlns:a16="http://schemas.microsoft.com/office/drawing/2014/main" id="{DF85D283-53F1-5A40-BC54-1579F3A5D240}"/>
              </a:ext>
            </a:extLst>
          </p:cNvPr>
          <p:cNvSpPr>
            <a:spLocks noGrp="1"/>
          </p:cNvSpPr>
          <p:nvPr>
            <p:ph idx="1"/>
          </p:nvPr>
        </p:nvSpPr>
        <p:spPr>
          <a:xfrm>
            <a:off x="0" y="1245704"/>
            <a:ext cx="12192000" cy="5612295"/>
          </a:xfrm>
          <a:solidFill>
            <a:schemeClr val="accent2">
              <a:lumMod val="20000"/>
              <a:lumOff val="80000"/>
            </a:schemeClr>
          </a:solidFill>
        </p:spPr>
        <p:txBody>
          <a:bodyPr>
            <a:normAutofit fontScale="92500"/>
          </a:bodyPr>
          <a:lstStyle/>
          <a:p>
            <a:r>
              <a:rPr lang="en-US" sz="4000" dirty="0"/>
              <a:t>An introvert </a:t>
            </a:r>
            <a:r>
              <a:rPr lang="mr-IN" sz="4000" dirty="0"/>
              <a:t>–</a:t>
            </a:r>
            <a:r>
              <a:rPr lang="en-US" sz="4000" dirty="0"/>
              <a:t> performance anxiety</a:t>
            </a:r>
          </a:p>
          <a:p>
            <a:r>
              <a:rPr lang="en-US" sz="4000" dirty="0"/>
              <a:t>Graded for participation </a:t>
            </a:r>
            <a:r>
              <a:rPr lang="mr-IN" sz="4000" dirty="0"/>
              <a:t>–</a:t>
            </a:r>
            <a:r>
              <a:rPr lang="en-US" sz="4000" dirty="0"/>
              <a:t> speaking often / sounding smart</a:t>
            </a:r>
          </a:p>
          <a:p>
            <a:r>
              <a:rPr lang="en-US" sz="4000" dirty="0"/>
              <a:t>Prepping &amp; rehearsing my contribution</a:t>
            </a:r>
          </a:p>
          <a:p>
            <a:r>
              <a:rPr lang="en-US" sz="4000" dirty="0"/>
              <a:t>Counterfeit discussion </a:t>
            </a:r>
            <a:r>
              <a:rPr lang="mr-IN" sz="4000" dirty="0"/>
              <a:t>–</a:t>
            </a:r>
            <a:r>
              <a:rPr lang="en-US" sz="4000" dirty="0"/>
              <a:t> looks like real thing but isn’t</a:t>
            </a:r>
          </a:p>
          <a:p>
            <a:r>
              <a:rPr lang="en-US" sz="4000" dirty="0"/>
              <a:t>These experiences  frame how I set up discussions</a:t>
            </a:r>
          </a:p>
          <a:p>
            <a:r>
              <a:rPr lang="en-US" sz="4000" dirty="0"/>
              <a:t>Protocols to foster listening, responding &amp; connecting</a:t>
            </a:r>
          </a:p>
          <a:p>
            <a:r>
              <a:rPr lang="en-US" sz="4000" dirty="0">
                <a:hlinkClick r:id="rId2"/>
              </a:rPr>
              <a:t>https://static1.squarespace.com/static/5738a0ccd51cd47f81977fe8/t/5750efcff8baf39256b2fe71/1464922064319/Class_Participation_Grading_Rubric.pdf</a:t>
            </a:r>
            <a:r>
              <a:rPr lang="en-US" sz="4000" dirty="0"/>
              <a:t> </a:t>
            </a:r>
          </a:p>
          <a:p>
            <a:endParaRPr lang="en-US" dirty="0"/>
          </a:p>
        </p:txBody>
      </p:sp>
    </p:spTree>
    <p:extLst>
      <p:ext uri="{BB962C8B-B14F-4D97-AF65-F5344CB8AC3E}">
        <p14:creationId xmlns:p14="http://schemas.microsoft.com/office/powerpoint/2010/main" val="27879734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EC105-B257-534D-9219-B05AC65B3D0E}"/>
              </a:ext>
            </a:extLst>
          </p:cNvPr>
          <p:cNvSpPr>
            <a:spLocks noGrp="1"/>
          </p:cNvSpPr>
          <p:nvPr>
            <p:ph type="title"/>
          </p:nvPr>
        </p:nvSpPr>
        <p:spPr>
          <a:xfrm>
            <a:off x="838200" y="0"/>
            <a:ext cx="10515600" cy="1417984"/>
          </a:xfrm>
        </p:spPr>
        <p:txBody>
          <a:bodyPr>
            <a:normAutofit/>
          </a:bodyPr>
          <a:lstStyle/>
          <a:p>
            <a:pPr algn="ctr"/>
            <a:r>
              <a:rPr lang="en-US" sz="8000" b="1" i="1" dirty="0">
                <a:solidFill>
                  <a:srgbClr val="FF0000"/>
                </a:solidFill>
              </a:rPr>
              <a:t>Institutional Inclusion</a:t>
            </a:r>
          </a:p>
        </p:txBody>
      </p:sp>
      <p:sp>
        <p:nvSpPr>
          <p:cNvPr id="3" name="Content Placeholder 2">
            <a:extLst>
              <a:ext uri="{FF2B5EF4-FFF2-40B4-BE49-F238E27FC236}">
                <a16:creationId xmlns:a16="http://schemas.microsoft.com/office/drawing/2014/main" id="{591A39EF-7159-5B46-8904-E740A074299D}"/>
              </a:ext>
            </a:extLst>
          </p:cNvPr>
          <p:cNvSpPr>
            <a:spLocks noGrp="1"/>
          </p:cNvSpPr>
          <p:nvPr>
            <p:ph idx="1"/>
          </p:nvPr>
        </p:nvSpPr>
        <p:spPr>
          <a:xfrm>
            <a:off x="0" y="1417984"/>
            <a:ext cx="12192000" cy="5440016"/>
          </a:xfrm>
          <a:solidFill>
            <a:schemeClr val="accent4">
              <a:lumMod val="20000"/>
              <a:lumOff val="80000"/>
            </a:schemeClr>
          </a:solidFill>
        </p:spPr>
        <p:txBody>
          <a:bodyPr>
            <a:normAutofit fontScale="92500" lnSpcReduction="10000"/>
          </a:bodyPr>
          <a:lstStyle/>
          <a:p>
            <a:r>
              <a:rPr lang="en-US" sz="4400" dirty="0"/>
              <a:t>Recruitment of diverse racial, gender, cultural, ethnic identities (faculty, staff students)</a:t>
            </a:r>
          </a:p>
          <a:p>
            <a:r>
              <a:rPr lang="en-US" sz="4400" dirty="0"/>
              <a:t>Boards of trustees represent multiple identities</a:t>
            </a:r>
          </a:p>
          <a:p>
            <a:r>
              <a:rPr lang="en-US" sz="4400" dirty="0"/>
              <a:t>Well staffed and funded office of inclusive excellence</a:t>
            </a:r>
          </a:p>
          <a:p>
            <a:r>
              <a:rPr lang="en-US" sz="4400" dirty="0"/>
              <a:t>Team teaching by multi-identity teams the instructional norm</a:t>
            </a:r>
          </a:p>
          <a:p>
            <a:r>
              <a:rPr lang="en-US" sz="4400" dirty="0"/>
              <a:t>Efforts to broaden content and address issues of diversity receive disproportionate favor in employment and tenure decisions</a:t>
            </a:r>
          </a:p>
          <a:p>
            <a:endParaRPr lang="en-US" dirty="0"/>
          </a:p>
        </p:txBody>
      </p:sp>
    </p:spTree>
    <p:extLst>
      <p:ext uri="{BB962C8B-B14F-4D97-AF65-F5344CB8AC3E}">
        <p14:creationId xmlns:p14="http://schemas.microsoft.com/office/powerpoint/2010/main" val="1241222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F2BB1-87E5-F94B-966F-6DB2EEDEA68F}"/>
              </a:ext>
            </a:extLst>
          </p:cNvPr>
          <p:cNvSpPr>
            <a:spLocks noGrp="1"/>
          </p:cNvSpPr>
          <p:nvPr>
            <p:ph type="title"/>
          </p:nvPr>
        </p:nvSpPr>
        <p:spPr>
          <a:xfrm>
            <a:off x="838200" y="1"/>
            <a:ext cx="10515600" cy="1325216"/>
          </a:xfrm>
        </p:spPr>
        <p:txBody>
          <a:bodyPr>
            <a:normAutofit/>
          </a:bodyPr>
          <a:lstStyle/>
          <a:p>
            <a:pPr algn="ctr"/>
            <a:r>
              <a:rPr lang="en-US" sz="8000" b="1" i="1" dirty="0">
                <a:solidFill>
                  <a:srgbClr val="FF0000"/>
                </a:solidFill>
              </a:rPr>
              <a:t>Inclusive Content</a:t>
            </a:r>
          </a:p>
        </p:txBody>
      </p:sp>
      <p:sp>
        <p:nvSpPr>
          <p:cNvPr id="3" name="Content Placeholder 2">
            <a:extLst>
              <a:ext uri="{FF2B5EF4-FFF2-40B4-BE49-F238E27FC236}">
                <a16:creationId xmlns:a16="http://schemas.microsoft.com/office/drawing/2014/main" id="{C2811765-EBAF-5544-B5DC-3070200DA820}"/>
              </a:ext>
            </a:extLst>
          </p:cNvPr>
          <p:cNvSpPr>
            <a:spLocks noGrp="1"/>
          </p:cNvSpPr>
          <p:nvPr>
            <p:ph idx="1"/>
          </p:nvPr>
        </p:nvSpPr>
        <p:spPr>
          <a:xfrm>
            <a:off x="0" y="1325217"/>
            <a:ext cx="12192000" cy="5532782"/>
          </a:xfrm>
          <a:solidFill>
            <a:schemeClr val="accent6">
              <a:lumMod val="20000"/>
              <a:lumOff val="80000"/>
            </a:schemeClr>
          </a:solidFill>
        </p:spPr>
        <p:txBody>
          <a:bodyPr/>
          <a:lstStyle/>
          <a:p>
            <a:r>
              <a:rPr lang="en-US" sz="4000" dirty="0"/>
              <a:t>Multiple perspectives</a:t>
            </a:r>
          </a:p>
          <a:p>
            <a:r>
              <a:rPr lang="en-US" sz="4000" dirty="0"/>
              <a:t>Consulting the widest possible body of research </a:t>
            </a:r>
          </a:p>
          <a:p>
            <a:r>
              <a:rPr lang="en-US" sz="4000" dirty="0"/>
              <a:t>Identifying who legitimizes knowledge &amp; serves as academic gatekeepers</a:t>
            </a:r>
          </a:p>
          <a:p>
            <a:r>
              <a:rPr lang="en-US" sz="4000" dirty="0"/>
              <a:t>Seeking out authors and researchers of different identities, genders, races</a:t>
            </a:r>
          </a:p>
          <a:p>
            <a:r>
              <a:rPr lang="en-US" sz="4000" dirty="0"/>
              <a:t>Critiquing disciplinary regimes of truth</a:t>
            </a:r>
          </a:p>
          <a:p>
            <a:r>
              <a:rPr lang="en-US" sz="4000" dirty="0"/>
              <a:t>Foregrounding alternative theoretical paradigms </a:t>
            </a:r>
          </a:p>
        </p:txBody>
      </p:sp>
    </p:spTree>
    <p:extLst>
      <p:ext uri="{BB962C8B-B14F-4D97-AF65-F5344CB8AC3E}">
        <p14:creationId xmlns:p14="http://schemas.microsoft.com/office/powerpoint/2010/main" val="896886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0F002-00E2-AD41-B799-053B9A93CE92}"/>
              </a:ext>
            </a:extLst>
          </p:cNvPr>
          <p:cNvSpPr>
            <a:spLocks noGrp="1"/>
          </p:cNvSpPr>
          <p:nvPr>
            <p:ph type="title"/>
          </p:nvPr>
        </p:nvSpPr>
        <p:spPr>
          <a:xfrm>
            <a:off x="838200" y="1"/>
            <a:ext cx="10515600" cy="1179442"/>
          </a:xfrm>
        </p:spPr>
        <p:txBody>
          <a:bodyPr>
            <a:noAutofit/>
          </a:bodyPr>
          <a:lstStyle/>
          <a:p>
            <a:pPr algn="ctr"/>
            <a:r>
              <a:rPr lang="en-US" sz="8000" b="1" i="1" dirty="0">
                <a:solidFill>
                  <a:srgbClr val="FF0000"/>
                </a:solidFill>
              </a:rPr>
              <a:t>Inclusive Teaching</a:t>
            </a:r>
          </a:p>
        </p:txBody>
      </p:sp>
      <p:sp>
        <p:nvSpPr>
          <p:cNvPr id="3" name="Content Placeholder 2">
            <a:extLst>
              <a:ext uri="{FF2B5EF4-FFF2-40B4-BE49-F238E27FC236}">
                <a16:creationId xmlns:a16="http://schemas.microsoft.com/office/drawing/2014/main" id="{2487A32E-FD80-2C49-BB6B-4EF90C128D34}"/>
              </a:ext>
            </a:extLst>
          </p:cNvPr>
          <p:cNvSpPr>
            <a:spLocks noGrp="1"/>
          </p:cNvSpPr>
          <p:nvPr>
            <p:ph idx="1"/>
          </p:nvPr>
        </p:nvSpPr>
        <p:spPr>
          <a:xfrm>
            <a:off x="0" y="1179442"/>
            <a:ext cx="12192000" cy="5678557"/>
          </a:xfrm>
          <a:solidFill>
            <a:schemeClr val="accent5">
              <a:lumMod val="40000"/>
              <a:lumOff val="60000"/>
            </a:schemeClr>
          </a:solidFill>
        </p:spPr>
        <p:txBody>
          <a:bodyPr>
            <a:normAutofit fontScale="92500"/>
          </a:bodyPr>
          <a:lstStyle/>
          <a:p>
            <a:r>
              <a:rPr lang="en-US" sz="4000" dirty="0"/>
              <a:t>Multi-identity &amp; multi-disciplinary team teaching the norm</a:t>
            </a:r>
          </a:p>
          <a:p>
            <a:r>
              <a:rPr lang="en-US" sz="4000" dirty="0"/>
              <a:t>Multiple modalities in every session </a:t>
            </a:r>
          </a:p>
          <a:p>
            <a:pPr algn="ctr"/>
            <a:r>
              <a:rPr lang="en-US" sz="4000" i="1" dirty="0"/>
              <a:t>Verbal, Visual, Silent</a:t>
            </a:r>
          </a:p>
          <a:p>
            <a:pPr algn="ctr"/>
            <a:r>
              <a:rPr lang="en-US" sz="4000" i="1" dirty="0"/>
              <a:t>Written, Spoken, Drawn</a:t>
            </a:r>
          </a:p>
          <a:p>
            <a:pPr algn="ctr"/>
            <a:r>
              <a:rPr lang="en-US" sz="4000" i="1" dirty="0"/>
              <a:t>Online, Hybrid, Face to Face</a:t>
            </a:r>
          </a:p>
          <a:p>
            <a:pPr algn="ctr"/>
            <a:r>
              <a:rPr lang="en-US" sz="4000" i="1" dirty="0"/>
              <a:t>Small Group, Large Group, Independent Study</a:t>
            </a:r>
          </a:p>
          <a:p>
            <a:r>
              <a:rPr lang="en-US" sz="4000" dirty="0"/>
              <a:t>Classroom activities &amp; protocols designed to draw everyone into participation</a:t>
            </a:r>
          </a:p>
          <a:p>
            <a:r>
              <a:rPr lang="en-US" sz="4000" dirty="0"/>
              <a:t>Assessment creativity </a:t>
            </a:r>
            <a:r>
              <a:rPr lang="mr-IN" sz="4000" dirty="0"/>
              <a:t>–</a:t>
            </a:r>
            <a:r>
              <a:rPr lang="en-US" sz="4000" dirty="0"/>
              <a:t> oral, visual, aesthetic</a:t>
            </a:r>
          </a:p>
          <a:p>
            <a:pPr marL="0" indent="0">
              <a:buNone/>
            </a:pPr>
            <a:endParaRPr lang="en-US" dirty="0"/>
          </a:p>
        </p:txBody>
      </p:sp>
    </p:spTree>
    <p:extLst>
      <p:ext uri="{BB962C8B-B14F-4D97-AF65-F5344CB8AC3E}">
        <p14:creationId xmlns:p14="http://schemas.microsoft.com/office/powerpoint/2010/main" val="21086703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9CD9A-DFA6-3440-939C-6424D52196D6}"/>
              </a:ext>
            </a:extLst>
          </p:cNvPr>
          <p:cNvSpPr>
            <a:spLocks noGrp="1"/>
          </p:cNvSpPr>
          <p:nvPr>
            <p:ph type="title"/>
          </p:nvPr>
        </p:nvSpPr>
        <p:spPr>
          <a:xfrm>
            <a:off x="0" y="1"/>
            <a:ext cx="12191999" cy="1073425"/>
          </a:xfrm>
        </p:spPr>
        <p:txBody>
          <a:bodyPr>
            <a:noAutofit/>
          </a:bodyPr>
          <a:lstStyle/>
          <a:p>
            <a:pPr algn="ctr"/>
            <a:r>
              <a:rPr lang="en-US" sz="7200" b="1" i="1" dirty="0">
                <a:solidFill>
                  <a:srgbClr val="FF0000"/>
                </a:solidFill>
              </a:rPr>
              <a:t>Grading for Participation</a:t>
            </a:r>
            <a:endParaRPr lang="en-US" sz="7200" dirty="0"/>
          </a:p>
        </p:txBody>
      </p:sp>
      <p:sp>
        <p:nvSpPr>
          <p:cNvPr id="3" name="Content Placeholder 2">
            <a:extLst>
              <a:ext uri="{FF2B5EF4-FFF2-40B4-BE49-F238E27FC236}">
                <a16:creationId xmlns:a16="http://schemas.microsoft.com/office/drawing/2014/main" id="{D775A0F1-7C9C-7740-9F55-E1668479AEC0}"/>
              </a:ext>
            </a:extLst>
          </p:cNvPr>
          <p:cNvSpPr>
            <a:spLocks noGrp="1"/>
          </p:cNvSpPr>
          <p:nvPr>
            <p:ph idx="1"/>
          </p:nvPr>
        </p:nvSpPr>
        <p:spPr>
          <a:xfrm>
            <a:off x="1" y="1073426"/>
            <a:ext cx="12191998" cy="5784573"/>
          </a:xfrm>
          <a:solidFill>
            <a:schemeClr val="accent2">
              <a:lumMod val="20000"/>
              <a:lumOff val="80000"/>
            </a:schemeClr>
          </a:solidFill>
        </p:spPr>
        <p:txBody>
          <a:bodyPr>
            <a:normAutofit/>
          </a:bodyPr>
          <a:lstStyle/>
          <a:p>
            <a:pPr lvl="0"/>
            <a:r>
              <a:rPr lang="en-US" sz="3600" dirty="0"/>
              <a:t>Post a question, comment or make a suggestion online that takes us in a promising or provocative new direction.</a:t>
            </a:r>
            <a:endParaRPr lang="en-US" sz="3600" dirty="0">
              <a:solidFill>
                <a:schemeClr val="accent6"/>
              </a:solidFill>
            </a:endParaRPr>
          </a:p>
          <a:p>
            <a:r>
              <a:rPr lang="en-US" sz="3600" dirty="0">
                <a:solidFill>
                  <a:schemeClr val="accent6"/>
                </a:solidFill>
              </a:rPr>
              <a:t>Post a resource (a reading, web link, video) not covered in the syllabus but  that adds valuable new information/perspectives</a:t>
            </a:r>
          </a:p>
          <a:p>
            <a:r>
              <a:rPr lang="en-US" sz="3600" dirty="0">
                <a:solidFill>
                  <a:srgbClr val="7030A0"/>
                </a:solidFill>
              </a:rPr>
              <a:t>Make a comment indicating how you found someone’s ideas interesting or useful.  Be specific about what was so helpful </a:t>
            </a:r>
          </a:p>
          <a:p>
            <a:r>
              <a:rPr lang="en-US" sz="3600" dirty="0">
                <a:solidFill>
                  <a:srgbClr val="0070C0"/>
                </a:solidFill>
              </a:rPr>
              <a:t>Alert us to a question posed that is not being answered</a:t>
            </a:r>
          </a:p>
          <a:p>
            <a:pPr lvl="0"/>
            <a:r>
              <a:rPr lang="en-US" sz="3600" dirty="0">
                <a:solidFill>
                  <a:srgbClr val="FF0000"/>
                </a:solidFill>
              </a:rPr>
              <a:t>Challenge an idea without challenging a person</a:t>
            </a:r>
          </a:p>
          <a:p>
            <a:pPr lvl="0"/>
            <a:r>
              <a:rPr lang="en-US" sz="3600" dirty="0"/>
              <a:t>Make a comment that explicitly underscores the link between two people's contributions.  </a:t>
            </a:r>
          </a:p>
          <a:p>
            <a:endParaRPr lang="en-US" dirty="0"/>
          </a:p>
        </p:txBody>
      </p:sp>
    </p:spTree>
    <p:extLst>
      <p:ext uri="{BB962C8B-B14F-4D97-AF65-F5344CB8AC3E}">
        <p14:creationId xmlns:p14="http://schemas.microsoft.com/office/powerpoint/2010/main" val="15979544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3CD16-9438-BE4E-91C5-5FED52D6A8D6}"/>
              </a:ext>
            </a:extLst>
          </p:cNvPr>
          <p:cNvSpPr>
            <a:spLocks noGrp="1"/>
          </p:cNvSpPr>
          <p:nvPr>
            <p:ph type="title"/>
          </p:nvPr>
        </p:nvSpPr>
        <p:spPr>
          <a:xfrm>
            <a:off x="0" y="0"/>
            <a:ext cx="12162183" cy="1033670"/>
          </a:xfrm>
        </p:spPr>
        <p:txBody>
          <a:bodyPr>
            <a:noAutofit/>
          </a:bodyPr>
          <a:lstStyle/>
          <a:p>
            <a:pPr algn="ctr"/>
            <a:r>
              <a:rPr lang="en-US" sz="7200" b="1" i="1" dirty="0">
                <a:solidFill>
                  <a:srgbClr val="FF0000"/>
                </a:solidFill>
              </a:rPr>
              <a:t>Grading for Participation</a:t>
            </a:r>
            <a:endParaRPr lang="en-US" sz="7200" dirty="0"/>
          </a:p>
        </p:txBody>
      </p:sp>
      <p:sp>
        <p:nvSpPr>
          <p:cNvPr id="3" name="Content Placeholder 2">
            <a:extLst>
              <a:ext uri="{FF2B5EF4-FFF2-40B4-BE49-F238E27FC236}">
                <a16:creationId xmlns:a16="http://schemas.microsoft.com/office/drawing/2014/main" id="{5684BE06-DB72-8349-A0B4-72EEB1D356F3}"/>
              </a:ext>
            </a:extLst>
          </p:cNvPr>
          <p:cNvSpPr>
            <a:spLocks noGrp="1"/>
          </p:cNvSpPr>
          <p:nvPr>
            <p:ph idx="1"/>
          </p:nvPr>
        </p:nvSpPr>
        <p:spPr>
          <a:xfrm>
            <a:off x="29817" y="1033670"/>
            <a:ext cx="12132365" cy="5824330"/>
          </a:xfrm>
          <a:solidFill>
            <a:schemeClr val="accent2">
              <a:lumMod val="20000"/>
              <a:lumOff val="80000"/>
            </a:schemeClr>
          </a:solidFill>
        </p:spPr>
        <p:txBody>
          <a:bodyPr>
            <a:normAutofit/>
          </a:bodyPr>
          <a:lstStyle/>
          <a:p>
            <a:r>
              <a:rPr lang="en-US" sz="3600" dirty="0">
                <a:solidFill>
                  <a:srgbClr val="7030A0"/>
                </a:solidFill>
              </a:rPr>
              <a:t>Contribute something that builds on, or springs from, what someone else has said.  Be explicit about how you do this</a:t>
            </a:r>
          </a:p>
          <a:p>
            <a:r>
              <a:rPr lang="en-US" sz="3600" dirty="0">
                <a:solidFill>
                  <a:schemeClr val="accent6"/>
                </a:solidFill>
              </a:rPr>
              <a:t>Make a summary observation that acknowledges several people's contributions &amp; touches on a recurring theme </a:t>
            </a:r>
          </a:p>
          <a:p>
            <a:r>
              <a:rPr lang="en-US" sz="3600" dirty="0">
                <a:solidFill>
                  <a:srgbClr val="FF0000"/>
                </a:solidFill>
              </a:rPr>
              <a:t>Provide an example that clarifies or illustrates someone’s point</a:t>
            </a:r>
          </a:p>
          <a:p>
            <a:r>
              <a:rPr lang="en-US" sz="3600" dirty="0"/>
              <a:t>Ask a question or make a comment that encourages someone to elaborate on something they’ve already said</a:t>
            </a:r>
          </a:p>
          <a:p>
            <a:r>
              <a:rPr lang="en-US" sz="3600" dirty="0">
                <a:solidFill>
                  <a:srgbClr val="0070C0"/>
                </a:solidFill>
              </a:rPr>
              <a:t>Find a way to express appreciation for the enlightenment you have gained from the discussion. Be specific about what helped you understand something better</a:t>
            </a:r>
          </a:p>
          <a:p>
            <a:endParaRPr lang="en-US" dirty="0"/>
          </a:p>
        </p:txBody>
      </p:sp>
    </p:spTree>
    <p:extLst>
      <p:ext uri="{BB962C8B-B14F-4D97-AF65-F5344CB8AC3E}">
        <p14:creationId xmlns:p14="http://schemas.microsoft.com/office/powerpoint/2010/main" val="32546602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6D228-9382-4D40-BC2B-B6A402B6BA89}"/>
              </a:ext>
            </a:extLst>
          </p:cNvPr>
          <p:cNvSpPr>
            <a:spLocks noGrp="1"/>
          </p:cNvSpPr>
          <p:nvPr>
            <p:ph type="title"/>
          </p:nvPr>
        </p:nvSpPr>
        <p:spPr>
          <a:xfrm>
            <a:off x="0" y="1"/>
            <a:ext cx="12192000" cy="1364973"/>
          </a:xfrm>
        </p:spPr>
        <p:txBody>
          <a:bodyPr>
            <a:normAutofit/>
          </a:bodyPr>
          <a:lstStyle/>
          <a:p>
            <a:pPr algn="ctr"/>
            <a:r>
              <a:rPr lang="en-US" sz="7200" b="1" i="1" dirty="0" err="1">
                <a:solidFill>
                  <a:srgbClr val="FF0000"/>
                </a:solidFill>
              </a:rPr>
              <a:t>www.backchannelchat.com</a:t>
            </a:r>
            <a:endParaRPr lang="en-US" sz="7200" dirty="0"/>
          </a:p>
        </p:txBody>
      </p:sp>
      <p:sp>
        <p:nvSpPr>
          <p:cNvPr id="3" name="Content Placeholder 2">
            <a:extLst>
              <a:ext uri="{FF2B5EF4-FFF2-40B4-BE49-F238E27FC236}">
                <a16:creationId xmlns:a16="http://schemas.microsoft.com/office/drawing/2014/main" id="{B38BBF43-D5EF-6E43-9B8E-14A2B86C3EEF}"/>
              </a:ext>
            </a:extLst>
          </p:cNvPr>
          <p:cNvSpPr>
            <a:spLocks noGrp="1"/>
          </p:cNvSpPr>
          <p:nvPr>
            <p:ph idx="1"/>
          </p:nvPr>
        </p:nvSpPr>
        <p:spPr>
          <a:xfrm>
            <a:off x="0" y="1364974"/>
            <a:ext cx="12192000" cy="5493025"/>
          </a:xfrm>
          <a:solidFill>
            <a:schemeClr val="accent4">
              <a:lumMod val="40000"/>
              <a:lumOff val="60000"/>
            </a:schemeClr>
          </a:solidFill>
        </p:spPr>
        <p:txBody>
          <a:bodyPr/>
          <a:lstStyle/>
          <a:p>
            <a:r>
              <a:rPr lang="en-US" sz="8800" dirty="0"/>
              <a:t>For ‘display name’ - </a:t>
            </a:r>
            <a:r>
              <a:rPr lang="en-US" sz="8800" b="1" dirty="0"/>
              <a:t>use only numbers</a:t>
            </a:r>
          </a:p>
          <a:p>
            <a:r>
              <a:rPr lang="en-US" sz="9600" dirty="0"/>
              <a:t>For ‘code’ enter - </a:t>
            </a:r>
            <a:r>
              <a:rPr lang="en-US" sz="9600" b="1" dirty="0"/>
              <a:t>vlqj9</a:t>
            </a:r>
          </a:p>
          <a:p>
            <a:endParaRPr lang="en-US" dirty="0"/>
          </a:p>
        </p:txBody>
      </p:sp>
    </p:spTree>
    <p:extLst>
      <p:ext uri="{BB962C8B-B14F-4D97-AF65-F5344CB8AC3E}">
        <p14:creationId xmlns:p14="http://schemas.microsoft.com/office/powerpoint/2010/main" val="34741218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214</TotalTime>
  <Words>1346</Words>
  <Application>Microsoft Macintosh PowerPoint</Application>
  <PresentationFormat>Widescreen</PresentationFormat>
  <Paragraphs>115</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Times New Roman</vt:lpstr>
      <vt:lpstr>Office Theme</vt:lpstr>
      <vt:lpstr>Using Discussion Methods to Create Inclusive Classrooms  CASAE-East Conference 2019</vt:lpstr>
      <vt:lpstr>My Home Page – STEAL!!!</vt:lpstr>
      <vt:lpstr>Introducing Myself - Discussion</vt:lpstr>
      <vt:lpstr>Institutional Inclusion</vt:lpstr>
      <vt:lpstr>Inclusive Content</vt:lpstr>
      <vt:lpstr>Inclusive Teaching</vt:lpstr>
      <vt:lpstr>Grading for Participation</vt:lpstr>
      <vt:lpstr>Grading for Participation</vt:lpstr>
      <vt:lpstr>www.backchannelchat.com</vt:lpstr>
      <vt:lpstr>Backchannel chat - Anonymity</vt:lpstr>
      <vt:lpstr>What People Appreciate</vt:lpstr>
      <vt:lpstr>Backchannel Question</vt:lpstr>
      <vt:lpstr>Chalk Talk – Silent &amp; Visual Discussion</vt:lpstr>
      <vt:lpstr>Question</vt:lpstr>
      <vt:lpstr>Circle of Voices</vt:lpstr>
      <vt:lpstr>What People Like</vt:lpstr>
      <vt:lpstr>Question</vt:lpstr>
      <vt:lpstr>Snowballing</vt:lpstr>
      <vt:lpstr>Question</vt:lpstr>
      <vt:lpstr>Circular Response</vt:lpstr>
      <vt:lpstr>Question</vt:lpstr>
      <vt:lpstr>Some 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Discussion as a Way of Teaching CASAE-East Conference 2019</dc:title>
  <dc:creator>Brookfield, Stephen D.</dc:creator>
  <cp:lastModifiedBy>Brookfield, Stephen D.</cp:lastModifiedBy>
  <cp:revision>13</cp:revision>
  <dcterms:created xsi:type="dcterms:W3CDTF">2019-10-16T14:43:54Z</dcterms:created>
  <dcterms:modified xsi:type="dcterms:W3CDTF">2019-10-16T18:30:46Z</dcterms:modified>
</cp:coreProperties>
</file>