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55"/>
  </p:normalViewPr>
  <p:slideViewPr>
    <p:cSldViewPr snapToGrid="0" snapToObjects="1">
      <p:cViewPr>
        <p:scale>
          <a:sx n="97" d="100"/>
          <a:sy n="97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CEF9C-F77A-054E-AF26-157B8AF045FB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5CD7D-B38C-F746-AF7D-DBE458D7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4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5CD7D-B38C-F746-AF7D-DBE458D7D5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EA9C-5566-0247-A7A0-5A027A277FA1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73CC-1931-B348-B42F-C319F290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5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EA9C-5566-0247-A7A0-5A027A277FA1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73CC-1931-B348-B42F-C319F290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EA9C-5566-0247-A7A0-5A027A277FA1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73CC-1931-B348-B42F-C319F290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9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EA9C-5566-0247-A7A0-5A027A277FA1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73CC-1931-B348-B42F-C319F290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EA9C-5566-0247-A7A0-5A027A277FA1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73CC-1931-B348-B42F-C319F290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6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EA9C-5566-0247-A7A0-5A027A277FA1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73CC-1931-B348-B42F-C319F290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EA9C-5566-0247-A7A0-5A027A277FA1}" type="datetimeFigureOut">
              <a:rPr lang="en-US" smtClean="0"/>
              <a:t>9/5/17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73CC-1931-B348-B42F-C319F290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4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EA9C-5566-0247-A7A0-5A027A277FA1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73CC-1931-B348-B42F-C319F290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EA9C-5566-0247-A7A0-5A027A277FA1}" type="datetimeFigureOut">
              <a:rPr lang="en-US" smtClean="0"/>
              <a:t>9/5/17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73CC-1931-B348-B42F-C319F290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7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EA9C-5566-0247-A7A0-5A027A277FA1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73CC-1931-B348-B42F-C319F290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5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EA9C-5566-0247-A7A0-5A027A277FA1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73CC-1931-B348-B42F-C319F290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6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AEA9C-5566-0247-A7A0-5A027A277FA1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173CC-1931-B348-B42F-C319F290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3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ephenbrookfield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phenbrookfield.com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odaysmeet.com/cri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odaysmeet.com/cri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"/>
            <a:ext cx="12192000" cy="3195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smtClean="0"/>
              <a:t>TEACHING FOR CRITICAL THINKING</a:t>
            </a:r>
            <a:br>
              <a:rPr lang="en-US" sz="7200" dirty="0" smtClean="0"/>
            </a:br>
            <a:r>
              <a:rPr lang="en-US" sz="7200" dirty="0" smtClean="0"/>
              <a:t>Florida Gulf Coast University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62338"/>
            <a:ext cx="12192000" cy="33956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smtClean="0"/>
              <a:t>Stephen Brookfield</a:t>
            </a:r>
          </a:p>
          <a:p>
            <a:r>
              <a:rPr lang="en-US" sz="4400" dirty="0" smtClean="0"/>
              <a:t>University of St. Thomas </a:t>
            </a:r>
          </a:p>
          <a:p>
            <a:r>
              <a:rPr lang="en-US" sz="4400" dirty="0" smtClean="0"/>
              <a:t>(Minneapolis-St. Paul, USA)</a:t>
            </a:r>
          </a:p>
          <a:p>
            <a:r>
              <a:rPr lang="en-US" sz="6600" dirty="0" smtClean="0">
                <a:hlinkClick r:id="rId2"/>
              </a:rPr>
              <a:t>www.stephenbrookfield.com</a:t>
            </a:r>
            <a:endParaRPr lang="en-US" sz="6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9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2999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Positioning Critical Thinking for Students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4400" dirty="0" smtClean="0"/>
              <a:t>Adult life is a series of micro &amp; macro decisions, choices &amp; judgments</a:t>
            </a:r>
          </a:p>
          <a:p>
            <a:r>
              <a:rPr lang="en-US" sz="4400" dirty="0" smtClean="0"/>
              <a:t>We want these choices &amp; actions to be good ones that work for us</a:t>
            </a:r>
          </a:p>
          <a:p>
            <a:r>
              <a:rPr lang="en-US" sz="4400" dirty="0" smtClean="0"/>
              <a:t>We can help this happen by checking the assumptions that lie behind these decisions</a:t>
            </a:r>
          </a:p>
          <a:p>
            <a:r>
              <a:rPr lang="en-US" sz="4400" dirty="0" smtClean="0"/>
              <a:t>Adulthood begins when you stop universalizing your own experience (</a:t>
            </a:r>
            <a:r>
              <a:rPr lang="en-US" sz="4400" dirty="0" err="1" smtClean="0"/>
              <a:t>Jurgen</a:t>
            </a:r>
            <a:r>
              <a:rPr lang="en-US" sz="4400" dirty="0" smtClean="0"/>
              <a:t> </a:t>
            </a:r>
            <a:r>
              <a:rPr lang="en-US" sz="4400" dirty="0" err="1" smtClean="0"/>
              <a:t>Habermas</a:t>
            </a:r>
            <a:r>
              <a:rPr lang="en-US" sz="4400" dirty="0" smtClean="0"/>
              <a:t>) &amp; understand that people see things in different ways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3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8399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So Critical Thinking Is Firstly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8400"/>
            <a:ext cx="12192000" cy="568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sz="4800" b="1" i="1" dirty="0" smtClean="0"/>
              <a:t>HUNTING &amp; CHECKING ASSUMPTIONS</a:t>
            </a:r>
          </a:p>
          <a:p>
            <a:r>
              <a:rPr lang="en-US" sz="4800" dirty="0" smtClean="0"/>
              <a:t>Our actions, decisions &amp; judgments in life &amp; scholarship are based on ASSUMPTIONS</a:t>
            </a:r>
          </a:p>
          <a:p>
            <a:r>
              <a:rPr lang="en-US" sz="4800" dirty="0" smtClean="0"/>
              <a:t>These assumptions need to be unearthed &amp; appraised – to what extent do they fit the situation, apply to the material, or support our arguments?</a:t>
            </a:r>
          </a:p>
          <a:p>
            <a:r>
              <a:rPr lang="en-US" sz="4800" dirty="0" smtClean="0"/>
              <a:t>Assumptions are rarely completely true or completely false – rather they are more or less valid &amp; accurate depending on context &amp; circumstances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7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2199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And Critical Thinking is Secondly</a:t>
            </a:r>
            <a:r>
              <a:rPr lang="mr-IN" sz="6000" b="1" i="1" dirty="0" smtClean="0">
                <a:solidFill>
                  <a:srgbClr val="FF0000"/>
                </a:solidFill>
              </a:rPr>
              <a:t>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200"/>
            <a:ext cx="12192000" cy="576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4400" b="1" dirty="0" smtClean="0"/>
              <a:t>SEEING THINGS FROM MULTIPLE VIEWPOINTS</a:t>
            </a:r>
          </a:p>
          <a:p>
            <a:r>
              <a:rPr lang="en-US" sz="4400" dirty="0" smtClean="0"/>
              <a:t>We try to see our decisions, actions &amp; practices from multiple viewpoints &amp; in multiple contexts</a:t>
            </a:r>
          </a:p>
          <a:p>
            <a:r>
              <a:rPr lang="en-US" sz="4400" dirty="0" smtClean="0"/>
              <a:t>We engage in </a:t>
            </a:r>
            <a:r>
              <a:rPr lang="en-US" sz="4400" b="1" i="1" dirty="0" smtClean="0">
                <a:solidFill>
                  <a:srgbClr val="FF0000"/>
                </a:solidFill>
              </a:rPr>
              <a:t>perspective taking</a:t>
            </a:r>
            <a:r>
              <a:rPr lang="en-US" sz="4400" dirty="0" smtClean="0"/>
              <a:t>:  seeing things as others see them</a:t>
            </a:r>
          </a:p>
          <a:p>
            <a:r>
              <a:rPr lang="en-US" sz="4400" dirty="0" smtClean="0"/>
              <a:t>We constantly open ourselves to new experience &amp; seek out new information</a:t>
            </a:r>
          </a:p>
          <a:p>
            <a:r>
              <a:rPr lang="en-US" sz="4400" dirty="0" smtClean="0"/>
              <a:t>We practice self-criticism being open to the possibility that we have not understood properly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6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0599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WHY DO STUDENTS FIND CRITICAL THINKING DIFFICULT?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12192000" cy="5867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4800" b="1" dirty="0"/>
              <a:t>Developmentally 18-22 year olds are at the ‘Formal Operations’ Stage of Intellectual Development</a:t>
            </a:r>
          </a:p>
          <a:p>
            <a:pPr>
              <a:defRPr/>
            </a:pPr>
            <a:r>
              <a:rPr lang="en-US" sz="4800" i="1" dirty="0"/>
              <a:t> Starting to think abstractly &amp; conceptually</a:t>
            </a:r>
          </a:p>
          <a:p>
            <a:pPr>
              <a:defRPr/>
            </a:pPr>
            <a:r>
              <a:rPr lang="en-US" sz="4800" i="1" dirty="0"/>
              <a:t>Can begin to formulate hypotheses </a:t>
            </a:r>
          </a:p>
          <a:p>
            <a:pPr>
              <a:defRPr/>
            </a:pPr>
            <a:r>
              <a:rPr lang="en-US" sz="4800" i="1" dirty="0"/>
              <a:t>Can understand cause &amp; effect</a:t>
            </a:r>
          </a:p>
          <a:p>
            <a:pPr>
              <a:defRPr/>
            </a:pPr>
            <a:r>
              <a:rPr lang="en-US" sz="4800" i="1" dirty="0"/>
              <a:t>Can apply problem-solving </a:t>
            </a:r>
            <a:r>
              <a:rPr lang="en-US" sz="4800" i="1" dirty="0" smtClean="0"/>
              <a:t>protocols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381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7599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BUT 18-22 year olds struggle with</a:t>
            </a:r>
            <a:r>
              <a:rPr lang="mr-IN" sz="6000" b="1" i="1" dirty="0" smtClean="0">
                <a:solidFill>
                  <a:srgbClr val="FF0000"/>
                </a:solidFill>
              </a:rPr>
              <a:t>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7600"/>
            <a:ext cx="12192000" cy="5740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4400" b="1" dirty="0"/>
              <a:t>Thinking Dialectically </a:t>
            </a:r>
            <a:r>
              <a:rPr lang="en-US" sz="4400" dirty="0"/>
              <a:t>– holding two apparently contradictory ideas in tension; i.e. good leaders are always transparent about the reasons for their actions –v- in some situations the LAST leaders should do is be transparent about their actions</a:t>
            </a:r>
          </a:p>
          <a:p>
            <a:pPr>
              <a:defRPr/>
            </a:pPr>
            <a:r>
              <a:rPr lang="en-US" sz="4400" b="1" dirty="0"/>
              <a:t>Thinking Contextually</a:t>
            </a:r>
            <a:r>
              <a:rPr lang="en-US" sz="4400" dirty="0"/>
              <a:t> - behavior &amp; action can only be fully understood in context (historical, social, intellectual, workplace). Context inevitably changes understanding &amp;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19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2999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LET’S GET SPECIFIC </a:t>
            </a:r>
            <a:r>
              <a:rPr lang="mr-IN" sz="5400" b="1" i="1" dirty="0" smtClean="0">
                <a:solidFill>
                  <a:srgbClr val="FF0000"/>
                </a:solidFill>
              </a:rPr>
              <a:t>–</a:t>
            </a:r>
            <a:r>
              <a:rPr lang="en-US" sz="5400" b="1" i="1" dirty="0" smtClean="0">
                <a:solidFill>
                  <a:srgbClr val="FF0000"/>
                </a:solidFill>
              </a:rPr>
              <a:t> A Personal Example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i="1" u="sng" dirty="0" smtClean="0"/>
              <a:t>Assumptions:</a:t>
            </a:r>
          </a:p>
          <a:p>
            <a:r>
              <a:rPr lang="en-US" sz="4800" dirty="0" smtClean="0"/>
              <a:t>Clinical Depression is Caused by External Circumstances</a:t>
            </a:r>
          </a:p>
          <a:p>
            <a:r>
              <a:rPr lang="en-US" sz="4800" dirty="0" smtClean="0"/>
              <a:t>The Way to Deal With It Is To Reason Through It &amp; Tell Yourself To Snap Out of It</a:t>
            </a:r>
          </a:p>
          <a:p>
            <a:r>
              <a:rPr lang="en-US" sz="4800" dirty="0" smtClean="0"/>
              <a:t>Medications Are For Those Too Weak To Survive</a:t>
            </a:r>
          </a:p>
          <a:p>
            <a:pPr marL="0" indent="0">
              <a:buNone/>
            </a:pPr>
            <a:r>
              <a:rPr lang="en-US" sz="4800" b="1" dirty="0" smtClean="0"/>
              <a:t>                 Rooted in PATRIARCHY</a:t>
            </a:r>
          </a:p>
          <a:p>
            <a:pPr marL="0" indent="0">
              <a:buNone/>
            </a:pPr>
            <a:r>
              <a:rPr lang="en-US" sz="4800" dirty="0" smtClean="0"/>
              <a:t>(Men are to be entrusted with making decisions by virtue of their superior rationality &amp; logic)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5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3599"/>
          </a:xfrm>
        </p:spPr>
        <p:txBody>
          <a:bodyPr>
            <a:no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</a:rPr>
              <a:t>Re-Framed Assumptions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3600"/>
            <a:ext cx="12192000" cy="599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dirty="0" smtClean="0"/>
              <a:t>FRIENDS, FAMILY, PROFESSIONAL HELP CHALLENGED OLD ASSUMPTIONS. NOW</a:t>
            </a:r>
            <a:r>
              <a:rPr lang="mr-IN" sz="4400" dirty="0" smtClean="0"/>
              <a:t>…</a:t>
            </a:r>
            <a:endParaRPr lang="en-US" sz="4400" dirty="0" smtClean="0"/>
          </a:p>
          <a:p>
            <a:r>
              <a:rPr lang="en-US" sz="4400" dirty="0" smtClean="0"/>
              <a:t>Depression is a chemical imbalance in the brain – not a flaw in character</a:t>
            </a:r>
          </a:p>
          <a:p>
            <a:r>
              <a:rPr lang="en-US" sz="4400" dirty="0" smtClean="0"/>
              <a:t>Talk &amp; cognitive behavior therapy is helpful against a background of medication</a:t>
            </a:r>
          </a:p>
          <a:p>
            <a:r>
              <a:rPr lang="en-US" sz="4400" dirty="0" smtClean="0"/>
              <a:t>Patriarchy damages men</a:t>
            </a:r>
          </a:p>
          <a:p>
            <a:r>
              <a:rPr lang="en-US" sz="4400" dirty="0" smtClean="0"/>
              <a:t>My responsibility is to make public disclosure of my own response to my own depression</a:t>
            </a:r>
          </a:p>
        </p:txBody>
      </p:sp>
    </p:spTree>
    <p:extLst>
      <p:ext uri="{BB962C8B-B14F-4D97-AF65-F5344CB8AC3E}">
        <p14:creationId xmlns:p14="http://schemas.microsoft.com/office/powerpoint/2010/main" val="836377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lking Circl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6" b="924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5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 fontScale="90000"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</a:rPr>
              <a:t>The Circle - Assumptions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If I get to class early &amp; arrange the chairs in a circle… </a:t>
            </a:r>
          </a:p>
          <a:p>
            <a:r>
              <a:rPr lang="en-US" sz="4400" dirty="0" smtClean="0"/>
              <a:t>Students will feel their experience is respected &amp; acknowledged when they walk in.  </a:t>
            </a:r>
          </a:p>
          <a:p>
            <a:r>
              <a:rPr lang="en-US" sz="4400" dirty="0" smtClean="0"/>
              <a:t>This will create a relaxed and congenial environment for learning</a:t>
            </a:r>
          </a:p>
          <a:p>
            <a:r>
              <a:rPr lang="en-US" sz="4400" dirty="0" smtClean="0"/>
              <a:t>The distance between me as the teacher &amp; them as the students will be reduced</a:t>
            </a:r>
          </a:p>
          <a:p>
            <a:r>
              <a:rPr lang="en-US" sz="4400" dirty="0" smtClean="0"/>
              <a:t>Students will be more likely to participate, contribute, ask questions etc.</a:t>
            </a:r>
          </a:p>
        </p:txBody>
      </p:sp>
    </p:spTree>
    <p:extLst>
      <p:ext uri="{BB962C8B-B14F-4D97-AF65-F5344CB8AC3E}">
        <p14:creationId xmlns:p14="http://schemas.microsoft.com/office/powerpoint/2010/main" val="90189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9999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</a:rPr>
              <a:t>Students’ Perceptions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00"/>
            <a:ext cx="12192000" cy="558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7000" dirty="0" smtClean="0"/>
              <a:t>The circle is an arena of surveillance – everything I do will be seen, my mistakes will be noticed by everyone (peers &amp; instructor)</a:t>
            </a:r>
          </a:p>
          <a:p>
            <a:r>
              <a:rPr lang="en-US" sz="7000" dirty="0" smtClean="0"/>
              <a:t>The circle is alienating – if anything about me marks me out as different (how I look or sound) my discomfort is increased</a:t>
            </a:r>
          </a:p>
          <a:p>
            <a:r>
              <a:rPr lang="en-US" sz="7000" dirty="0" smtClean="0"/>
              <a:t>The circle is coercion – you are coercing me into speech before you have earned the right to do that</a:t>
            </a:r>
          </a:p>
          <a:p>
            <a:r>
              <a:rPr lang="en-US" sz="7000" dirty="0" smtClean="0"/>
              <a:t>The circle increases mistrust – I can’t sit back &amp; judge your competence or authenticity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7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6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HOME PAGE - </a:t>
            </a:r>
            <a:r>
              <a:rPr lang="en-US" dirty="0" err="1" smtClean="0">
                <a:solidFill>
                  <a:srgbClr val="FF0000"/>
                </a:solidFill>
              </a:rPr>
              <a:t>www.stephenbrookfield.com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6200"/>
            <a:ext cx="12192000" cy="55117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4000" dirty="0" smtClean="0"/>
              <a:t>My home page is open access so if you want to find out more about any of the exercises or activities I mention go to the page and click on the ‘Resources’ link.</a:t>
            </a:r>
          </a:p>
          <a:p>
            <a:r>
              <a:rPr lang="en-US" sz="4000" dirty="0" smtClean="0"/>
              <a:t>Scroll down &amp; you will find multiple PDF files of workshop packets stuffed with activities or power point files.</a:t>
            </a:r>
          </a:p>
          <a:p>
            <a:r>
              <a:rPr lang="en-US" sz="4000" dirty="0" smtClean="0"/>
              <a:t>You do not need to ask my permission to use any of these resources. If they’re useful then please try them out and adapt them to your context.</a:t>
            </a:r>
          </a:p>
          <a:p>
            <a:pPr algn="ctr"/>
            <a:r>
              <a:rPr lang="en-US" sz="6500" dirty="0" smtClean="0">
                <a:solidFill>
                  <a:srgbClr val="FF0000"/>
                </a:solidFill>
              </a:rPr>
              <a:t>http://</a:t>
            </a:r>
            <a:r>
              <a:rPr lang="en-US" sz="6500" dirty="0" err="1" smtClean="0">
                <a:solidFill>
                  <a:srgbClr val="FF0000"/>
                </a:solidFill>
              </a:rPr>
              <a:t>www.stephenbrookfield.com</a:t>
            </a:r>
            <a:r>
              <a:rPr lang="en-US" sz="6500" dirty="0" smtClean="0">
                <a:solidFill>
                  <a:srgbClr val="FF0000"/>
                </a:solidFill>
              </a:rPr>
              <a:t>/</a:t>
            </a:r>
            <a:endParaRPr lang="en-US" sz="6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52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1099"/>
          </a:xfrm>
        </p:spPr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rgbClr val="FF0000"/>
                </a:solidFill>
              </a:rPr>
              <a:t>NOW</a:t>
            </a:r>
            <a:r>
              <a:rPr lang="mr-IN" sz="7200" b="1" i="1" dirty="0" smtClean="0">
                <a:solidFill>
                  <a:srgbClr val="FF0000"/>
                </a:solidFill>
              </a:rPr>
              <a:t>…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100"/>
            <a:ext cx="12192000" cy="56769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I still use the circle but explain…</a:t>
            </a:r>
          </a:p>
          <a:p>
            <a:r>
              <a:rPr lang="en-US" sz="4400" dirty="0" smtClean="0"/>
              <a:t>It’s to keep sight lines clear – so students who wish to contribute or ask a question can do that easily</a:t>
            </a:r>
          </a:p>
          <a:p>
            <a:r>
              <a:rPr lang="en-US" sz="4400" dirty="0" smtClean="0"/>
              <a:t>It’s so students don’t have to talk to the back of other people’s heads</a:t>
            </a:r>
          </a:p>
          <a:p>
            <a:r>
              <a:rPr lang="en-US" sz="4400" dirty="0" smtClean="0"/>
              <a:t>I won’t assume that those who are quiet are less diligent, uncommitted or unintelligent</a:t>
            </a:r>
          </a:p>
          <a:p>
            <a:r>
              <a:rPr lang="en-US" sz="4400" dirty="0" smtClean="0"/>
              <a:t>I must self-disclose before expecting students to do the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1099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RACIAL EXAMPLE </a:t>
            </a:r>
            <a:r>
              <a:rPr lang="mr-IN" sz="6000" b="1" i="1" dirty="0" smtClean="0">
                <a:solidFill>
                  <a:srgbClr val="FF0000"/>
                </a:solidFill>
              </a:rPr>
              <a:t>–</a:t>
            </a:r>
            <a:r>
              <a:rPr lang="en-US" sz="6000" b="1" i="1" dirty="0" smtClean="0">
                <a:solidFill>
                  <a:srgbClr val="FF0000"/>
                </a:solidFill>
              </a:rPr>
              <a:t> Good White Person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927100"/>
            <a:ext cx="6959600" cy="6388100"/>
          </a:xfrm>
        </p:spPr>
      </p:pic>
    </p:spTree>
    <p:extLst>
      <p:ext uri="{BB962C8B-B14F-4D97-AF65-F5344CB8AC3E}">
        <p14:creationId xmlns:p14="http://schemas.microsoft.com/office/powerpoint/2010/main" val="13569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599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The Good White Person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12192000" cy="58673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i="1" dirty="0" smtClean="0"/>
              <a:t>Assumptions…</a:t>
            </a:r>
          </a:p>
          <a:p>
            <a:pPr marL="0" indent="0">
              <a:buNone/>
            </a:pPr>
            <a:r>
              <a:rPr lang="en-US" sz="4400" dirty="0" smtClean="0"/>
              <a:t>I have self-knowledge</a:t>
            </a:r>
          </a:p>
          <a:p>
            <a:pPr marL="0" indent="0">
              <a:buNone/>
            </a:pPr>
            <a:r>
              <a:rPr lang="en-US" sz="4400" dirty="0" smtClean="0"/>
              <a:t>I don’t see color</a:t>
            </a:r>
          </a:p>
          <a:p>
            <a:pPr marL="0" indent="0">
              <a:buNone/>
            </a:pPr>
            <a:r>
              <a:rPr lang="en-US" sz="4400" dirty="0" smtClean="0"/>
              <a:t>I can monitor my own racism</a:t>
            </a:r>
          </a:p>
          <a:p>
            <a:pPr marL="0" indent="0">
              <a:buNone/>
            </a:pPr>
            <a:r>
              <a:rPr lang="en-US" sz="4400" dirty="0" smtClean="0"/>
              <a:t>My learned biases can be checked</a:t>
            </a:r>
          </a:p>
          <a:p>
            <a:pPr marL="0" indent="0">
              <a:buNone/>
            </a:pPr>
            <a:r>
              <a:rPr lang="en-US" sz="4400" dirty="0" smtClean="0"/>
              <a:t>I know how my actions are perceived &amp; experienced </a:t>
            </a:r>
          </a:p>
          <a:p>
            <a:pPr marL="0" indent="0">
              <a:buNone/>
            </a:pPr>
            <a:r>
              <a:rPr lang="en-US" sz="4400" dirty="0" smtClean="0"/>
              <a:t>I am free of racial micro-aggressions</a:t>
            </a:r>
          </a:p>
          <a:p>
            <a:pPr marL="0" indent="0">
              <a:buNone/>
            </a:pPr>
            <a:r>
              <a:rPr lang="en-US" sz="4400" dirty="0" smtClean="0"/>
              <a:t>Racism is something committed by less-enlightened White friends &amp; colleagues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94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174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From Colleagues, Friends &amp; Reading I Know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0174"/>
            <a:ext cx="12192000" cy="57978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/>
              <a:t>I have learned &amp; internalized the ideology of White supremacy &amp; I will never lose that deep conditioning</a:t>
            </a:r>
          </a:p>
          <a:p>
            <a:r>
              <a:rPr lang="en-US" sz="4000" dirty="0" smtClean="0"/>
              <a:t>White supremacy is not the KKK, Aryan Nation, Nazis etc.</a:t>
            </a:r>
          </a:p>
          <a:p>
            <a:r>
              <a:rPr lang="en-US" sz="4000" dirty="0" smtClean="0"/>
              <a:t>White Supremacy is a set of ideas that hold</a:t>
            </a:r>
            <a:r>
              <a:rPr lang="mr-IN" sz="4000" dirty="0" smtClean="0"/>
              <a:t>…</a:t>
            </a:r>
            <a:endParaRPr lang="en-US" sz="4000" dirty="0" smtClean="0"/>
          </a:p>
          <a:p>
            <a:r>
              <a:rPr lang="en-US" sz="4000" dirty="0" smtClean="0"/>
              <a:t>Whites should naturally be in positions of power because of their superior intelligence, ability to think rationally &amp; logically </a:t>
            </a:r>
            <a:r>
              <a:rPr lang="mr-IN" sz="4000" dirty="0" smtClean="0"/>
              <a:t>–</a:t>
            </a:r>
            <a:r>
              <a:rPr lang="en-US" sz="4000" dirty="0" smtClean="0"/>
              <a:t> this makes them qualified to decide for all</a:t>
            </a:r>
          </a:p>
          <a:p>
            <a:r>
              <a:rPr lang="en-US" sz="4000" dirty="0" smtClean="0"/>
              <a:t>Eurocentric forms of knowledge production are innately superior &amp; should be used to guide the affairs of all</a:t>
            </a:r>
          </a:p>
        </p:txBody>
      </p:sp>
    </p:spTree>
    <p:extLst>
      <p:ext uri="{BB962C8B-B14F-4D97-AF65-F5344CB8AC3E}">
        <p14:creationId xmlns:p14="http://schemas.microsoft.com/office/powerpoint/2010/main" val="1505793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From Colleagues, Friends &amp; Reading I Know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2696"/>
            <a:ext cx="12192000" cy="56653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4400" dirty="0" smtClean="0"/>
              <a:t>I regularly commit racial micro-aggressions – eye contact, examples I use, jokes I tell, how I run meetings &amp; classes, biases reinforced with other Whites</a:t>
            </a:r>
          </a:p>
          <a:p>
            <a:pPr marL="0" indent="0">
              <a:buNone/>
            </a:pPr>
            <a:r>
              <a:rPr lang="en-US" sz="4400" b="1" i="1" dirty="0" smtClean="0">
                <a:solidFill>
                  <a:srgbClr val="FF0000"/>
                </a:solidFill>
              </a:rPr>
              <a:t>Recognizing Micro-Aggressions </a:t>
            </a:r>
            <a:r>
              <a:rPr lang="en-US" sz="4400" dirty="0" smtClean="0"/>
              <a:t>…</a:t>
            </a:r>
          </a:p>
          <a:p>
            <a:r>
              <a:rPr lang="en-US" sz="4400" dirty="0" smtClean="0"/>
              <a:t>The receiver is left wondering ‘did that happen or am I seeing something that doesn’t really exist – am I being over sensitive?’ ‘Did I just imagine that?’</a:t>
            </a:r>
          </a:p>
          <a:p>
            <a:r>
              <a:rPr lang="en-US" sz="4400" dirty="0" smtClean="0"/>
              <a:t>When pointed out Whites immediately deny any overt intent &amp; believe it’s all a mistake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52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38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So what do students say helps them think critically?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938"/>
            <a:ext cx="12192000" cy="57050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WHEN IT’S </a:t>
            </a:r>
            <a:r>
              <a:rPr lang="en-US" sz="5400" b="1" dirty="0" smtClean="0">
                <a:solidFill>
                  <a:srgbClr val="FF0000"/>
                </a:solidFill>
              </a:rPr>
              <a:t>MODELLED</a:t>
            </a:r>
            <a:r>
              <a:rPr lang="en-US" sz="5400" dirty="0" smtClean="0"/>
              <a:t> EXPLICITLY &amp; PUBLICLY BY TEACHERS</a:t>
            </a:r>
          </a:p>
          <a:p>
            <a:r>
              <a:rPr lang="en-US" sz="5400" dirty="0" smtClean="0"/>
              <a:t>WHEN ACTIVITIES ARE </a:t>
            </a:r>
            <a:r>
              <a:rPr lang="en-US" sz="5400" b="1" dirty="0" smtClean="0">
                <a:solidFill>
                  <a:srgbClr val="FF0000"/>
                </a:solidFill>
              </a:rPr>
              <a:t>SEQUENCED</a:t>
            </a:r>
            <a:r>
              <a:rPr lang="en-US" sz="5400" dirty="0" smtClean="0"/>
              <a:t> SO STUDENTS ARE GRADUALLY INITIATED INTO PRACTICING THIS</a:t>
            </a:r>
          </a:p>
          <a:p>
            <a:r>
              <a:rPr lang="en-US" sz="5400" dirty="0" smtClean="0"/>
              <a:t>WHEN IT’S PRACTICED IN SMALL, </a:t>
            </a:r>
            <a:r>
              <a:rPr lang="en-US" sz="5400" b="1" dirty="0" smtClean="0">
                <a:solidFill>
                  <a:srgbClr val="FF0000"/>
                </a:solidFill>
              </a:rPr>
              <a:t>PEER-LEARNING GROUPS </a:t>
            </a:r>
          </a:p>
        </p:txBody>
      </p:sp>
    </p:spTree>
    <p:extLst>
      <p:ext uri="{BB962C8B-B14F-4D97-AF65-F5344CB8AC3E}">
        <p14:creationId xmlns:p14="http://schemas.microsoft.com/office/powerpoint/2010/main" val="496743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6434"/>
          </a:xfrm>
        </p:spPr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</a:rPr>
              <a:t>MODELLING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6434"/>
            <a:ext cx="12192000" cy="57315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600" dirty="0" smtClean="0"/>
              <a:t>Students like it when teachers demonstrate critical thinking in action and tell students this is what they’re doing. </a:t>
            </a:r>
          </a:p>
          <a:p>
            <a:r>
              <a:rPr lang="en-US" sz="3600" dirty="0" smtClean="0"/>
              <a:t>This is particularly effective in team teaching - the best pedagogic practice to get students to think critically.</a:t>
            </a:r>
          </a:p>
          <a:p>
            <a:r>
              <a:rPr lang="en-US" sz="3600" dirty="0" smtClean="0">
                <a:cs typeface="Arial" charset="0"/>
              </a:rPr>
              <a:t>Teachers show how they</a:t>
            </a:r>
            <a:r>
              <a:rPr lang="en-US" sz="3600" dirty="0" smtClean="0">
                <a:solidFill>
                  <a:schemeClr val="tx1"/>
                </a:solidFill>
                <a:cs typeface="Arial" charset="0"/>
              </a:rPr>
              <a:t> seek to understand each other</a:t>
            </a:r>
            <a:r>
              <a:rPr lang="ja-JP" altLang="en-US" sz="3600" dirty="0" smtClean="0">
                <a:solidFill>
                  <a:schemeClr val="tx1"/>
                </a:solidFill>
                <a:cs typeface="Arial" charset="0"/>
              </a:rPr>
              <a:t>’</a:t>
            </a:r>
            <a:r>
              <a:rPr lang="en-US" altLang="ja-JP" sz="3600" dirty="0" smtClean="0">
                <a:solidFill>
                  <a:schemeClr val="tx1"/>
                </a:solidFill>
                <a:cs typeface="Arial" charset="0"/>
              </a:rPr>
              <a:t>s viewpoints as best they can by asking inquiring questions about </a:t>
            </a:r>
            <a:r>
              <a:rPr lang="en-US" altLang="ja-JP" sz="3600" dirty="0" smtClean="0">
                <a:cs typeface="Arial" charset="0"/>
              </a:rPr>
              <a:t>an</a:t>
            </a:r>
            <a:r>
              <a:rPr lang="en-US" altLang="ja-JP" sz="3600" dirty="0" smtClean="0">
                <a:solidFill>
                  <a:schemeClr val="tx1"/>
                </a:solidFill>
                <a:cs typeface="Arial" charset="0"/>
              </a:rPr>
              <a:t>other</a:t>
            </a:r>
            <a:r>
              <a:rPr lang="ja-JP" altLang="en-US" sz="3600" dirty="0" smtClean="0">
                <a:solidFill>
                  <a:schemeClr val="tx1"/>
                </a:solidFill>
                <a:cs typeface="Arial" charset="0"/>
              </a:rPr>
              <a:t>’</a:t>
            </a:r>
            <a:r>
              <a:rPr lang="en-US" altLang="ja-JP" sz="3600" dirty="0" smtClean="0">
                <a:solidFill>
                  <a:schemeClr val="tx1"/>
                </a:solidFill>
                <a:cs typeface="Arial" charset="0"/>
              </a:rPr>
              <a:t>s position &amp; by checking for understanding. </a:t>
            </a:r>
          </a:p>
          <a:p>
            <a:r>
              <a:rPr lang="en-US" altLang="ja-JP" sz="3600" dirty="0" smtClean="0">
                <a:solidFill>
                  <a:schemeClr val="tx1"/>
                </a:solidFill>
                <a:cs typeface="Arial" charset="0"/>
              </a:rPr>
              <a:t>They clarify points of dissension and disagreement and make public the evidence or reasoning behind their disagreements.</a:t>
            </a:r>
          </a:p>
          <a:p>
            <a:r>
              <a:rPr lang="en-US" sz="3600" dirty="0" smtClean="0">
                <a:cs typeface="Arial" charset="0"/>
              </a:rPr>
              <a:t>They both offer &amp; listen to critique &amp; show how they are open to changing their minds based on outside feedback </a:t>
            </a:r>
            <a:endParaRPr lang="en-US" sz="3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12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0173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SEQUENCING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0174"/>
            <a:ext cx="12192000" cy="57978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Students need to be eased in critical thinking </a:t>
            </a:r>
          </a:p>
          <a:p>
            <a:r>
              <a:rPr lang="en-US" sz="4000" dirty="0" smtClean="0"/>
              <a:t>Early modeling by faculty is helpful</a:t>
            </a:r>
          </a:p>
          <a:p>
            <a:r>
              <a:rPr lang="en-US" sz="4000" dirty="0" smtClean="0"/>
              <a:t>Early activities start with applying critical thinking to case studies, scenario analyses &amp; vignettes. Students are asked to speculate on the evidence &amp; reasoning scholars in these scenarios take most seriously    </a:t>
            </a:r>
          </a:p>
          <a:p>
            <a:r>
              <a:rPr lang="en-US" sz="4000" dirty="0" smtClean="0"/>
              <a:t>Assignments &amp; assessment rubrics emphasize constantly the importance of citing evidence, giving reasons, demonstrating how arguments are built &amp; exploring multiple perspectives                                  </a:t>
            </a:r>
          </a:p>
          <a:p>
            <a:r>
              <a:rPr lang="en-US" sz="4000" dirty="0" smtClean="0"/>
              <a:t>Over time activities move closer to the students applying critical thinking to their own reasoning &amp; arguments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5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3912"/>
          </a:xfrm>
        </p:spPr>
        <p:txBody>
          <a:bodyPr>
            <a:no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</a:rPr>
              <a:t>PEER LEARNING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3912"/>
            <a:ext cx="12192000" cy="58640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Students say that working in groups trying to analyze a problem or comprehend new material, it’s easier to</a:t>
            </a:r>
            <a:r>
              <a:rPr lang="mr-IN" sz="4400" dirty="0" smtClean="0"/>
              <a:t>…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Uncover assumptions</a:t>
            </a:r>
          </a:p>
          <a:p>
            <a:pPr algn="ctr"/>
            <a:r>
              <a:rPr lang="en-US" sz="4400" dirty="0" smtClean="0"/>
              <a:t>Identify evidence they take seriously</a:t>
            </a:r>
          </a:p>
          <a:p>
            <a:pPr algn="ctr"/>
            <a:r>
              <a:rPr lang="en-US" sz="4400" dirty="0" smtClean="0"/>
              <a:t>Clarify their reasons</a:t>
            </a:r>
          </a:p>
          <a:p>
            <a:pPr algn="ctr"/>
            <a:r>
              <a:rPr lang="en-US" sz="4400" dirty="0" smtClean="0"/>
              <a:t>Discover new perspectives</a:t>
            </a:r>
          </a:p>
          <a:p>
            <a:r>
              <a:rPr lang="en-US" sz="4400" dirty="0" smtClean="0"/>
              <a:t>This is why structured group activities &amp; protocols are reportedly so helpful</a:t>
            </a:r>
          </a:p>
          <a:p>
            <a:r>
              <a:rPr lang="en-US" sz="4400" i="1" dirty="0" smtClean="0"/>
              <a:t>The Discussion Book: 50 Great Ways to Get People Talking </a:t>
            </a:r>
            <a:r>
              <a:rPr lang="en-US" sz="4400" dirty="0" smtClean="0"/>
              <a:t>Stephen Brookfield &amp; Stephen </a:t>
            </a:r>
            <a:r>
              <a:rPr lang="en-US" sz="4400" dirty="0" err="1" smtClean="0"/>
              <a:t>Preskill</a:t>
            </a:r>
            <a:r>
              <a:rPr lang="en-US" sz="4400" dirty="0" smtClean="0"/>
              <a:t> (San Francisco: </a:t>
            </a:r>
            <a:r>
              <a:rPr lang="en-US" sz="4400" dirty="0" err="1" smtClean="0"/>
              <a:t>Jossey</a:t>
            </a:r>
            <a:r>
              <a:rPr lang="en-US" sz="4400" dirty="0" smtClean="0"/>
              <a:t>-Bass, 2013)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66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7164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EMBEDDING CRITICAL THINKING IN CULTURE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7164"/>
            <a:ext cx="12192000" cy="58508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Modeled Explicitly by Those in Institutional Authority</a:t>
            </a:r>
          </a:p>
          <a:p>
            <a:r>
              <a:rPr lang="en-US" sz="3200" dirty="0" smtClean="0"/>
              <a:t>Mission Statements, Strategic Plans, Visions </a:t>
            </a:r>
            <a:r>
              <a:rPr lang="mr-IN" sz="3200" dirty="0" smtClean="0"/>
              <a:t>–</a:t>
            </a:r>
            <a:r>
              <a:rPr lang="en-US" sz="3200" dirty="0" smtClean="0"/>
              <a:t> all need to highlight critical thinking as something the institution stands for </a:t>
            </a:r>
          </a:p>
          <a:p>
            <a:r>
              <a:rPr lang="en-US" sz="3200" dirty="0" smtClean="0"/>
              <a:t>Syllabus Statements </a:t>
            </a:r>
            <a:r>
              <a:rPr lang="mr-IN" sz="3200" dirty="0" smtClean="0"/>
              <a:t>–</a:t>
            </a:r>
            <a:r>
              <a:rPr lang="en-US" sz="3200" dirty="0" smtClean="0"/>
              <a:t> reference / explain / define critical thinking</a:t>
            </a:r>
          </a:p>
          <a:p>
            <a:r>
              <a:rPr lang="en-US" sz="3200" dirty="0" smtClean="0"/>
              <a:t>Unit/Module Objectives </a:t>
            </a:r>
            <a:r>
              <a:rPr lang="mr-IN" sz="3200" dirty="0" smtClean="0"/>
              <a:t>–</a:t>
            </a:r>
            <a:r>
              <a:rPr lang="en-US" sz="3200" dirty="0" smtClean="0"/>
              <a:t> state connection to critical thinking</a:t>
            </a:r>
          </a:p>
          <a:p>
            <a:r>
              <a:rPr lang="en-US" sz="3200" dirty="0" smtClean="0"/>
              <a:t>Assignments </a:t>
            </a:r>
            <a:r>
              <a:rPr lang="mr-IN" sz="3200" dirty="0" smtClean="0"/>
              <a:t>–</a:t>
            </a:r>
            <a:r>
              <a:rPr lang="en-US" sz="3200" dirty="0" smtClean="0"/>
              <a:t> ask students to employ critical thinking   </a:t>
            </a:r>
          </a:p>
          <a:p>
            <a:r>
              <a:rPr lang="en-US" sz="3200" dirty="0" smtClean="0"/>
              <a:t>Student Assessment Protocols </a:t>
            </a:r>
            <a:r>
              <a:rPr lang="mr-IN" sz="3200" dirty="0" smtClean="0"/>
              <a:t>–</a:t>
            </a:r>
            <a:r>
              <a:rPr lang="en-US" sz="3200" dirty="0" smtClean="0"/>
              <a:t> include assessing students’ developing ability to think critically</a:t>
            </a:r>
          </a:p>
          <a:p>
            <a:r>
              <a:rPr lang="en-US" sz="3200" dirty="0" smtClean="0"/>
              <a:t>Faculty Assessment Mechanisms </a:t>
            </a:r>
            <a:r>
              <a:rPr lang="mr-IN" sz="3200" dirty="0" smtClean="0"/>
              <a:t>–</a:t>
            </a:r>
            <a:r>
              <a:rPr lang="en-US" sz="3200" dirty="0" smtClean="0"/>
              <a:t> ask faculty to demonstrate how they model or teach 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1004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</a:rPr>
              <a:t>Introducing Myself</a:t>
            </a:r>
            <a:endParaRPr lang="en-US" sz="66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63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History of academic mediocrity </a:t>
            </a:r>
            <a:r>
              <a:rPr lang="en-US" sz="4000" dirty="0" smtClean="0"/>
              <a:t>– failed my college track exams, my university entrance exams, graduated well in the bottom half of my class,  failed my master’s degree exam – </a:t>
            </a:r>
            <a:r>
              <a:rPr lang="en-US" sz="4000" i="1" dirty="0" smtClean="0"/>
              <a:t>Broadening student-centered assessment measures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Watching my doctoral supervisor </a:t>
            </a:r>
            <a:r>
              <a:rPr lang="en-US" sz="4000" dirty="0" smtClean="0"/>
              <a:t>– giving me ‘bad’ inconvenient news in a way that I knew was in my own best interests</a:t>
            </a:r>
          </a:p>
          <a:p>
            <a:pPr marL="82296" indent="0" algn="ctr">
              <a:buNone/>
            </a:pPr>
            <a:r>
              <a:rPr lang="en-US" sz="4000" i="1" dirty="0" smtClean="0"/>
              <a:t>Ethical use of teacher power</a:t>
            </a:r>
          </a:p>
          <a:p>
            <a:pPr marL="82296" indent="0" algn="ctr">
              <a:buNone/>
            </a:pPr>
            <a:r>
              <a:rPr lang="en-US" sz="4000" i="1" dirty="0" smtClean="0"/>
              <a:t>Relational underpinnings to teaching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11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Critical Thinking About My Teaching: 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The Opening Class Speech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63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/>
              <a:t>Call me Stephen – friendly atmosphere</a:t>
            </a:r>
          </a:p>
          <a:p>
            <a:r>
              <a:rPr lang="en-US" sz="4400" dirty="0" smtClean="0"/>
              <a:t>I look forward to teaching – I learn so much from my students</a:t>
            </a:r>
          </a:p>
          <a:p>
            <a:r>
              <a:rPr lang="en-US" sz="4400" dirty="0" smtClean="0"/>
              <a:t>My job – help you realize what you know</a:t>
            </a:r>
          </a:p>
          <a:p>
            <a:r>
              <a:rPr lang="en-US" sz="4400" dirty="0" smtClean="0"/>
              <a:t>Questions – encouraged but I don’t know all the answers / gifts for learning</a:t>
            </a:r>
          </a:p>
          <a:p>
            <a:r>
              <a:rPr lang="en-US" sz="4400" dirty="0" smtClean="0"/>
              <a:t>Mistakes – richest moment in learning</a:t>
            </a:r>
          </a:p>
          <a:p>
            <a:r>
              <a:rPr lang="en-US" sz="4400" dirty="0" smtClean="0"/>
              <a:t>Unexpected Event – pool our wisdom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70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k_white_water1101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b="86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23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5947"/>
          </a:xfrm>
        </p:spPr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</a:rPr>
              <a:t>RESOURCES</a:t>
            </a:r>
            <a:endParaRPr lang="en-US" sz="66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5948"/>
            <a:ext cx="12192000" cy="56520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200" i="1" dirty="0" smtClean="0"/>
              <a:t>Becoming a Critically Reflective Teacher </a:t>
            </a:r>
            <a:r>
              <a:rPr lang="en-US" sz="5200" dirty="0" smtClean="0"/>
              <a:t>(2017, 2</a:t>
            </a:r>
            <a:r>
              <a:rPr lang="en-US" sz="5200" baseline="30000" dirty="0" smtClean="0"/>
              <a:t>nd</a:t>
            </a:r>
            <a:r>
              <a:rPr lang="en-US" sz="5200" dirty="0" smtClean="0"/>
              <a:t>. Ed.)</a:t>
            </a:r>
          </a:p>
          <a:p>
            <a:pPr marL="0" indent="0" algn="ctr">
              <a:buNone/>
            </a:pPr>
            <a:r>
              <a:rPr lang="en-US" sz="5200" i="1" dirty="0" smtClean="0"/>
              <a:t>Teaching for Critical Thinking </a:t>
            </a:r>
            <a:r>
              <a:rPr lang="en-US" sz="5200" dirty="0" smtClean="0"/>
              <a:t>(2012)</a:t>
            </a:r>
          </a:p>
          <a:p>
            <a:pPr marL="0" indent="0" algn="ctr">
              <a:buNone/>
            </a:pPr>
            <a:r>
              <a:rPr lang="en-US" sz="5200" i="1" dirty="0" smtClean="0"/>
              <a:t>The Skillful Teacher </a:t>
            </a:r>
            <a:r>
              <a:rPr lang="en-US" sz="5200" dirty="0" smtClean="0"/>
              <a:t>(2015 3rd. Ed.)</a:t>
            </a:r>
          </a:p>
          <a:p>
            <a:pPr marL="0" indent="0" algn="ctr">
              <a:buNone/>
            </a:pPr>
            <a:r>
              <a:rPr lang="en-US" sz="5200" i="1" dirty="0" smtClean="0"/>
              <a:t>The Discussion Book </a:t>
            </a:r>
            <a:r>
              <a:rPr lang="en-US" sz="5200" dirty="0" smtClean="0"/>
              <a:t>(2016) with Stephen </a:t>
            </a:r>
            <a:r>
              <a:rPr lang="en-US" sz="5200" dirty="0" err="1" smtClean="0"/>
              <a:t>Preskill</a:t>
            </a:r>
            <a:endParaRPr lang="en-US" sz="5200" dirty="0" smtClean="0"/>
          </a:p>
          <a:p>
            <a:pPr marL="0" indent="0" algn="ctr">
              <a:buNone/>
            </a:pPr>
            <a:r>
              <a:rPr lang="en-US" sz="5200" dirty="0" smtClean="0"/>
              <a:t>All published by </a:t>
            </a:r>
            <a:r>
              <a:rPr lang="en-US" sz="5200" dirty="0" err="1" smtClean="0"/>
              <a:t>Jossey</a:t>
            </a:r>
            <a:r>
              <a:rPr lang="en-US" sz="5200" dirty="0" smtClean="0"/>
              <a:t>-Bass/Wiley</a:t>
            </a:r>
          </a:p>
          <a:p>
            <a:pPr marL="0" indent="0" algn="ctr">
              <a:buNone/>
            </a:pPr>
            <a:r>
              <a:rPr lang="en-US" sz="7200" dirty="0" smtClean="0">
                <a:hlinkClick r:id="rId2"/>
              </a:rPr>
              <a:t>www.stephenbrookfield.com</a:t>
            </a: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1692427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6190"/>
          </a:xfrm>
        </p:spPr>
        <p:txBody>
          <a:bodyPr>
            <a:noAutofit/>
          </a:bodyPr>
          <a:lstStyle/>
          <a:p>
            <a:r>
              <a:rPr lang="en-US" sz="6000" b="1" i="1" dirty="0">
                <a:solidFill>
                  <a:srgbClr val="FF0000"/>
                </a:solidFill>
              </a:rPr>
              <a:t>T</a:t>
            </a:r>
            <a:r>
              <a:rPr lang="en-US" sz="6000" b="1" i="1" dirty="0" smtClean="0">
                <a:solidFill>
                  <a:srgbClr val="FF0000"/>
                </a:solidFill>
              </a:rPr>
              <a:t>his afternoon’s </a:t>
            </a:r>
            <a:r>
              <a:rPr lang="en-US" sz="6000" b="1" i="1" smtClean="0">
                <a:solidFill>
                  <a:srgbClr val="FF0000"/>
                </a:solidFill>
              </a:rPr>
              <a:t>workshop will </a:t>
            </a:r>
            <a:r>
              <a:rPr lang="en-US" sz="6000" b="1" i="1" dirty="0" smtClean="0">
                <a:solidFill>
                  <a:srgbClr val="FF0000"/>
                </a:solidFill>
              </a:rPr>
              <a:t>look at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192"/>
            <a:ext cx="12192000" cy="56918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smtClean="0"/>
              <a:t>Modeling techniques</a:t>
            </a:r>
          </a:p>
          <a:p>
            <a:r>
              <a:rPr lang="en-US" sz="6600" dirty="0" smtClean="0"/>
              <a:t>Using Social Media</a:t>
            </a:r>
          </a:p>
          <a:p>
            <a:r>
              <a:rPr lang="en-US" sz="6600" dirty="0" smtClean="0"/>
              <a:t>Visual Critical Thinking Exercises</a:t>
            </a:r>
          </a:p>
          <a:p>
            <a:r>
              <a:rPr lang="en-US" sz="6600" dirty="0" smtClean="0"/>
              <a:t>Structured Discussion Protocols</a:t>
            </a:r>
          </a:p>
          <a:p>
            <a:r>
              <a:rPr lang="en-US" sz="6600" dirty="0" smtClean="0"/>
              <a:t>See you then!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913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8400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hlinkClick r:id="rId2"/>
              </a:rPr>
              <a:t>www.todaysmeet.com/crit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8400"/>
            <a:ext cx="12192000" cy="5689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Please go to: </a:t>
            </a:r>
            <a:r>
              <a:rPr lang="en-US" sz="6600" dirty="0" smtClean="0">
                <a:hlinkClick r:id="rId2"/>
              </a:rPr>
              <a:t>www.todaysmeet.com/crit</a:t>
            </a:r>
            <a:endParaRPr lang="en-US" sz="6600" dirty="0" smtClean="0"/>
          </a:p>
          <a:p>
            <a:r>
              <a:rPr lang="en-US" sz="4800" dirty="0" smtClean="0"/>
              <a:t>Sign in by creating a nickname for yourself (random numbers, sports team, birthdate etc.) </a:t>
            </a:r>
            <a:r>
              <a:rPr lang="en-US" sz="4800" b="1" dirty="0" smtClean="0">
                <a:solidFill>
                  <a:srgbClr val="FF0000"/>
                </a:solidFill>
              </a:rPr>
              <a:t>DON’T USE YOUR REAL NAME!</a:t>
            </a:r>
          </a:p>
          <a:p>
            <a:r>
              <a:rPr lang="en-US" sz="4800" dirty="0" smtClean="0"/>
              <a:t>Please post a greeting so we know the system is working</a:t>
            </a:r>
          </a:p>
        </p:txBody>
      </p:sp>
    </p:spTree>
    <p:extLst>
      <p:ext uri="{BB962C8B-B14F-4D97-AF65-F5344CB8AC3E}">
        <p14:creationId xmlns:p14="http://schemas.microsoft.com/office/powerpoint/2010/main" val="157082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9999"/>
          </a:xfrm>
        </p:spPr>
        <p:txBody>
          <a:bodyPr/>
          <a:lstStyle/>
          <a:p>
            <a:r>
              <a:rPr lang="en-US" b="1" i="1" smtClean="0">
                <a:solidFill>
                  <a:srgbClr val="FF0000"/>
                </a:solidFill>
              </a:rPr>
              <a:t>How Today’s Meet Helps Teach Critical Thinking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00"/>
            <a:ext cx="12192000" cy="558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Create a new page for each class session you teach</a:t>
            </a:r>
          </a:p>
          <a:p>
            <a:r>
              <a:rPr lang="en-US" sz="4000" dirty="0" smtClean="0"/>
              <a:t>Tell students you’ll leave it on throughout the class so they can post reactions, comments, questions etc. as they arise</a:t>
            </a:r>
          </a:p>
          <a:p>
            <a:r>
              <a:rPr lang="en-US" sz="4000" dirty="0" smtClean="0"/>
              <a:t>As the session proceeds you’ll see different responses, reactions &amp; questions that illustrate the different perspectives people have on new information, theories or analytical frameworks</a:t>
            </a:r>
          </a:p>
          <a:p>
            <a:r>
              <a:rPr lang="en-US" sz="4000" dirty="0" smtClean="0"/>
              <a:t>You can also use Today’s Meet to generate immediate multiple perspectives by posing a question to the whole class &amp; asking them to respond via the tool. In a few seconds a diversity of responses will appear illustrating the multiple viewpoints possible.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2999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rgbClr val="7030A0"/>
                </a:solidFill>
              </a:rPr>
              <a:t>WWW.TODAYSMEET.COM/CRIT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HOW DO YOU EXPLAIN OR DEFINE CRITICAL THINKING FOR YOUR STUDENTS?</a:t>
            </a:r>
          </a:p>
          <a:p>
            <a:r>
              <a:rPr lang="en-US" sz="4800" dirty="0" smtClean="0"/>
              <a:t>Take a minute to share your answer with someone next to you and then post a response to this question on </a:t>
            </a:r>
            <a:r>
              <a:rPr lang="en-US" sz="8000" dirty="0" smtClean="0">
                <a:hlinkClick r:id="rId2"/>
              </a:rPr>
              <a:t>www.todaysmeet.com/crit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121362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14249400" cy="825500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Most Faculty Agree that</a:t>
            </a:r>
            <a:r>
              <a:rPr lang="mr-IN" sz="6000" b="1" i="1" dirty="0" smtClean="0">
                <a:solidFill>
                  <a:srgbClr val="FF0000"/>
                </a:solidFill>
              </a:rPr>
              <a:t>…</a:t>
            </a:r>
            <a:r>
              <a:rPr lang="en-US" sz="6000" b="1" i="1" dirty="0" smtClean="0">
                <a:solidFill>
                  <a:srgbClr val="FF0000"/>
                </a:solidFill>
              </a:rPr>
              <a:t>.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3300"/>
            <a:ext cx="12192000" cy="58547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/>
              <a:t>Every Student Should Know the Grammar of their Subject or Discipline </a:t>
            </a:r>
            <a:r>
              <a:rPr lang="mr-IN" sz="4000" dirty="0" smtClean="0"/>
              <a:t>–</a:t>
            </a:r>
            <a:r>
              <a:rPr lang="en-US" sz="4000" dirty="0" smtClean="0"/>
              <a:t> To be Able to Think like an Engineer, Historian, Biologist, Psychologist, etc.</a:t>
            </a:r>
          </a:p>
          <a:p>
            <a:r>
              <a:rPr lang="en-US" sz="4000" b="1" i="1" dirty="0" smtClean="0">
                <a:solidFill>
                  <a:schemeClr val="tx1"/>
                </a:solidFill>
                <a:cs typeface="Arial" charset="0"/>
              </a:rPr>
              <a:t>Content Grammar</a:t>
            </a:r>
            <a:r>
              <a:rPr lang="en-US" sz="4000" dirty="0" smtClean="0">
                <a:solidFill>
                  <a:schemeClr val="tx1"/>
                </a:solidFill>
                <a:cs typeface="Arial" charset="0"/>
              </a:rPr>
              <a:t>: Foundational information, core knowledge, building block concepts, most important theories, major schools of thought, and so on</a:t>
            </a:r>
          </a:p>
          <a:p>
            <a:r>
              <a:rPr lang="en-US" sz="4000" b="1" i="1" dirty="0" smtClean="0">
                <a:solidFill>
                  <a:schemeClr val="tx1"/>
                </a:solidFill>
                <a:cs typeface="Arial" charset="0"/>
              </a:rPr>
              <a:t>Epistemological Grammar</a:t>
            </a:r>
            <a:r>
              <a:rPr lang="en-US" sz="4000" dirty="0" smtClean="0">
                <a:solidFill>
                  <a:schemeClr val="tx1"/>
                </a:solidFill>
                <a:cs typeface="Arial" charset="0"/>
              </a:rPr>
              <a:t>: The process by which we establish the known truth within a discipline </a:t>
            </a:r>
            <a:r>
              <a:rPr lang="mr-IN" sz="4000" dirty="0" smtClean="0">
                <a:solidFill>
                  <a:schemeClr val="tx1"/>
                </a:solidFill>
                <a:cs typeface="Arial" charset="0"/>
              </a:rPr>
              <a:t>–</a:t>
            </a:r>
            <a:r>
              <a:rPr lang="en-US" sz="4000" dirty="0" smtClean="0">
                <a:solidFill>
                  <a:schemeClr val="tx1"/>
                </a:solidFill>
                <a:cs typeface="Arial" charset="0"/>
              </a:rPr>
              <a:t> this is what the critical thinking part of higher education focuses on</a:t>
            </a:r>
          </a:p>
        </p:txBody>
      </p:sp>
    </p:spTree>
    <p:extLst>
      <p:ext uri="{BB962C8B-B14F-4D97-AF65-F5344CB8AC3E}">
        <p14:creationId xmlns:p14="http://schemas.microsoft.com/office/powerpoint/2010/main" val="1415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8099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Students Demonstrate Epistemological Grammar When They</a:t>
            </a:r>
            <a:r>
              <a:rPr lang="mr-IN" b="1" i="1" dirty="0" smtClean="0">
                <a:solidFill>
                  <a:srgbClr val="FF0000"/>
                </a:solidFill>
              </a:rPr>
              <a:t>…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8100"/>
            <a:ext cx="12192000" cy="55499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Provide evidence for their assertions, arguments, statements, hypotheses</a:t>
            </a:r>
          </a:p>
          <a:p>
            <a:r>
              <a:rPr lang="en-US" sz="4000" dirty="0" smtClean="0"/>
              <a:t>Give reasons for considering an argument, theory or statement to be valid and accurate</a:t>
            </a:r>
          </a:p>
          <a:p>
            <a:r>
              <a:rPr lang="en-US" sz="4000" dirty="0" smtClean="0"/>
              <a:t>Demonstrate the ability to build arguments by showing inferential ladders &amp; chains of reasoning</a:t>
            </a:r>
          </a:p>
          <a:p>
            <a:r>
              <a:rPr lang="en-US" sz="4000" dirty="0" smtClean="0"/>
              <a:t>Develop the intellectual flexibility to seek out alternative perspectives and viewpoints </a:t>
            </a:r>
          </a:p>
          <a:p>
            <a:r>
              <a:rPr lang="en-US" sz="4000" dirty="0" smtClean="0"/>
              <a:t>Practice continuous self-appraisal &amp; welcome critique</a:t>
            </a:r>
          </a:p>
        </p:txBody>
      </p:sp>
    </p:spTree>
    <p:extLst>
      <p:ext uri="{BB962C8B-B14F-4D97-AF65-F5344CB8AC3E}">
        <p14:creationId xmlns:p14="http://schemas.microsoft.com/office/powerpoint/2010/main" val="37432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2999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It’s a Process of APPRAISAL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To what degree do you or others provide evidence for any assertions, arguments, statements, hypotheses?</a:t>
            </a:r>
          </a:p>
          <a:p>
            <a:r>
              <a:rPr lang="en-US" sz="3600" dirty="0" smtClean="0"/>
              <a:t>How valid and accurate are the reasons you or others give for considering an argument, theory or statement to be true?</a:t>
            </a:r>
          </a:p>
          <a:p>
            <a:r>
              <a:rPr lang="en-US" sz="3600" dirty="0" smtClean="0"/>
              <a:t>How clearly do you or others show the steps in reasoning for the arguments that are built?</a:t>
            </a:r>
          </a:p>
          <a:p>
            <a:r>
              <a:rPr lang="en-US" sz="3600" dirty="0" smtClean="0"/>
              <a:t>To what degree do you or others demonstrate the effort to seek out alternative perspectives and viewpoints? </a:t>
            </a:r>
          </a:p>
          <a:p>
            <a:r>
              <a:rPr lang="en-US" sz="3600" dirty="0" smtClean="0"/>
              <a:t>How do you or others practice continuous self-appraisal &amp; show how critique is welcomed &amp; encouraged?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95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2065</Words>
  <Application>Microsoft Macintosh PowerPoint</Application>
  <PresentationFormat>Widescreen</PresentationFormat>
  <Paragraphs>172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Calibri Light</vt:lpstr>
      <vt:lpstr>Mangal</vt:lpstr>
      <vt:lpstr>Yu Gothic</vt:lpstr>
      <vt:lpstr>Arial</vt:lpstr>
      <vt:lpstr>Office Theme</vt:lpstr>
      <vt:lpstr>TEACHING FOR CRITICAL THINKING Florida Gulf Coast University</vt:lpstr>
      <vt:lpstr>HOME PAGE - www.stephenbrookfield.com/</vt:lpstr>
      <vt:lpstr>Introducing Myself</vt:lpstr>
      <vt:lpstr>www.todaysmeet.com/crit </vt:lpstr>
      <vt:lpstr>How Today’s Meet Helps Teach Critical Thinking</vt:lpstr>
      <vt:lpstr>WWW.TODAYSMEET.COM/CRIT</vt:lpstr>
      <vt:lpstr>Most Faculty Agree that….</vt:lpstr>
      <vt:lpstr>Students Demonstrate Epistemological Grammar When They….</vt:lpstr>
      <vt:lpstr>It’s a Process of APPRAISAL</vt:lpstr>
      <vt:lpstr>Positioning Critical Thinking for Students</vt:lpstr>
      <vt:lpstr>So Critical Thinking Is Firstly</vt:lpstr>
      <vt:lpstr>And Critical Thinking is Secondly…</vt:lpstr>
      <vt:lpstr>WHY DO STUDENTS FIND CRITICAL THINKING DIFFICULT?</vt:lpstr>
      <vt:lpstr>BUT 18-22 year olds struggle with…</vt:lpstr>
      <vt:lpstr>LET’S GET SPECIFIC – A Personal Example</vt:lpstr>
      <vt:lpstr>Re-Framed Assumptions</vt:lpstr>
      <vt:lpstr>PowerPoint Presentation</vt:lpstr>
      <vt:lpstr>The Circle - Assumptions</vt:lpstr>
      <vt:lpstr>Students’ Perceptions</vt:lpstr>
      <vt:lpstr>NOW…</vt:lpstr>
      <vt:lpstr>RACIAL EXAMPLE – Good White Person</vt:lpstr>
      <vt:lpstr>The Good White Person</vt:lpstr>
      <vt:lpstr>From Colleagues, Friends &amp; Reading I Know</vt:lpstr>
      <vt:lpstr>From Colleagues, Friends &amp; Reading I Know</vt:lpstr>
      <vt:lpstr>So what do students say helps them think critically?</vt:lpstr>
      <vt:lpstr>MODELLING</vt:lpstr>
      <vt:lpstr>SEQUENCING</vt:lpstr>
      <vt:lpstr>PEER LEARNING</vt:lpstr>
      <vt:lpstr>EMBEDDING CRITICAL THINKING IN CULTURE</vt:lpstr>
      <vt:lpstr>Critical Thinking About My Teaching:  The Opening Class Speech</vt:lpstr>
      <vt:lpstr>PowerPoint Presentation</vt:lpstr>
      <vt:lpstr>RESOURCES</vt:lpstr>
      <vt:lpstr>This afternoon’s workshop will look at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FOR CRITICAL THINKING Florida Gulf Coast University</dc:title>
  <dc:creator>Brookfield, Stephen D.</dc:creator>
  <cp:lastModifiedBy>Brookfield, Stephen D.</cp:lastModifiedBy>
  <cp:revision>16</cp:revision>
  <dcterms:created xsi:type="dcterms:W3CDTF">2017-09-05T17:42:33Z</dcterms:created>
  <dcterms:modified xsi:type="dcterms:W3CDTF">2017-09-06T00:03:28Z</dcterms:modified>
</cp:coreProperties>
</file>