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8" r:id="rId8"/>
    <p:sldId id="263" r:id="rId9"/>
    <p:sldId id="262" r:id="rId10"/>
    <p:sldId id="265" r:id="rId11"/>
    <p:sldId id="264" r:id="rId12"/>
    <p:sldId id="266" r:id="rId13"/>
    <p:sldId id="267" r:id="rId14"/>
    <p:sldId id="279" r:id="rId15"/>
    <p:sldId id="269" r:id="rId16"/>
    <p:sldId id="268" r:id="rId17"/>
    <p:sldId id="275" r:id="rId18"/>
    <p:sldId id="276" r:id="rId19"/>
    <p:sldId id="270" r:id="rId20"/>
    <p:sldId id="271" r:id="rId21"/>
    <p:sldId id="277" r:id="rId22"/>
    <p:sldId id="28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0" autoAdjust="0"/>
    <p:restoredTop sz="94697" autoAdjust="0"/>
  </p:normalViewPr>
  <p:slideViewPr>
    <p:cSldViewPr snapToGrid="0" snapToObjects="1">
      <p:cViewPr varScale="1">
        <p:scale>
          <a:sx n="103" d="100"/>
          <a:sy n="103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124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22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7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64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652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80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98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673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32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099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165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C9C5-69FA-F14A-BB7E-607BE9BBFFAA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A345-C27A-F54D-BF4E-1A7C3878B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102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941"/>
            <a:ext cx="7772400" cy="179294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WALKING OUR ROADS OF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0828"/>
            <a:ext cx="6400800" cy="28479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Stephen Brookfield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Distinguished University Professor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University of St. Thomas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www.stephenbrookfield.com</a:t>
            </a:r>
            <a:endParaRPr lang="en-US" sz="3600" b="1" dirty="0" smtClean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260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92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“Knowing … from the point of view of my body, my sensual body .. is full of feelings, of emotions, of tastes” (p. 23) </a:t>
            </a:r>
          </a:p>
          <a:p>
            <a:r>
              <a:rPr lang="en-US" sz="4400" dirty="0" smtClean="0"/>
              <a:t>What emotions and feelings affect your learning?  What situations prompt these?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182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CIRCULAR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Individuals reflect on a topic for discussion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One person starts by giving her reflections on the topic.  Up to 1 minute allowed - no interruptions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Person to left of 1st speaker goes next - whatever she says MUST somehow refer to/build on previous speaker</a:t>
            </a:r>
            <a:r>
              <a:rPr lang="ja-JP" alt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s comments (can be a disagreement or express confusion).  Up to 1 minute allowed - no interruptions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Process continues leftwards around the circle with people speaking in order until all have participated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Group moves into open conversation with no particular ground rules in force</a:t>
            </a:r>
            <a:endParaRPr lang="en-US" sz="3600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1171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Quotes to Affirm &amp;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Monotype Sorts" charset="0"/>
              <a:buNone/>
            </a:pPr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Each participant brings in a quote she wishes to affirm, &amp; one she wishes to challenge, from the assigned reading</a:t>
            </a:r>
          </a:p>
          <a:p>
            <a:pPr>
              <a:buFont typeface="Monotype Sorts" charset="0"/>
              <a:buNone/>
            </a:pPr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Quotes to affirm - resonate with experience, explain difficult concepts clearly, add significant new information, are cogently expressed, are rhetorically powerful etc.</a:t>
            </a:r>
          </a:p>
          <a:p>
            <a:pPr>
              <a:buFont typeface="Monotype Sorts" charset="0"/>
              <a:buNone/>
            </a:pPr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Quotes to challenge - immoral/unethical, poorly expressed, factually wrong, contradict experience</a:t>
            </a:r>
          </a:p>
          <a:p>
            <a:pPr>
              <a:buFont typeface="Monotype Sorts" charset="0"/>
              <a:buNone/>
            </a:pPr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Quotes are shared in small groups &amp; each group chooses ONE to affirm &amp; ONE to challenge</a:t>
            </a:r>
          </a:p>
          <a:p>
            <a:pPr>
              <a:buFont typeface="Monotype Sorts" charset="0"/>
              <a:buNone/>
            </a:pPr>
            <a:r>
              <a:rPr kumimoji="0"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 large group conversation the small group communicates rationales for each of these choices</a:t>
            </a:r>
            <a:endParaRPr kumimoji="0" lang="en-US" sz="36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072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NEWSPRINT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3800" dirty="0" smtClean="0">
                <a:latin typeface="Arial" charset="0"/>
                <a:ea typeface="ＭＳ Ｐゴシック" charset="0"/>
                <a:cs typeface="ＭＳ Ｐゴシック" charset="0"/>
              </a:rPr>
              <a:t>Small groups put their deliberations on newsprint sheets - no reporter is chosen to report these out</a:t>
            </a:r>
          </a:p>
          <a:p>
            <a:pPr>
              <a:lnSpc>
                <a:spcPct val="90000"/>
              </a:lnSpc>
            </a:pPr>
            <a:r>
              <a:rPr lang="en-US" sz="3800" dirty="0" smtClean="0">
                <a:latin typeface="Arial" charset="0"/>
                <a:ea typeface="ＭＳ Ｐゴシック" charset="0"/>
                <a:cs typeface="ＭＳ Ｐゴシック" charset="0"/>
              </a:rPr>
              <a:t>Newsprint sheets are then posted around the room &amp; blank sheets posted next to each sheet</a:t>
            </a:r>
          </a:p>
          <a:p>
            <a:pPr>
              <a:lnSpc>
                <a:spcPct val="90000"/>
              </a:lnSpc>
            </a:pPr>
            <a:r>
              <a:rPr lang="en-US" sz="3800" dirty="0" smtClean="0">
                <a:latin typeface="Arial" charset="0"/>
                <a:ea typeface="ＭＳ Ｐゴシック" charset="0"/>
                <a:cs typeface="ＭＳ Ｐゴシック" charset="0"/>
              </a:rPr>
              <a:t>Each participant takes a marker &amp; wanders by herself around the room - she writes her questions, reactions, agreements etc. directly onto the sheets or on the blanks posted next to them</a:t>
            </a:r>
          </a:p>
          <a:p>
            <a:pPr>
              <a:lnSpc>
                <a:spcPct val="90000"/>
              </a:lnSpc>
            </a:pPr>
            <a:r>
              <a:rPr lang="en-US" sz="3800" dirty="0" smtClean="0">
                <a:latin typeface="Arial" charset="0"/>
                <a:ea typeface="ＭＳ Ｐゴシック" charset="0"/>
                <a:cs typeface="ＭＳ Ｐゴシック" charset="0"/>
              </a:rPr>
              <a:t>Groups reassemble at their postings to see what others have written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819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59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7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“I think that it’s really impossible to teach how to think more critically by just making a speech about critical thought. It’s absolutely indispensable to give a witness, an example, of thinking critically to the students” p. 173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7263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/>
              <a:t>What would you like your </a:t>
            </a:r>
            <a:r>
              <a:rPr lang="en-US" sz="5400" dirty="0" smtClean="0"/>
              <a:t>learners or colleagues </a:t>
            </a:r>
            <a:r>
              <a:rPr lang="en-US" sz="5400" dirty="0"/>
              <a:t>to say about your practice when they were out of your earshot?</a:t>
            </a:r>
            <a:r>
              <a:rPr lang="en-US" sz="5400" dirty="0" smtClean="0">
                <a:effectLst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43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Circle of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Begin with a minute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 quiet thought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 round the group &amp; have each person speak their thoughts on the topic for up to a minute – NO INTERRUPTIONS ALLOWED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Move into open conversation – but you can only talk about what someone else said in the opening 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4648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Creating the Need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366"/>
            <a:ext cx="8229600" cy="48727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“We cannot educate if we don’t start &amp; I said start &amp; not stay – from the levels in which the people perceive themselves, their relationships with the others &amp; their reality”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“Then 1 of the tasks of the educator is to provoke the discovering of need for knowing &amp; never to impose the knowledge whose need was not yet perceived”  p. 66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225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How can we create the need for knowing and learning in our own students?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175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DRAWING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8941"/>
            <a:ext cx="8229600" cy="516964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ndividually </a:t>
            </a:r>
            <a:r>
              <a:rPr lang="en-US" dirty="0"/>
              <a:t>draw </a:t>
            </a:r>
            <a:r>
              <a:rPr lang="en-US" dirty="0" smtClean="0"/>
              <a:t>responses </a:t>
            </a:r>
            <a:r>
              <a:rPr lang="en-US" dirty="0"/>
              <a:t>to the </a:t>
            </a:r>
            <a:r>
              <a:rPr lang="en-US" dirty="0" smtClean="0"/>
              <a:t>question</a:t>
            </a:r>
            <a:r>
              <a:rPr lang="en-US" dirty="0"/>
              <a:t>.  Abstract </a:t>
            </a:r>
            <a:r>
              <a:rPr lang="en-US" dirty="0" smtClean="0"/>
              <a:t>is fine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 </a:t>
            </a:r>
          </a:p>
          <a:p>
            <a:r>
              <a:rPr lang="en-US" dirty="0"/>
              <a:t> </a:t>
            </a:r>
            <a:r>
              <a:rPr lang="en-US" dirty="0" smtClean="0"/>
              <a:t>Small </a:t>
            </a:r>
            <a:r>
              <a:rPr lang="en-US" dirty="0"/>
              <a:t>group members then come together and each person explains their drawing or collage to the other group members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</a:t>
            </a:r>
            <a:r>
              <a:rPr lang="en-US" dirty="0" smtClean="0"/>
              <a:t>roup prepares </a:t>
            </a:r>
            <a:r>
              <a:rPr lang="en-US" dirty="0"/>
              <a:t>a drawing </a:t>
            </a:r>
            <a:r>
              <a:rPr lang="en-US" dirty="0" smtClean="0"/>
              <a:t>representing </a:t>
            </a:r>
            <a:r>
              <a:rPr lang="en-US" dirty="0"/>
              <a:t>the </a:t>
            </a:r>
            <a:r>
              <a:rPr lang="en-US" dirty="0" smtClean="0"/>
              <a:t>conversation discussing individual drawings  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24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Stephen’s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Sincerity of Our Actions NOT Correlated with Students</a:t>
            </a:r>
            <a:r>
              <a:rPr lang="ja-JP" alt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Goodwill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Good Practice = Whatever Helps Students Learn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Best Teaching is Critically Reflective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Most Important Pedagogic Knowledge - How Students Experience Learning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Context Changes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9144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DRAWING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73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One member takes notes so s/he can interpret </a:t>
            </a:r>
          </a:p>
          <a:p>
            <a:r>
              <a:rPr lang="en-US" sz="4000" dirty="0" smtClean="0"/>
              <a:t>Each group displays its drawing w/ a blank sheet next to it</a:t>
            </a:r>
          </a:p>
          <a:p>
            <a:r>
              <a:rPr lang="en-US" sz="4000" dirty="0" smtClean="0"/>
              <a:t>Participants wander &amp; add comments or drawing to postings</a:t>
            </a:r>
          </a:p>
          <a:p>
            <a:r>
              <a:rPr lang="en-US" sz="4000" dirty="0" smtClean="0"/>
              <a:t>Class reconvenes to debrief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178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7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Examining Our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366"/>
            <a:ext cx="8229600" cy="52808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“We have to create in ourselves, through critical analysis of our practice, some qualities, some virtues as educators” (p. 158) </a:t>
            </a:r>
          </a:p>
          <a:p>
            <a:r>
              <a:rPr lang="en-US" sz="4000" dirty="0" smtClean="0"/>
              <a:t>Our formation as teachers is “a permanent process … a critical understanding of what we do” p. 221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741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Examining Our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“A good teacher is the teacher who … is permanently aware of surprise &amp; never, never, stops being surprised” p. 66</a:t>
            </a:r>
          </a:p>
          <a:p>
            <a:r>
              <a:rPr lang="en-US" sz="3600" dirty="0" smtClean="0"/>
              <a:t>What is a situation in your practice that puzzles</a:t>
            </a:r>
            <a:r>
              <a:rPr lang="en-US" sz="3600" dirty="0"/>
              <a:t> </a:t>
            </a:r>
            <a:r>
              <a:rPr lang="en-US" sz="3600" dirty="0" smtClean="0"/>
              <a:t>or surprises you – something where you’re not sure what is happening or how to respond?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89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CRITICAL CONVERSATION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Storyteller tells the tale - no interruptions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Detectives ask questions about story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Detectives report out assumptions they hear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Detectives offer alternative interpretations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Participants do an experiential audit (what have we learned, would do differently etc.)</a:t>
            </a:r>
          </a:p>
          <a:p>
            <a:pPr>
              <a:buNone/>
            </a:pP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   Umpire enforces ground rules throughout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5801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RESOURCES from Stephen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Books that Emphasize Practice:</a:t>
            </a:r>
          </a:p>
          <a:p>
            <a:r>
              <a:rPr lang="en-US" i="1" dirty="0" smtClean="0"/>
              <a:t>Teaching for Critical Thinking </a:t>
            </a:r>
            <a:r>
              <a:rPr lang="en-US" dirty="0" smtClean="0"/>
              <a:t>(2012)</a:t>
            </a:r>
          </a:p>
          <a:p>
            <a:r>
              <a:rPr lang="en-US" i="1" dirty="0" smtClean="0"/>
              <a:t>The Skillful Teacher </a:t>
            </a:r>
            <a:r>
              <a:rPr lang="en-US" dirty="0" smtClean="0"/>
              <a:t>(2006, 2</a:t>
            </a:r>
            <a:r>
              <a:rPr lang="en-US" baseline="30000" dirty="0" smtClean="0"/>
              <a:t>nd</a:t>
            </a:r>
            <a:r>
              <a:rPr lang="en-US" dirty="0" smtClean="0"/>
              <a:t>. Ed.)</a:t>
            </a:r>
          </a:p>
          <a:p>
            <a:r>
              <a:rPr lang="en-US" i="1" dirty="0" smtClean="0"/>
              <a:t>Discussion as a Way of Teaching </a:t>
            </a:r>
            <a:r>
              <a:rPr lang="en-US" dirty="0" smtClean="0"/>
              <a:t>(w/ Stephen </a:t>
            </a:r>
            <a:r>
              <a:rPr lang="en-US" dirty="0" err="1" smtClean="0"/>
              <a:t>Preskill</a:t>
            </a:r>
            <a:r>
              <a:rPr lang="en-US" dirty="0" smtClean="0"/>
              <a:t>, 2005, 2</a:t>
            </a:r>
            <a:r>
              <a:rPr lang="en-US" baseline="30000" dirty="0" smtClean="0"/>
              <a:t>nd</a:t>
            </a:r>
            <a:r>
              <a:rPr lang="en-US" dirty="0" smtClean="0"/>
              <a:t>. Ed.)</a:t>
            </a:r>
          </a:p>
          <a:p>
            <a:r>
              <a:rPr lang="en-US" i="1" dirty="0" smtClean="0"/>
              <a:t>Becoming a Critically Reflective Teacher </a:t>
            </a:r>
            <a:r>
              <a:rPr lang="en-US" dirty="0" smtClean="0"/>
              <a:t>(1995)</a:t>
            </a:r>
          </a:p>
          <a:p>
            <a:r>
              <a:rPr lang="en-US" dirty="0" err="1" smtClean="0"/>
              <a:t>www.stephenbrookfield.com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4634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RESOURCES from Stephen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Books that Emphasize Theory:</a:t>
            </a:r>
          </a:p>
          <a:p>
            <a:r>
              <a:rPr lang="en-US" i="1" dirty="0" smtClean="0"/>
              <a:t>Radicalizing Learning </a:t>
            </a:r>
            <a:r>
              <a:rPr lang="en-US" dirty="0" smtClean="0"/>
              <a:t>(w/ John Holst) 2010</a:t>
            </a:r>
          </a:p>
          <a:p>
            <a:r>
              <a:rPr lang="en-US" i="1" dirty="0" smtClean="0"/>
              <a:t>Handbook of Race &amp; Adult Education </a:t>
            </a:r>
            <a:r>
              <a:rPr lang="en-US" dirty="0" smtClean="0"/>
              <a:t>(w/ Vanessa Sheared et. al.). 2010</a:t>
            </a:r>
          </a:p>
          <a:p>
            <a:r>
              <a:rPr lang="en-US" i="1" dirty="0" smtClean="0"/>
              <a:t>Learning as a Way of Leading </a:t>
            </a:r>
            <a:r>
              <a:rPr lang="en-US" dirty="0" smtClean="0"/>
              <a:t>(w/ Stephen </a:t>
            </a:r>
            <a:r>
              <a:rPr lang="en-US" dirty="0" err="1" smtClean="0"/>
              <a:t>Preskill</a:t>
            </a:r>
            <a:r>
              <a:rPr lang="en-US" dirty="0" smtClean="0"/>
              <a:t>) 2008</a:t>
            </a:r>
          </a:p>
          <a:p>
            <a:r>
              <a:rPr lang="en-US" i="1" dirty="0" smtClean="0"/>
              <a:t>The Power of Critical Theory </a:t>
            </a:r>
            <a:r>
              <a:rPr lang="en-US" dirty="0" smtClean="0"/>
              <a:t>(2004) </a:t>
            </a:r>
          </a:p>
          <a:p>
            <a:pPr marL="0" indent="0" algn="ctr">
              <a:buNone/>
            </a:pPr>
            <a:r>
              <a:rPr lang="en-US" dirty="0" smtClean="0"/>
              <a:t>               All published by </a:t>
            </a:r>
            <a:r>
              <a:rPr lang="en-US" dirty="0" err="1" smtClean="0"/>
              <a:t>Jossey</a:t>
            </a:r>
            <a:r>
              <a:rPr lang="en-US" dirty="0" smtClean="0"/>
              <a:t>-Bass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79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CRITICAL INCIDENT QUESTIONNAIRE (CIQ)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Arial" charset="0"/>
                <a:ea typeface="ＭＳ Ｐゴシック" charset="0"/>
                <a:cs typeface="ＭＳ Ｐゴシック" charset="0"/>
              </a:rPr>
              <a:t>Most Engaged Moment</a:t>
            </a:r>
          </a:p>
          <a:p>
            <a:r>
              <a:rPr lang="en-US" sz="4800" dirty="0" smtClean="0">
                <a:latin typeface="Arial" charset="0"/>
                <a:ea typeface="ＭＳ Ｐゴシック" charset="0"/>
                <a:cs typeface="ＭＳ Ｐゴシック" charset="0"/>
              </a:rPr>
              <a:t>Most Distanced Moment</a:t>
            </a:r>
          </a:p>
          <a:p>
            <a:r>
              <a:rPr lang="en-US" sz="4800" dirty="0" smtClean="0">
                <a:latin typeface="Arial" charset="0"/>
                <a:ea typeface="ＭＳ Ｐゴシック" charset="0"/>
                <a:cs typeface="ＭＳ Ｐゴシック" charset="0"/>
              </a:rPr>
              <a:t>Most Helpful Action</a:t>
            </a:r>
          </a:p>
          <a:p>
            <a:r>
              <a:rPr lang="en-US" sz="4800" dirty="0" smtClean="0">
                <a:latin typeface="Arial" charset="0"/>
                <a:ea typeface="ＭＳ Ｐゴシック" charset="0"/>
                <a:cs typeface="ＭＳ Ｐゴシック" charset="0"/>
              </a:rPr>
              <a:t>Most Puzzling Action</a:t>
            </a:r>
          </a:p>
          <a:p>
            <a:r>
              <a:rPr lang="en-US" sz="4800" dirty="0" smtClean="0">
                <a:latin typeface="Arial" charset="0"/>
                <a:ea typeface="ＭＳ Ｐゴシック" charset="0"/>
                <a:cs typeface="ＭＳ Ｐゴシック" charset="0"/>
              </a:rPr>
              <a:t>What Surprised You Most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23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CIQ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Problems Warned Early</a:t>
            </a:r>
          </a:p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Ground Teachers’ Actions</a:t>
            </a:r>
          </a:p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Increase Student Reflectivity</a:t>
            </a:r>
          </a:p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Build Trust</a:t>
            </a:r>
          </a:p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Illustrate Diverse Methods</a:t>
            </a:r>
          </a:p>
          <a:p>
            <a:pPr>
              <a:buFont typeface="Tahoma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Model Critical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74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Horton &amp; </a:t>
            </a:r>
            <a:r>
              <a:rPr lang="en-US" sz="3600" dirty="0" err="1" smtClean="0"/>
              <a:t>Freire</a:t>
            </a:r>
            <a:r>
              <a:rPr lang="en-US" sz="3600" dirty="0" smtClean="0"/>
              <a:t> both position themselves as adult educators working in an adult way with their communities. </a:t>
            </a:r>
          </a:p>
          <a:p>
            <a:r>
              <a:rPr lang="en-US" sz="3600" dirty="0" smtClean="0"/>
              <a:t>When have you been treated as an adult? What was it that someone did that made you feel you were regarded as adult?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13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CIRCLE OF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Begin with a minute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 quiet thought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 round the group &amp; have each person speak their thoughts on the topic for up to a minute – NO INTERRUPTIONS ALLOWED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Move into open conversation – but you can only talk about what someone else said in the opening round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4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Engaging Our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40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“The teacher has to know the content that he teaches.  Then in order to teach … she has first of all to know … why the student … </a:t>
            </a:r>
            <a:r>
              <a:rPr lang="en-US" sz="4400" i="1" dirty="0" smtClean="0"/>
              <a:t>really</a:t>
            </a:r>
            <a:r>
              <a:rPr lang="en-US" sz="4400" dirty="0" smtClean="0"/>
              <a:t> learns when the student becomes able to know the content taught” p. 57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30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42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Horton &amp; </a:t>
            </a:r>
            <a:r>
              <a:rPr lang="en-US" sz="4400" dirty="0" err="1" smtClean="0"/>
              <a:t>Freire</a:t>
            </a:r>
            <a:r>
              <a:rPr lang="en-US" sz="4400" dirty="0" smtClean="0"/>
              <a:t> both explore how to draw participants into the educational process so that they are co-creators of what happens.</a:t>
            </a:r>
          </a:p>
          <a:p>
            <a:r>
              <a:rPr lang="en-US" sz="4400" dirty="0" smtClean="0"/>
              <a:t>In your experience, what does an engaged classroom LOOK, SOUND or FEEL like?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84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Facilitator writes a question in the center of the board &amp; circles it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Whenever they wish people go to the board &amp; write responses to question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Others draw lines between responses to show connections/differences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Facilitator adds responses as needed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2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1211</Words>
  <Application>Microsoft Macintosh PowerPoint</Application>
  <PresentationFormat>On-screen Show (4:3)</PresentationFormat>
  <Paragraphs>112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WALKING OUR ROADS OF PRACTICE</vt:lpstr>
      <vt:lpstr>Stephen’s ASSUMPTIONS</vt:lpstr>
      <vt:lpstr>CRITICAL INCIDENT QUESTIONNAIRE (CIQ)</vt:lpstr>
      <vt:lpstr>WHY CIQ’s?</vt:lpstr>
      <vt:lpstr>QUESTION</vt:lpstr>
      <vt:lpstr>CIRCLE OF VOICES</vt:lpstr>
      <vt:lpstr>Engaging Our Learners</vt:lpstr>
      <vt:lpstr>QUESTION</vt:lpstr>
      <vt:lpstr>CHALK TALK</vt:lpstr>
      <vt:lpstr>QUESTION</vt:lpstr>
      <vt:lpstr>CIRCULAR RESPONSE</vt:lpstr>
      <vt:lpstr>Quotes to Affirm &amp; Challenge</vt:lpstr>
      <vt:lpstr>NEWSPRINT DIALOG</vt:lpstr>
      <vt:lpstr>MODELING</vt:lpstr>
      <vt:lpstr>QUESTION</vt:lpstr>
      <vt:lpstr>Circle of Voices</vt:lpstr>
      <vt:lpstr>Creating the Need for Learning</vt:lpstr>
      <vt:lpstr>QUESTION</vt:lpstr>
      <vt:lpstr>DRAWING DISCUSSION</vt:lpstr>
      <vt:lpstr>DRAWING DISCUSSION</vt:lpstr>
      <vt:lpstr>Examining Our Experience</vt:lpstr>
      <vt:lpstr>Examining Our Experience</vt:lpstr>
      <vt:lpstr>CRITICAL CONVERSATION PROTOCOL</vt:lpstr>
      <vt:lpstr>RESOURCES from Stephen</vt:lpstr>
      <vt:lpstr>RESOURCES from Stephen</vt:lpstr>
    </vt:vector>
  </TitlesOfParts>
  <Company>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SKILLFULLY</dc:title>
  <dc:creator>Brookfield, Stephen D.</dc:creator>
  <cp:lastModifiedBy>Molly Brookfield</cp:lastModifiedBy>
  <cp:revision>18</cp:revision>
  <dcterms:created xsi:type="dcterms:W3CDTF">2012-02-11T12:17:38Z</dcterms:created>
  <dcterms:modified xsi:type="dcterms:W3CDTF">2012-02-11T12:17:56Z</dcterms:modified>
</cp:coreProperties>
</file>