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5940"/>
  </p:normalViewPr>
  <p:slideViewPr>
    <p:cSldViewPr snapToGrid="0" snapToObjects="1">
      <p:cViewPr varScale="1">
        <p:scale>
          <a:sx n="91" d="100"/>
          <a:sy n="91" d="100"/>
        </p:scale>
        <p:origin x="22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A064-3ADC-C04C-BABB-DB5461287B0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3857-ECF6-E641-A137-ACA26DF4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9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A064-3ADC-C04C-BABB-DB5461287B0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3857-ECF6-E641-A137-ACA26DF4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0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A064-3ADC-C04C-BABB-DB5461287B0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3857-ECF6-E641-A137-ACA26DF4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A064-3ADC-C04C-BABB-DB5461287B0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3857-ECF6-E641-A137-ACA26DF4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4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A064-3ADC-C04C-BABB-DB5461287B0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3857-ECF6-E641-A137-ACA26DF4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A064-3ADC-C04C-BABB-DB5461287B03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3857-ECF6-E641-A137-ACA26DF4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A064-3ADC-C04C-BABB-DB5461287B03}" type="datetimeFigureOut">
              <a:rPr lang="en-US" smtClean="0"/>
              <a:t>3/1/23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3857-ECF6-E641-A137-ACA26DF4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3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A064-3ADC-C04C-BABB-DB5461287B03}" type="datetimeFigureOut">
              <a:rPr lang="en-US" smtClean="0"/>
              <a:t>3/1/23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3857-ECF6-E641-A137-ACA26DF4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9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A064-3ADC-C04C-BABB-DB5461287B03}" type="datetimeFigureOut">
              <a:rPr lang="en-US" smtClean="0"/>
              <a:t>3/1/23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3857-ECF6-E641-A137-ACA26DF4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A064-3ADC-C04C-BABB-DB5461287B03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3857-ECF6-E641-A137-ACA26DF4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1A064-3ADC-C04C-BABB-DB5461287B03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3857-ECF6-E641-A137-ACA26DF4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4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1A064-3ADC-C04C-BABB-DB5461287B03}" type="datetimeFigureOut">
              <a:rPr lang="en-US" smtClean="0"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3857-ECF6-E641-A137-ACA26DF43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4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ephenbrookfield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phenbrookfield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ZNAAr8czE" TargetMode="External"/><Relationship Id="rId4" Type="http://schemas.openxmlformats.org/officeDocument/2006/relationships/hyperlink" Target="https://www.youtube.com/watch?v=gMEXBFhA-NY" TargetMode="External"/><Relationship Id="rId5" Type="http://schemas.openxmlformats.org/officeDocument/2006/relationships/hyperlink" Target="https://www.youtube.com/watch?v=Nrw6Bf5weTM&amp;t=53s" TargetMode="External"/><Relationship Id="rId6" Type="http://schemas.openxmlformats.org/officeDocument/2006/relationships/hyperlink" Target="https://www.youtube.com/watch?v=UZo06BjmbbE" TargetMode="External"/><Relationship Id="rId7" Type="http://schemas.openxmlformats.org/officeDocument/2006/relationships/hyperlink" Target="https://www.youtube.com/watch?v=45ey4jgoxeU" TargetMode="External"/><Relationship Id="rId8" Type="http://schemas.openxmlformats.org/officeDocument/2006/relationships/hyperlink" Target="https://www.youtube.com/watch?v=TzuOlyyQlug" TargetMode="External"/><Relationship Id="rId9" Type="http://schemas.openxmlformats.org/officeDocument/2006/relationships/hyperlink" Target="https://www.youtube.com/watch?v=IwaOBXzJ3hs" TargetMode="External"/><Relationship Id="rId10" Type="http://schemas.openxmlformats.org/officeDocument/2006/relationships/hyperlink" Target="https://www.youtube.com/watch?v=Cc51rbZok3k" TargetMode="External"/><Relationship Id="rId11" Type="http://schemas.openxmlformats.org/officeDocument/2006/relationships/hyperlink" Target="https://www.youtube.com/watch?v=N4fbr1LlxE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nybJZRWi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phenbrookfield.com/" TargetMode="External"/><Relationship Id="rId3" Type="http://schemas.openxmlformats.org/officeDocument/2006/relationships/hyperlink" Target="http://www.stephenbrookfield.com/powerpoints-pdf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5760"/>
            <a:ext cx="9144000" cy="337624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400" dirty="0" smtClean="0"/>
              <a:t>Transforming Education for the 21st Century Learning </a:t>
            </a:r>
            <a:br>
              <a:rPr lang="en-US" sz="4400" dirty="0" smtClean="0"/>
            </a:br>
            <a:r>
              <a:rPr lang="en-US" sz="4400" b="1" i="1" dirty="0" smtClean="0"/>
              <a:t>Plagues, Politics, Public Health and the Press</a:t>
            </a:r>
            <a:r>
              <a:rPr lang="en-US" sz="4400" dirty="0" smtClean="0">
                <a:effectLst/>
              </a:rPr>
              <a:t> </a:t>
            </a:r>
            <a:br>
              <a:rPr lang="en-US" sz="4400" dirty="0" smtClean="0">
                <a:effectLst/>
              </a:rPr>
            </a:br>
            <a:r>
              <a:rPr lang="en-US" sz="4400" i="1" dirty="0" smtClean="0"/>
              <a:t>The Dynamics of Transformation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49968"/>
            <a:ext cx="9144000" cy="248998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4400" dirty="0" smtClean="0"/>
              <a:t>Stephen Brookfield (he, him)</a:t>
            </a:r>
          </a:p>
          <a:p>
            <a:r>
              <a:rPr lang="en-US" sz="4400" dirty="0" smtClean="0"/>
              <a:t>Distinguished Scholar, Antioch University</a:t>
            </a:r>
          </a:p>
          <a:p>
            <a:r>
              <a:rPr lang="en-US" sz="4400" dirty="0" smtClean="0">
                <a:hlinkClick r:id="rId2"/>
              </a:rPr>
              <a:t>http://www.stephenbrookfield.com/</a:t>
            </a:r>
            <a:endParaRPr lang="en-US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3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8467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Dynamics of Transformational </a:t>
            </a:r>
            <a:r>
              <a:rPr lang="en-US" i="1" dirty="0" smtClean="0">
                <a:solidFill>
                  <a:srgbClr val="FF0000"/>
                </a:solidFill>
              </a:rPr>
              <a:t>Change -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9144"/>
            <a:ext cx="12192000" cy="578885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3600" dirty="0"/>
              <a:t>Those in positions of power and authority – senior leadership team, CEO, Board </a:t>
            </a:r>
            <a:r>
              <a:rPr lang="en-US" sz="3600" dirty="0" smtClean="0"/>
              <a:t>members, President </a:t>
            </a:r>
            <a:r>
              <a:rPr lang="en-US" sz="3600" dirty="0"/>
              <a:t>– publicly model their commitment to </a:t>
            </a:r>
            <a:r>
              <a:rPr lang="en-US" sz="3600" dirty="0" smtClean="0"/>
              <a:t>anti-racism</a:t>
            </a:r>
          </a:p>
          <a:p>
            <a:pPr algn="ctr"/>
            <a:r>
              <a:rPr lang="en-US" sz="3600" dirty="0"/>
              <a:t>State of the Institution annual </a:t>
            </a:r>
            <a:r>
              <a:rPr lang="en-US" sz="3600" dirty="0" smtClean="0"/>
              <a:t>address or Convocation </a:t>
            </a:r>
            <a:r>
              <a:rPr lang="en-US" sz="3600" dirty="0"/>
              <a:t>involves </a:t>
            </a:r>
            <a:r>
              <a:rPr lang="en-US" sz="3600" dirty="0" smtClean="0"/>
              <a:t>President &amp; board </a:t>
            </a:r>
            <a:r>
              <a:rPr lang="en-US" sz="3600" dirty="0"/>
              <a:t>members talking about how their racial identities structure their </a:t>
            </a:r>
            <a:r>
              <a:rPr lang="en-US" sz="3600" dirty="0" smtClean="0"/>
              <a:t>days</a:t>
            </a:r>
          </a:p>
          <a:p>
            <a:pPr algn="ctr"/>
            <a:r>
              <a:rPr lang="en-US" sz="3600" dirty="0"/>
              <a:t>President gives up his office to house </a:t>
            </a:r>
            <a:r>
              <a:rPr lang="en-US" sz="3600" dirty="0" smtClean="0"/>
              <a:t>a center </a:t>
            </a:r>
            <a:r>
              <a:rPr lang="en-US" sz="3600" dirty="0"/>
              <a:t>for </a:t>
            </a:r>
            <a:r>
              <a:rPr lang="en-US" sz="3600" dirty="0" smtClean="0"/>
              <a:t>inclusive excellence or antiracism </a:t>
            </a:r>
          </a:p>
          <a:p>
            <a:pPr algn="ctr"/>
            <a:r>
              <a:rPr lang="en-US" sz="3600" dirty="0" smtClean="0"/>
              <a:t>Dept. chairs insist on instituting an “equity pause” in meetings (Before </a:t>
            </a:r>
            <a:r>
              <a:rPr lang="en-US" sz="3600" dirty="0"/>
              <a:t>program decisions are made ask </a:t>
            </a:r>
            <a:r>
              <a:rPr lang="en-US" sz="3600" dirty="0" smtClean="0"/>
              <a:t>who benefits from the decisions, whose voices are </a:t>
            </a:r>
            <a:r>
              <a:rPr lang="en-US" sz="3600" dirty="0"/>
              <a:t>NOT at the table, </a:t>
            </a:r>
            <a:r>
              <a:rPr lang="en-US" sz="3600" dirty="0" smtClean="0"/>
              <a:t>who is missing, </a:t>
            </a:r>
            <a:r>
              <a:rPr lang="en-US" sz="3600" dirty="0"/>
              <a:t>&amp; how do we get them in the room</a:t>
            </a:r>
            <a:r>
              <a:rPr lang="en-US" sz="3600" dirty="0" smtClean="0"/>
              <a:t>?)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7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3516923" cy="2940147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+mn-lt"/>
              </a:rPr>
              <a:t>Dynamics of Transformational Change </a:t>
            </a:r>
            <a:r>
              <a:rPr lang="en-US" sz="3600" i="1" dirty="0" smtClean="0">
                <a:solidFill>
                  <a:srgbClr val="FF0000"/>
                </a:solidFill>
                <a:latin typeface="+mn-lt"/>
              </a:rPr>
              <a:t>– Reward Structures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4" y="2"/>
            <a:ext cx="8675076" cy="68579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Behaviors that are rewarded focus on how people commit to the practice of antiracism</a:t>
            </a:r>
          </a:p>
          <a:p>
            <a:r>
              <a:rPr lang="en-US" dirty="0" smtClean="0"/>
              <a:t>Making racism &amp; racial identity an explicit curricular focus</a:t>
            </a:r>
          </a:p>
          <a:p>
            <a:r>
              <a:rPr lang="en-US" dirty="0" smtClean="0"/>
              <a:t>Willingness to disclose publicly one’s own struggles around dealing with, </a:t>
            </a:r>
            <a:r>
              <a:rPr lang="en-US" dirty="0"/>
              <a:t>&amp; </a:t>
            </a:r>
            <a:r>
              <a:rPr lang="en-US" dirty="0" smtClean="0"/>
              <a:t>teaching about, racism</a:t>
            </a:r>
            <a:endParaRPr lang="en-US" dirty="0"/>
          </a:p>
          <a:p>
            <a:r>
              <a:rPr lang="en-US" dirty="0" smtClean="0"/>
              <a:t>Making ‘failing well’ a prized behavior – documenting for colleagues how our attempts to work in antiracist ways go awry, &amp; what we learn from that</a:t>
            </a:r>
          </a:p>
          <a:p>
            <a:r>
              <a:rPr lang="en-US" dirty="0" smtClean="0"/>
              <a:t>Making team teaching and collaborative work the preferred way of teaching</a:t>
            </a:r>
          </a:p>
          <a:p>
            <a:r>
              <a:rPr lang="en-US" dirty="0" smtClean="0"/>
              <a:t>Providing </a:t>
            </a:r>
            <a:r>
              <a:rPr lang="en-US" dirty="0"/>
              <a:t>extra remuneration &amp;/or a </a:t>
            </a:r>
            <a:r>
              <a:rPr lang="en-US" dirty="0" smtClean="0"/>
              <a:t>readjustment </a:t>
            </a:r>
            <a:r>
              <a:rPr lang="en-US" dirty="0"/>
              <a:t>of responsibilities for members working to support </a:t>
            </a:r>
            <a:r>
              <a:rPr lang="en-US" dirty="0" smtClean="0"/>
              <a:t>transformation</a:t>
            </a:r>
          </a:p>
          <a:p>
            <a:pPr lvl="0"/>
            <a:r>
              <a:rPr lang="en-US" dirty="0"/>
              <a:t>Adjust time-off policies to offer recovery time to those traumatized by consistent transformative </a:t>
            </a:r>
            <a:r>
              <a:rPr lang="en-US" dirty="0" smtClean="0"/>
              <a:t>work</a:t>
            </a:r>
          </a:p>
          <a:p>
            <a:r>
              <a:rPr lang="en-US" dirty="0"/>
              <a:t>Add anti-racist assessment in annual evaluations, promotion, and tenure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4" y="3429001"/>
            <a:ext cx="2849489" cy="19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5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0" y="-3"/>
            <a:ext cx="11999742" cy="8271806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489" y="154745"/>
            <a:ext cx="7844253" cy="670325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HIRING</a:t>
            </a:r>
          </a:p>
          <a:p>
            <a:r>
              <a:rPr lang="en-US" sz="2400" b="1" dirty="0" smtClean="0"/>
              <a:t>Publicly </a:t>
            </a:r>
            <a:r>
              <a:rPr lang="en-US" sz="2400" b="1" dirty="0"/>
              <a:t>specify targets </a:t>
            </a:r>
            <a:r>
              <a:rPr lang="en-US" sz="2400" dirty="0"/>
              <a:t>regarding hiring a percentage of BIPOC across the units, offices and departments of the college </a:t>
            </a:r>
          </a:p>
          <a:p>
            <a:r>
              <a:rPr lang="en-US" sz="2400" dirty="0"/>
              <a:t>Consider </a:t>
            </a:r>
            <a:r>
              <a:rPr lang="en-US" sz="2400" b="1" dirty="0"/>
              <a:t>Cluster Hires </a:t>
            </a:r>
            <a:r>
              <a:rPr lang="en-US" sz="2400" dirty="0"/>
              <a:t>so not to isolate/tokenize BIPOC recruits</a:t>
            </a:r>
          </a:p>
          <a:p>
            <a:r>
              <a:rPr lang="en-US" sz="2400" dirty="0"/>
              <a:t>Make evidence of </a:t>
            </a:r>
            <a:r>
              <a:rPr lang="en-US" sz="2400" b="1" dirty="0"/>
              <a:t>commitment to, &amp; the practice </a:t>
            </a:r>
            <a:r>
              <a:rPr lang="en-US" sz="2400" b="1" dirty="0" smtClean="0"/>
              <a:t>of, </a:t>
            </a:r>
            <a:r>
              <a:rPr lang="en-US" sz="2400" dirty="0"/>
              <a:t>a</a:t>
            </a:r>
            <a:r>
              <a:rPr lang="en-US" sz="2400" dirty="0" smtClean="0"/>
              <a:t>ntiracism</a:t>
            </a:r>
            <a:r>
              <a:rPr lang="en-US" sz="2400" b="1" dirty="0" smtClean="0"/>
              <a:t> </a:t>
            </a:r>
            <a:r>
              <a:rPr lang="en-US" sz="2400" dirty="0"/>
              <a:t>a </a:t>
            </a:r>
            <a:r>
              <a:rPr lang="en-US" sz="2400" b="1" dirty="0"/>
              <a:t>key indicator of readiness </a:t>
            </a:r>
            <a:r>
              <a:rPr lang="en-US" sz="2400" dirty="0"/>
              <a:t>to </a:t>
            </a:r>
            <a:r>
              <a:rPr lang="en-US" sz="2400" dirty="0" smtClean="0"/>
              <a:t>work</a:t>
            </a:r>
          </a:p>
          <a:p>
            <a:r>
              <a:rPr lang="en-US" sz="2400" dirty="0" smtClean="0"/>
              <a:t>Consider documented antiracist work </a:t>
            </a:r>
            <a:r>
              <a:rPr lang="en-US" sz="2400" dirty="0"/>
              <a:t>in </a:t>
            </a:r>
            <a:r>
              <a:rPr lang="en-US" sz="2400" b="1" dirty="0"/>
              <a:t>reappointment and promotion decisions</a:t>
            </a:r>
          </a:p>
          <a:p>
            <a:r>
              <a:rPr lang="en-US" sz="2400" b="1" dirty="0"/>
              <a:t>Reward </a:t>
            </a:r>
            <a:r>
              <a:rPr lang="en-US" sz="2400" dirty="0" smtClean="0"/>
              <a:t>as particularly meritorious </a:t>
            </a:r>
            <a:r>
              <a:rPr lang="en-US" sz="2400" dirty="0"/>
              <a:t>a commitment to, &amp; practice of, antiracism in annual assessments, performance appraisals, employee reviews and annual reports</a:t>
            </a:r>
          </a:p>
          <a:p>
            <a:r>
              <a:rPr lang="en-US" sz="2400" dirty="0"/>
              <a:t>Provide </a:t>
            </a:r>
            <a:r>
              <a:rPr lang="en-US" sz="2400" b="1" dirty="0"/>
              <a:t>extra remuneration &amp;/ or a reallocation / readjustment of duties </a:t>
            </a:r>
            <a:r>
              <a:rPr lang="en-US" sz="2400" dirty="0"/>
              <a:t>&amp; responsibilities for staff, faculty and administration working to support &amp; advance </a:t>
            </a:r>
            <a:r>
              <a:rPr lang="en-US" sz="2400" dirty="0" smtClean="0"/>
              <a:t>antiracism</a:t>
            </a:r>
            <a:endParaRPr lang="en-US" sz="2400" dirty="0"/>
          </a:p>
        </p:txBody>
      </p:sp>
      <p:pic>
        <p:nvPicPr>
          <p:cNvPr id="4" name="Picture 3" descr="A group of people sitting around a table&#10;&#10;Description automatically generated with low confidence">
            <a:extLst>
              <a:ext uri="{FF2B5EF4-FFF2-40B4-BE49-F238E27FC236}">
                <a16:creationId xmlns:a16="http://schemas.microsoft.com/office/drawing/2014/main" xmlns="" id="{9CEAB99D-29E8-5440-97CF-D6EB3C6BD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4" r="37006" b="2"/>
          <a:stretch/>
        </p:blipFill>
        <p:spPr>
          <a:xfrm>
            <a:off x="139662" y="1084925"/>
            <a:ext cx="3876165" cy="43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6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883876" cy="3643531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  <a:latin typeface="+mn-lt"/>
              </a:rPr>
              <a:t>Challenging the Eurocentric Paradigm</a:t>
            </a:r>
            <a:endParaRPr lang="en-US" sz="3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876" y="0"/>
            <a:ext cx="9308124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Individualism</a:t>
            </a:r>
            <a:r>
              <a:rPr lang="en-US" sz="3000" dirty="0" smtClean="0"/>
              <a:t> – give greater credit to those who teach in teams, make multi-authored pieces carry more weight, group projects, assessments &amp; collaborative dissertations</a:t>
            </a:r>
          </a:p>
          <a:p>
            <a:r>
              <a:rPr lang="en-US" sz="3000" dirty="0" smtClean="0">
                <a:solidFill>
                  <a:srgbClr val="7030A0"/>
                </a:solidFill>
              </a:rPr>
              <a:t>Text</a:t>
            </a:r>
            <a:r>
              <a:rPr lang="en-US" sz="3000" dirty="0" smtClean="0"/>
              <a:t> – develop alternative evaluation formats that assess learning &amp; performance via oral expression, demonstration, artistic &amp; aesthetic experiments (Dancing your Physics </a:t>
            </a:r>
            <a:r>
              <a:rPr lang="en-US" sz="3000" dirty="0" err="1" smtClean="0"/>
              <a:t>Ph.D</a:t>
            </a:r>
            <a:r>
              <a:rPr lang="en-US" sz="3000" dirty="0" smtClean="0"/>
              <a:t> – John Bohannon)</a:t>
            </a:r>
          </a:p>
          <a:p>
            <a:r>
              <a:rPr lang="en-US" sz="3000" dirty="0" smtClean="0">
                <a:solidFill>
                  <a:srgbClr val="002060"/>
                </a:solidFill>
              </a:rPr>
              <a:t>“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Bourgeois decorum</a:t>
            </a:r>
            <a:r>
              <a:rPr lang="en-US" sz="3000" dirty="0" smtClean="0">
                <a:solidFill>
                  <a:srgbClr val="002060"/>
                </a:solidFill>
              </a:rPr>
              <a:t>” </a:t>
            </a:r>
            <a:r>
              <a:rPr lang="en-US" sz="3000" dirty="0" smtClean="0"/>
              <a:t>(bell hooks) in the classroom – don’t conclude that expressions of righteous anger or deep pain mean you’ve ‘lost control’</a:t>
            </a:r>
          </a:p>
          <a:p>
            <a:r>
              <a:rPr lang="en-US" sz="3000" dirty="0" smtClean="0">
                <a:solidFill>
                  <a:schemeClr val="accent4">
                    <a:lumMod val="50000"/>
                  </a:schemeClr>
                </a:solidFill>
              </a:rPr>
              <a:t>Silence</a:t>
            </a:r>
            <a:r>
              <a:rPr lang="en-US" sz="3000" dirty="0" smtClean="0"/>
              <a:t> – structure silent interludes in meetings &amp; classrooms  </a:t>
            </a:r>
          </a:p>
          <a:p>
            <a:r>
              <a:rPr lang="en-US" sz="3000" dirty="0" smtClean="0">
                <a:solidFill>
                  <a:srgbClr val="FF0000"/>
                </a:solidFill>
              </a:rPr>
              <a:t>Success</a:t>
            </a:r>
            <a:r>
              <a:rPr lang="en-US" sz="3000" dirty="0" smtClean="0"/>
              <a:t> – is keeping a difficult conversation going in which we learn to live with different realities. It’s NOT coming to consensus &amp;/or group hugs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3531"/>
            <a:ext cx="2883875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9" y="815926"/>
            <a:ext cx="2729132" cy="25464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Decision-Making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0"/>
            <a:ext cx="8203808" cy="68579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US" sz="3200" dirty="0"/>
              <a:t>Expand committee membership to be more representative &amp; inclusive</a:t>
            </a:r>
          </a:p>
          <a:p>
            <a:r>
              <a:rPr lang="en-US" sz="3200" dirty="0" smtClean="0"/>
              <a:t>Use </a:t>
            </a:r>
            <a:r>
              <a:rPr lang="en-US" sz="3200" dirty="0"/>
              <a:t>Protocols that provide an opportunity for all to </a:t>
            </a:r>
            <a:r>
              <a:rPr lang="en-US" sz="3200" dirty="0" smtClean="0"/>
              <a:t>participate – circle of voices, chalk-talk, </a:t>
            </a:r>
            <a:r>
              <a:rPr lang="en-US" sz="3200" dirty="0" err="1" smtClean="0"/>
              <a:t>Bohmian</a:t>
            </a:r>
            <a:r>
              <a:rPr lang="en-US" sz="3200" dirty="0" smtClean="0"/>
              <a:t> dialog, circular response, anonymous social media (</a:t>
            </a:r>
            <a:r>
              <a:rPr lang="en-US" sz="3200" dirty="0" err="1" smtClean="0"/>
              <a:t>sli.do</a:t>
            </a:r>
            <a:r>
              <a:rPr lang="en-US" sz="3200" dirty="0" smtClean="0"/>
              <a:t>, </a:t>
            </a:r>
            <a:r>
              <a:rPr lang="en-US" sz="3200" dirty="0" err="1" smtClean="0"/>
              <a:t>backchannelchat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dirty="0"/>
              <a:t>Emphasize listening &amp; hearing others’ perspectives – beware of universalizing your own experience</a:t>
            </a:r>
          </a:p>
          <a:p>
            <a:r>
              <a:rPr lang="en-US" sz="3200" dirty="0"/>
              <a:t>Become comfortable with an embrace of silent pauses for thought, processing &amp; reflection</a:t>
            </a:r>
          </a:p>
          <a:p>
            <a:r>
              <a:rPr lang="en-US" sz="3200" dirty="0"/>
              <a:t>Recognize that strong emotions &amp; feelings will be integral to the discussion such as anger, sadness, frustration, fatigue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2683"/>
            <a:ext cx="3810000" cy="26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4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8" y="365125"/>
            <a:ext cx="3502856" cy="2293669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  <a:latin typeface="+mn-lt"/>
              </a:rPr>
              <a:t>RESISTANCE will be your permanent reality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698" y="126609"/>
            <a:ext cx="7260102" cy="66118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dirty="0"/>
              <a:t>Discomfort at paradigmatic assumptions being challenged</a:t>
            </a:r>
          </a:p>
          <a:p>
            <a:r>
              <a:rPr lang="en-US" sz="3200" dirty="0"/>
              <a:t>Fear at what this means for people’s prospects within the organization</a:t>
            </a:r>
          </a:p>
          <a:p>
            <a:r>
              <a:rPr lang="en-US" sz="3200" dirty="0"/>
              <a:t>Resentment at the messengers</a:t>
            </a:r>
          </a:p>
          <a:p>
            <a:r>
              <a:rPr lang="en-US" sz="3200" dirty="0"/>
              <a:t>Denial of the need for change as people cling desperately to old ways of thinking &amp; being</a:t>
            </a:r>
          </a:p>
          <a:p>
            <a:r>
              <a:rPr lang="en-US" sz="3200" dirty="0"/>
              <a:t>Sabotage as people attack the credibility of those initiating the process</a:t>
            </a:r>
          </a:p>
          <a:p>
            <a:r>
              <a:rPr lang="en-US" sz="3200" dirty="0"/>
              <a:t>Constant objections, questions, calls for review – delaying tactics</a:t>
            </a:r>
          </a:p>
          <a:p>
            <a:r>
              <a:rPr lang="en-US" sz="3200" dirty="0"/>
              <a:t>Accusations of anti-democratic, totalitarian practice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3108960"/>
            <a:ext cx="3340100" cy="262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98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010486" cy="209608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+mn-lt"/>
              </a:rPr>
              <a:t>FINAL THOUGHTS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3028" y="196948"/>
            <a:ext cx="8230772" cy="644300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dirty="0"/>
              <a:t>There are only two ways to </a:t>
            </a:r>
            <a:r>
              <a:rPr lang="en-US" sz="4800" dirty="0" smtClean="0"/>
              <a:t>do antiracism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dirty="0" smtClean="0"/>
              <a:t>BADLY</a:t>
            </a:r>
            <a:r>
              <a:rPr lang="mr-IN" sz="4800" dirty="0"/>
              <a:t>…</a:t>
            </a:r>
            <a:r>
              <a:rPr lang="en-US" sz="4800" dirty="0"/>
              <a:t>or NOT AT ALL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80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dirty="0"/>
              <a:t>It will take decades</a:t>
            </a:r>
            <a:r>
              <a:rPr lang="mr-IN" sz="4800" dirty="0"/>
              <a:t>…</a:t>
            </a:r>
            <a:r>
              <a:rPr lang="en-US" sz="4800" dirty="0"/>
              <a:t>not years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800" dirty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dirty="0"/>
              <a:t>It will never happen in the way you </a:t>
            </a:r>
            <a:r>
              <a:rPr lang="en-US" sz="4800" dirty="0" smtClean="0"/>
              <a:t>plan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800" dirty="0" smtClean="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800" dirty="0" smtClean="0"/>
              <a:t>Success is keeping the conversation going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24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4062"/>
          </a:xfrm>
        </p:spPr>
        <p:txBody>
          <a:bodyPr/>
          <a:lstStyle/>
          <a:p>
            <a:r>
              <a:rPr lang="en-US" b="1" i="1">
                <a:solidFill>
                  <a:srgbClr val="FF0000"/>
                </a:solidFill>
              </a:rPr>
              <a:t>Some Resources Authored by Stephen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4062"/>
            <a:ext cx="12192000" cy="60139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Becoming a white antiracist: A practical guide for educators, leaders &amp; activists. </a:t>
            </a:r>
            <a:r>
              <a:rPr lang="en-US" dirty="0"/>
              <a:t>2021.</a:t>
            </a:r>
            <a:r>
              <a:rPr lang="en-US" i="1" dirty="0"/>
              <a:t> </a:t>
            </a:r>
            <a:r>
              <a:rPr lang="en-US" dirty="0"/>
              <a:t>Sterling, VA: Stylus (w/Mary Hess)</a:t>
            </a:r>
          </a:p>
          <a:p>
            <a:r>
              <a:rPr lang="en-US" i="1" dirty="0">
                <a:solidFill>
                  <a:schemeClr val="accent4">
                    <a:lumMod val="50000"/>
                  </a:schemeClr>
                </a:solidFill>
              </a:rPr>
              <a:t>Gospel Beautiful Podcast</a:t>
            </a:r>
            <a:r>
              <a:rPr lang="en-US" dirty="0"/>
              <a:t>: https://</a:t>
            </a:r>
            <a:r>
              <a:rPr lang="en-US" dirty="0" err="1"/>
              <a:t>www.buzzsprout.com</a:t>
            </a:r>
            <a:r>
              <a:rPr lang="en-US" dirty="0"/>
              <a:t>/680528/8460030-stephen-brookfield-and-mary-hess-becoming-a-white-antiracist</a:t>
            </a:r>
          </a:p>
          <a:p>
            <a:r>
              <a:rPr lang="en-US" i="1" dirty="0">
                <a:solidFill>
                  <a:srgbClr val="7030A0"/>
                </a:solidFill>
              </a:rPr>
              <a:t>Teaching race: Helping students unmask and challenge racism</a:t>
            </a:r>
            <a:r>
              <a:rPr lang="en-US" i="1" dirty="0"/>
              <a:t>. 2019. </a:t>
            </a:r>
            <a:r>
              <a:rPr lang="en-US" dirty="0"/>
              <a:t>Hoboken, NJ: Wiley Publishing</a:t>
            </a:r>
          </a:p>
          <a:p>
            <a:r>
              <a:rPr lang="en-US" i="1" dirty="0">
                <a:solidFill>
                  <a:srgbClr val="C00000"/>
                </a:solidFill>
              </a:rPr>
              <a:t>Anti-racism for White people </a:t>
            </a:r>
            <a:r>
              <a:rPr lang="en-US" dirty="0"/>
              <a:t>(w/ Ali Smith): https://</a:t>
            </a:r>
            <a:r>
              <a:rPr lang="en-US" dirty="0" err="1"/>
              <a:t>studentaffairsnow.com</a:t>
            </a:r>
            <a:r>
              <a:rPr lang="en-US" dirty="0"/>
              <a:t>/</a:t>
            </a:r>
          </a:p>
          <a:p>
            <a:r>
              <a:rPr lang="en-US" i="1" dirty="0">
                <a:solidFill>
                  <a:srgbClr val="00B050"/>
                </a:solidFill>
              </a:rPr>
              <a:t>Becoming a critically reflective teacher</a:t>
            </a:r>
            <a:r>
              <a:rPr lang="en-US" i="1" dirty="0"/>
              <a:t>. </a:t>
            </a:r>
            <a:r>
              <a:rPr lang="en-US" dirty="0"/>
              <a:t>2017 (2</a:t>
            </a:r>
            <a:r>
              <a:rPr lang="en-US" baseline="30000" dirty="0"/>
              <a:t>nd</a:t>
            </a:r>
            <a:r>
              <a:rPr lang="en-US" dirty="0"/>
              <a:t>. Ed.). Hoboken, NJ: Wiley Publishing</a:t>
            </a:r>
          </a:p>
          <a:p>
            <a:r>
              <a:rPr lang="en-US" i="1" dirty="0">
                <a:solidFill>
                  <a:srgbClr val="FF0000"/>
                </a:solidFill>
              </a:rPr>
              <a:t>Handbook of race and adult education. </a:t>
            </a:r>
            <a:r>
              <a:rPr lang="en-US" dirty="0"/>
              <a:t>2010. Hoboken, NJ: Wiley Publishing (w/ Vanessa Sheared, Juanita Johnson-Bailey, Scipio Colin Jr III, &amp; Elizabeth Peterson) </a:t>
            </a:r>
          </a:p>
          <a:p>
            <a:r>
              <a:rPr lang="en-US" i="1" dirty="0">
                <a:solidFill>
                  <a:srgbClr val="0070C0"/>
                </a:solidFill>
              </a:rPr>
              <a:t>The discussion book: 50 great ways to get people talking</a:t>
            </a:r>
            <a:r>
              <a:rPr lang="en-US" dirty="0"/>
              <a:t>. 2016. Hoboken, NJ: Wiley Publishing (w/Stephen </a:t>
            </a:r>
            <a:r>
              <a:rPr lang="en-US" dirty="0" err="1"/>
              <a:t>Preskill</a:t>
            </a:r>
            <a:r>
              <a:rPr lang="en-US" dirty="0"/>
              <a:t>)</a:t>
            </a:r>
          </a:p>
          <a:p>
            <a:pPr algn="ctr"/>
            <a:r>
              <a:rPr lang="en-US" sz="5200" dirty="0">
                <a:hlinkClick r:id="rId2"/>
              </a:rPr>
              <a:t>www.stephenbrookfield.com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(Go to “Resources”, “Creating an Anti-Racist White Identity” and “Recent Writings” links)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7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18977"/>
          </a:xfrm>
        </p:spPr>
        <p:txBody>
          <a:bodyPr>
            <a:normAutofit fontScale="90000"/>
          </a:bodyPr>
          <a:lstStyle/>
          <a:p>
            <a:r>
              <a:rPr lang="en-US" b="1" i="1">
                <a:solidFill>
                  <a:srgbClr val="FF0000"/>
                </a:solidFill>
              </a:rPr>
              <a:t>General 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8978"/>
            <a:ext cx="12192000" cy="62390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Ijeama</a:t>
            </a:r>
            <a:r>
              <a:rPr lang="en-US" dirty="0"/>
              <a:t> </a:t>
            </a:r>
            <a:r>
              <a:rPr lang="en-US" dirty="0" err="1"/>
              <a:t>Oluo</a:t>
            </a:r>
            <a:r>
              <a:rPr lang="en-US" dirty="0"/>
              <a:t>. 2019. </a:t>
            </a:r>
            <a:r>
              <a:rPr lang="en-US" i="1" dirty="0"/>
              <a:t>So you want to talk about race. </a:t>
            </a:r>
            <a:r>
              <a:rPr lang="en-US" dirty="0"/>
              <a:t>New York: Seal Press. </a:t>
            </a:r>
            <a:r>
              <a:rPr lang="en-US" dirty="0">
                <a:hlinkClick r:id="rId2"/>
              </a:rPr>
              <a:t>https://www.youtube.com/watch?v=TnybJZRWipg</a:t>
            </a:r>
            <a:endParaRPr lang="en-US" dirty="0"/>
          </a:p>
          <a:p>
            <a:r>
              <a:rPr lang="en-US" dirty="0"/>
              <a:t>George </a:t>
            </a:r>
            <a:r>
              <a:rPr lang="en-US" dirty="0" err="1"/>
              <a:t>Yancy</a:t>
            </a:r>
            <a:r>
              <a:rPr lang="en-US" dirty="0"/>
              <a:t>. </a:t>
            </a:r>
            <a:r>
              <a:rPr lang="en-US" i="1" dirty="0"/>
              <a:t>Look! A White </a:t>
            </a:r>
            <a:r>
              <a:rPr lang="en-US" dirty="0"/>
              <a:t>(2012), </a:t>
            </a:r>
            <a:r>
              <a:rPr lang="en-US" i="1" dirty="0"/>
              <a:t>What White Looks Like </a:t>
            </a:r>
            <a:r>
              <a:rPr lang="en-US" dirty="0"/>
              <a:t>(2004), </a:t>
            </a:r>
            <a:r>
              <a:rPr lang="en-US" i="1" dirty="0"/>
              <a:t>White self-criticality beyond anti-racism </a:t>
            </a:r>
            <a:r>
              <a:rPr lang="en-US" dirty="0">
                <a:hlinkClick r:id="rId3"/>
              </a:rPr>
              <a:t>https://www.youtube.com/watch?v=fyZNAAr8czE</a:t>
            </a:r>
            <a:endParaRPr lang="en-US" dirty="0"/>
          </a:p>
          <a:p>
            <a:r>
              <a:rPr lang="en-US" dirty="0"/>
              <a:t>N.M. Joseph, C. Haynes and F. Cobb (Eds.). 2016. </a:t>
            </a:r>
            <a:r>
              <a:rPr lang="en-US" i="1" dirty="0"/>
              <a:t>Interrogating Whiteness &amp; relinquishing power: White faculty’s commitment to racial consciousness in STEM classrooms</a:t>
            </a:r>
            <a:r>
              <a:rPr lang="en-US" dirty="0"/>
              <a:t>. New York: Peter Lang, </a:t>
            </a:r>
          </a:p>
          <a:p>
            <a:r>
              <a:rPr lang="en-US" dirty="0"/>
              <a:t>Layla F. </a:t>
            </a:r>
            <a:r>
              <a:rPr lang="en-US" dirty="0" err="1"/>
              <a:t>Saad</a:t>
            </a:r>
            <a:r>
              <a:rPr lang="en-US" dirty="0"/>
              <a:t>. 2020. </a:t>
            </a:r>
            <a:r>
              <a:rPr lang="en-US" i="1" dirty="0"/>
              <a:t>me and White supremacy: Combat racism, change the world, and become a good ancestor. </a:t>
            </a:r>
            <a:r>
              <a:rPr lang="en-US" dirty="0"/>
              <a:t>Naperville, IL: Sourcebooks. </a:t>
            </a:r>
            <a:r>
              <a:rPr lang="en-US" dirty="0">
                <a:hlinkClick r:id="rId4"/>
              </a:rPr>
              <a:t>https://www.youtube.com/watch?v=gMEXBFhA-NY</a:t>
            </a:r>
            <a:endParaRPr lang="en-US" dirty="0"/>
          </a:p>
          <a:p>
            <a:r>
              <a:rPr lang="en-US" dirty="0" err="1"/>
              <a:t>Derald</a:t>
            </a:r>
            <a:r>
              <a:rPr lang="en-US" dirty="0"/>
              <a:t> Wing Sue 2016. </a:t>
            </a:r>
            <a:r>
              <a:rPr lang="en-US" i="1" dirty="0"/>
              <a:t>Race talk &amp; the conspiracy of silence. </a:t>
            </a:r>
            <a:r>
              <a:rPr lang="en-US" dirty="0"/>
              <a:t>Hoboken, NJ: Wiley </a:t>
            </a:r>
            <a:r>
              <a:rPr lang="en-US" dirty="0">
                <a:hlinkClick r:id="rId5"/>
              </a:rPr>
              <a:t>https://www.youtube.com/watch?v=Nrw6Bf5weTM&amp;t=53s</a:t>
            </a:r>
            <a:endParaRPr lang="en-US" dirty="0"/>
          </a:p>
          <a:p>
            <a:r>
              <a:rPr lang="en-US" dirty="0"/>
              <a:t>Shannon Sullivan. 2014. </a:t>
            </a:r>
            <a:r>
              <a:rPr lang="en-US" i="1" dirty="0"/>
              <a:t>Good White people. </a:t>
            </a:r>
            <a:r>
              <a:rPr lang="en-US" dirty="0"/>
              <a:t>Albany: SUNY Press  </a:t>
            </a:r>
            <a:r>
              <a:rPr lang="en-US" dirty="0">
                <a:hlinkClick r:id="rId6"/>
              </a:rPr>
              <a:t>https://www.youtube.com/watch?v=UZo06BjmbbE</a:t>
            </a:r>
            <a:endParaRPr lang="en-US" dirty="0"/>
          </a:p>
          <a:p>
            <a:r>
              <a:rPr lang="en-US" dirty="0"/>
              <a:t>Robin </a:t>
            </a:r>
            <a:r>
              <a:rPr lang="en-US" dirty="0" err="1"/>
              <a:t>DiAngelo</a:t>
            </a:r>
            <a:r>
              <a:rPr lang="en-US" dirty="0"/>
              <a:t>. 2018. </a:t>
            </a:r>
            <a:r>
              <a:rPr lang="en-US" i="1" dirty="0"/>
              <a:t>White fragility. </a:t>
            </a:r>
            <a:r>
              <a:rPr lang="en-US" dirty="0"/>
              <a:t>Boston: Beacon Press </a:t>
            </a:r>
            <a:r>
              <a:rPr lang="en-US" dirty="0">
                <a:hlinkClick r:id="rId7"/>
              </a:rPr>
              <a:t>https://www.youtube.com/watch?v=45ey4jgoxeU</a:t>
            </a:r>
            <a:endParaRPr lang="en-US" dirty="0"/>
          </a:p>
          <a:p>
            <a:r>
              <a:rPr lang="en-US" dirty="0" err="1"/>
              <a:t>Ibram</a:t>
            </a:r>
            <a:r>
              <a:rPr lang="en-US" dirty="0"/>
              <a:t> X. </a:t>
            </a:r>
            <a:r>
              <a:rPr lang="en-US" dirty="0" err="1"/>
              <a:t>Kendi</a:t>
            </a:r>
            <a:r>
              <a:rPr lang="en-US" dirty="0"/>
              <a:t>. 2019. </a:t>
            </a:r>
            <a:r>
              <a:rPr lang="en-US" i="1" dirty="0"/>
              <a:t>How to be an anti-racist. </a:t>
            </a:r>
            <a:r>
              <a:rPr lang="en-US" dirty="0"/>
              <a:t>New York: One World Books  </a:t>
            </a:r>
            <a:r>
              <a:rPr lang="en-US" dirty="0">
                <a:hlinkClick r:id="rId8"/>
              </a:rPr>
              <a:t>https://www.youtube.com/watch?v=TzuOlyyQlug</a:t>
            </a:r>
            <a:endParaRPr lang="en-US" dirty="0"/>
          </a:p>
          <a:p>
            <a:r>
              <a:rPr lang="en-US" dirty="0"/>
              <a:t>Glenn Singleton. 2014 </a:t>
            </a:r>
            <a:r>
              <a:rPr lang="en-US" i="1" dirty="0"/>
              <a:t>Courageous conversations about race. </a:t>
            </a:r>
            <a:r>
              <a:rPr lang="en-US" dirty="0"/>
              <a:t>Thousand Oaks, CA: Corwin </a:t>
            </a:r>
            <a:r>
              <a:rPr lang="en-US" dirty="0">
                <a:hlinkClick r:id="rId9"/>
              </a:rPr>
              <a:t>https://www.youtube.com/watch?v=IwaOBXzJ3hs</a:t>
            </a:r>
            <a:endParaRPr lang="en-US" dirty="0"/>
          </a:p>
          <a:p>
            <a:r>
              <a:rPr lang="en-US" dirty="0"/>
              <a:t>Solomon, </a:t>
            </a:r>
            <a:r>
              <a:rPr lang="en-US" dirty="0" err="1"/>
              <a:t>Akiba</a:t>
            </a:r>
            <a:r>
              <a:rPr lang="en-US" dirty="0"/>
              <a:t> &amp; Rankin, </a:t>
            </a:r>
            <a:r>
              <a:rPr lang="en-US" dirty="0" err="1"/>
              <a:t>Kenrya</a:t>
            </a:r>
            <a:r>
              <a:rPr lang="en-US" dirty="0"/>
              <a:t>. 2019. </a:t>
            </a:r>
            <a:r>
              <a:rPr lang="en-US" i="1" dirty="0"/>
              <a:t>How we fight white supremacy: A field guide to black resistance</a:t>
            </a:r>
            <a:r>
              <a:rPr lang="en-US" dirty="0"/>
              <a:t>. New York: Bold Type Books </a:t>
            </a:r>
            <a:r>
              <a:rPr lang="en-US" dirty="0">
                <a:hlinkClick r:id="rId10"/>
              </a:rPr>
              <a:t>https://www.youtube.com/watch?v=Cc51rbZok3k</a:t>
            </a:r>
            <a:endParaRPr lang="en-US" dirty="0"/>
          </a:p>
          <a:p>
            <a:r>
              <a:rPr lang="en-US" dirty="0"/>
              <a:t>Tim Wise. 2011. </a:t>
            </a:r>
            <a:r>
              <a:rPr lang="en-US" i="1" dirty="0"/>
              <a:t>White like me. </a:t>
            </a:r>
            <a:r>
              <a:rPr lang="en-US" dirty="0"/>
              <a:t>Berkeley, CA: Counterpoint </a:t>
            </a:r>
            <a:r>
              <a:rPr lang="en-US" dirty="0">
                <a:hlinkClick r:id="rId11"/>
              </a:rPr>
              <a:t>https://www.youtube.com/watch?v=N4fbr1LlxEk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5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" y="0"/>
            <a:ext cx="11830928" cy="1153551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</a:rPr>
              <a:t>How to access this power point</a:t>
            </a:r>
            <a:r>
              <a:rPr lang="mr-IN" sz="6000" b="1" i="1" dirty="0" smtClean="0">
                <a:solidFill>
                  <a:srgbClr val="FF0000"/>
                </a:solidFill>
              </a:rPr>
              <a:t>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1" y="1153551"/>
            <a:ext cx="11830928" cy="55567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Go to my home page: </a:t>
            </a:r>
            <a:r>
              <a:rPr lang="en-US" sz="4000" dirty="0" smtClean="0">
                <a:hlinkClick r:id="rId2"/>
              </a:rPr>
              <a:t>http://www.stephenbrookfield.com/</a:t>
            </a:r>
            <a:endParaRPr lang="en-US" sz="4000" dirty="0" smtClean="0"/>
          </a:p>
          <a:p>
            <a:pPr algn="ctr"/>
            <a:r>
              <a:rPr lang="en-US" sz="4000" dirty="0" smtClean="0"/>
              <a:t>Click on the “Resources” link (top left, next to ‘Home’</a:t>
            </a:r>
          </a:p>
          <a:p>
            <a:pPr algn="ctr"/>
            <a:r>
              <a:rPr lang="en-US" sz="4000" dirty="0" smtClean="0"/>
              <a:t>Scroll down to power points &amp; pdf’s </a:t>
            </a:r>
            <a:r>
              <a:rPr lang="en-US" sz="4000" dirty="0" smtClean="0">
                <a:hlinkClick r:id="rId3"/>
              </a:rPr>
              <a:t>http://www.stephenbrookfield.com/powerpoints-pdfs</a:t>
            </a:r>
            <a:endParaRPr lang="en-US" sz="4000" dirty="0" smtClean="0"/>
          </a:p>
          <a:p>
            <a:pPr algn="ctr"/>
            <a:r>
              <a:rPr lang="en-US" sz="4000" dirty="0" smtClean="0"/>
              <a:t>This power point is the 1st one listed </a:t>
            </a:r>
            <a:r>
              <a:rPr lang="en-US" sz="4000" i="1" dirty="0" smtClean="0">
                <a:solidFill>
                  <a:srgbClr val="FF0000"/>
                </a:solidFill>
              </a:rPr>
              <a:t>– The Dynamics of Transformation</a:t>
            </a:r>
          </a:p>
          <a:p>
            <a:pPr algn="ctr"/>
            <a:r>
              <a:rPr lang="en-US" sz="4000" dirty="0" smtClean="0"/>
              <a:t>Feel free to steal anything from my home page – it’s open access for free download</a:t>
            </a:r>
          </a:p>
        </p:txBody>
      </p:sp>
    </p:spTree>
    <p:extLst>
      <p:ext uri="{BB962C8B-B14F-4D97-AF65-F5344CB8AC3E}">
        <p14:creationId xmlns:p14="http://schemas.microsoft.com/office/powerpoint/2010/main" val="81315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365125"/>
            <a:ext cx="3334042" cy="581183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584" y="0"/>
            <a:ext cx="8637564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i="1" dirty="0" smtClean="0"/>
              <a:t>I am from…*</a:t>
            </a:r>
            <a:endParaRPr lang="en-US" sz="3600" dirty="0" smtClean="0"/>
          </a:p>
          <a:p>
            <a:r>
              <a:rPr lang="en-US" sz="3600" i="1" dirty="0" smtClean="0">
                <a:solidFill>
                  <a:srgbClr val="FF0000"/>
                </a:solidFill>
              </a:rPr>
              <a:t>the </a:t>
            </a:r>
            <a:r>
              <a:rPr lang="en-US" sz="3600" b="1" i="1" dirty="0" smtClean="0">
                <a:solidFill>
                  <a:srgbClr val="FF0000"/>
                </a:solidFill>
              </a:rPr>
              <a:t>sound</a:t>
            </a:r>
            <a:r>
              <a:rPr lang="en-US" sz="3600" i="1" dirty="0" smtClean="0">
                <a:solidFill>
                  <a:srgbClr val="FF0000"/>
                </a:solidFill>
              </a:rPr>
              <a:t> of seagulls crying over the north sea and </a:t>
            </a:r>
            <a:r>
              <a:rPr lang="en-US" sz="3600" i="1" dirty="0" err="1" smtClean="0">
                <a:solidFill>
                  <a:srgbClr val="FF0000"/>
                </a:solidFill>
              </a:rPr>
              <a:t>merseybeat</a:t>
            </a:r>
            <a:r>
              <a:rPr lang="en-US" sz="3600" i="1" dirty="0" smtClean="0">
                <a:solidFill>
                  <a:srgbClr val="FF0000"/>
                </a:solidFill>
              </a:rPr>
              <a:t> blasting at the Cavern club, </a:t>
            </a:r>
            <a:r>
              <a:rPr lang="en-US" sz="3600" dirty="0" smtClean="0"/>
              <a:t> </a:t>
            </a:r>
          </a:p>
          <a:p>
            <a:r>
              <a:rPr lang="en-US" sz="3600" i="1" dirty="0" smtClean="0">
                <a:solidFill>
                  <a:srgbClr val="7030A0"/>
                </a:solidFill>
              </a:rPr>
              <a:t>the </a:t>
            </a:r>
            <a:r>
              <a:rPr lang="en-US" sz="3600" b="1" i="1" dirty="0" smtClean="0">
                <a:solidFill>
                  <a:srgbClr val="7030A0"/>
                </a:solidFill>
              </a:rPr>
              <a:t>smell</a:t>
            </a:r>
            <a:r>
              <a:rPr lang="en-US" sz="3600" i="1" dirty="0" smtClean="0">
                <a:solidFill>
                  <a:srgbClr val="7030A0"/>
                </a:solidFill>
              </a:rPr>
              <a:t> of fish &amp; chips, factory waste and coal burning fires, </a:t>
            </a:r>
            <a:r>
              <a:rPr lang="en-US" sz="3600" dirty="0" smtClean="0"/>
              <a:t> </a:t>
            </a:r>
          </a:p>
          <a:p>
            <a:r>
              <a:rPr lang="en-US" sz="3600" i="1" dirty="0" smtClean="0">
                <a:solidFill>
                  <a:srgbClr val="00B050"/>
                </a:solidFill>
              </a:rPr>
              <a:t>the </a:t>
            </a:r>
            <a:r>
              <a:rPr lang="en-US" sz="3600" b="1" i="1" dirty="0" smtClean="0">
                <a:solidFill>
                  <a:srgbClr val="00B050"/>
                </a:solidFill>
              </a:rPr>
              <a:t>taste</a:t>
            </a:r>
            <a:r>
              <a:rPr lang="en-US" sz="3600" i="1" dirty="0" smtClean="0">
                <a:solidFill>
                  <a:srgbClr val="00B050"/>
                </a:solidFill>
              </a:rPr>
              <a:t> of grease, sour milk tea and dust at the back of my throat</a:t>
            </a:r>
            <a:endParaRPr lang="en-US" sz="3600" dirty="0" smtClean="0">
              <a:solidFill>
                <a:srgbClr val="00B050"/>
              </a:solidFill>
            </a:endParaRPr>
          </a:p>
          <a:p>
            <a:r>
              <a:rPr lang="en-US" sz="3600" i="1" dirty="0" smtClean="0">
                <a:solidFill>
                  <a:srgbClr val="0070C0"/>
                </a:solidFill>
              </a:rPr>
              <a:t>the </a:t>
            </a:r>
            <a:r>
              <a:rPr lang="en-US" sz="3600" b="1" i="1" dirty="0" smtClean="0">
                <a:solidFill>
                  <a:srgbClr val="0070C0"/>
                </a:solidFill>
              </a:rPr>
              <a:t>idea</a:t>
            </a:r>
            <a:r>
              <a:rPr lang="en-US" sz="3600" i="1" dirty="0" smtClean="0">
                <a:solidFill>
                  <a:srgbClr val="0070C0"/>
                </a:solidFill>
              </a:rPr>
              <a:t> of community pride &amp; the triumph of humor over pretentiousness</a:t>
            </a:r>
          </a:p>
          <a:p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* Adapted from the poem </a:t>
            </a:r>
            <a:r>
              <a:rPr lang="en-US" sz="2400" i="1" dirty="0" smtClean="0"/>
              <a:t>Where I’m From </a:t>
            </a:r>
            <a:r>
              <a:rPr lang="en-US" sz="2400" dirty="0" smtClean="0"/>
              <a:t>by George Ella Lyon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2" y="0"/>
            <a:ext cx="3447465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3" y="3429000"/>
            <a:ext cx="3447465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544"/>
            <a:ext cx="3446581" cy="334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0100"/>
            <a:ext cx="3446581" cy="35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27938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157" y="0"/>
            <a:ext cx="8356381" cy="685799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400" i="1" dirty="0" smtClean="0">
                <a:latin typeface="+mn-lt"/>
              </a:rPr>
              <a:t>The (White) Elephant in the Room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000" dirty="0" smtClean="0">
                <a:latin typeface="+mn-lt"/>
              </a:rPr>
              <a:t>Another White man leading something on race – doesn’t this underscore the power of Whiteness?</a:t>
            </a:r>
          </a:p>
          <a:p>
            <a:r>
              <a:rPr lang="en-US" dirty="0" smtClean="0"/>
              <a:t>The problem of race is the problem of unchallenged white supremacy – its idea &amp; practice </a:t>
            </a:r>
            <a:endParaRPr lang="en-US" sz="3200" dirty="0" smtClean="0"/>
          </a:p>
          <a:p>
            <a:r>
              <a:rPr lang="en-US" dirty="0" smtClean="0"/>
              <a:t>At the heart of racism is the fact that many White folks such as Stephen Brookfield have not examined what it means to have a White racial identity</a:t>
            </a:r>
          </a:p>
          <a:p>
            <a:r>
              <a:rPr lang="en-US" dirty="0" smtClean="0"/>
              <a:t>White students &amp; colleagues need to see us typically &amp; unremarkably center racial dynamics as a factor in teaching &amp; leadership </a:t>
            </a:r>
          </a:p>
          <a:p>
            <a:r>
              <a:rPr lang="en-US" dirty="0" smtClean="0"/>
              <a:t>Diversity, equity &amp; inclusion (DEI) work best involves cross-racial conversations &amp; alliances – facilitated by a team of colleagues of different racial identities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01157" cy="327790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7907"/>
            <a:ext cx="3601156" cy="3591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01157" cy="3266617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60972"/>
            <a:ext cx="3601156" cy="35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9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585" y="3165231"/>
            <a:ext cx="3305908" cy="308207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2" y="520505"/>
            <a:ext cx="7484012" cy="58802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800" dirty="0"/>
              <a:t>TO POST QUESTIONS AS THE KEYNOTE PROCEEDS</a:t>
            </a:r>
            <a:r>
              <a:rPr lang="mr-IN" sz="4800" dirty="0"/>
              <a:t>…</a:t>
            </a:r>
            <a:endParaRPr lang="en-US" sz="4800" dirty="0"/>
          </a:p>
          <a:p>
            <a:r>
              <a:rPr lang="en-US" sz="4800" dirty="0"/>
              <a:t>Go to </a:t>
            </a:r>
            <a:r>
              <a:rPr lang="en-US" sz="4800" i="1" dirty="0" err="1">
                <a:solidFill>
                  <a:srgbClr val="FF0000"/>
                </a:solidFill>
              </a:rPr>
              <a:t>sli.do</a:t>
            </a:r>
            <a:endParaRPr lang="en-US" sz="4800" i="1" dirty="0">
              <a:solidFill>
                <a:srgbClr val="FF0000"/>
              </a:solidFill>
            </a:endParaRPr>
          </a:p>
          <a:p>
            <a:r>
              <a:rPr lang="en-US" sz="4800" dirty="0"/>
              <a:t>Enter Code </a:t>
            </a:r>
            <a:r>
              <a:rPr lang="is-IS" sz="4800" b="1" i="1" dirty="0" smtClean="0">
                <a:solidFill>
                  <a:srgbClr val="FF0000"/>
                </a:solidFill>
              </a:rPr>
              <a:t>2654921</a:t>
            </a:r>
          </a:p>
          <a:p>
            <a:r>
              <a:rPr lang="en-US" sz="4800" dirty="0" smtClean="0"/>
              <a:t>Or </a:t>
            </a:r>
            <a:r>
              <a:rPr lang="en-US" sz="4800" dirty="0"/>
              <a:t>use the QR code opposite </a:t>
            </a:r>
            <a:endParaRPr lang="en-US" sz="4800" dirty="0" smtClean="0"/>
          </a:p>
          <a:p>
            <a:r>
              <a:rPr lang="en-US" sz="4800" dirty="0" smtClean="0"/>
              <a:t>Post </a:t>
            </a:r>
            <a:r>
              <a:rPr lang="en-US" sz="4800" dirty="0"/>
              <a:t>your question – it’s </a:t>
            </a:r>
            <a:r>
              <a:rPr lang="en-US" sz="4800" b="1" i="1" dirty="0">
                <a:solidFill>
                  <a:srgbClr val="FF0000"/>
                </a:solidFill>
              </a:rPr>
              <a:t>ANONYMOUS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85" y="2996102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365126"/>
            <a:ext cx="4262511" cy="62044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  <a:latin typeface="+mn-lt"/>
              </a:rPr>
              <a:t>Transformation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 </a:t>
            </a:r>
            <a:r>
              <a:rPr lang="en-US" dirty="0">
                <a:latin typeface="+mn-lt"/>
              </a:rPr>
              <a:t>shift in the tectonic plates of our perspectives &amp; institutional practices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Fundamental &amp;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Irreversible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world is never the same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043" y="1825625"/>
            <a:ext cx="5707626" cy="40607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43" y="1825625"/>
            <a:ext cx="5707626" cy="43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7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6097"/>
            <a:ext cx="10515600" cy="928469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+mn-lt"/>
              </a:rPr>
              <a:t>Identifying &amp; Challenging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White Supremacy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3716"/>
            <a:ext cx="10515600" cy="50784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dirty="0"/>
              <a:t>The belief that Whites’ possess a superior innate intelligence because they exercise reason, logic &amp; objectivity </a:t>
            </a:r>
          </a:p>
          <a:p>
            <a:r>
              <a:rPr lang="en-US" sz="3200" dirty="0"/>
              <a:t>Their ability to stay calm in a crisis means they should therefore be in charge of making decisions for ALL people. </a:t>
            </a:r>
          </a:p>
          <a:p>
            <a:r>
              <a:rPr lang="en-US" sz="3200" dirty="0"/>
              <a:t>People of Color are contrasted as being emotional, unpredictable, volatile &amp; unreliable – that means they should be kept as far away from the reigns of power as possible </a:t>
            </a:r>
          </a:p>
          <a:p>
            <a:r>
              <a:rPr lang="en-US" sz="3200" dirty="0"/>
              <a:t>Systems function to underscore this mythology without it ever being </a:t>
            </a:r>
            <a:r>
              <a:rPr lang="en-US" sz="3200" dirty="0" smtClean="0"/>
              <a:t>named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134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575" y="1941341"/>
            <a:ext cx="3325837" cy="3601329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  <a:latin typeface="+mn-lt"/>
              </a:rPr>
              <a:t>Sometimes this results in ‘Performative’ or ‘Counterfeit’ transformation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562" y="379828"/>
            <a:ext cx="7779435" cy="624605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dirty="0"/>
              <a:t>Changing brochures &amp; web site to feature under-represented groups – a rainbow coalition of different racial identities</a:t>
            </a:r>
          </a:p>
          <a:p>
            <a:r>
              <a:rPr lang="en-US" sz="3600" dirty="0"/>
              <a:t>Issuing 5 or 10-year plans for the future</a:t>
            </a:r>
          </a:p>
          <a:p>
            <a:r>
              <a:rPr lang="en-US" sz="3600" dirty="0"/>
              <a:t>New mission statement that emphasizes a commitment to transformation</a:t>
            </a:r>
          </a:p>
          <a:p>
            <a:r>
              <a:rPr lang="en-US" sz="3600" dirty="0"/>
              <a:t>Press releases laying out the organizations commitments</a:t>
            </a:r>
          </a:p>
          <a:p>
            <a:r>
              <a:rPr lang="en-US" sz="3600" dirty="0"/>
              <a:t>Multiple </a:t>
            </a:r>
            <a:r>
              <a:rPr lang="en-US" sz="3600" dirty="0" smtClean="0"/>
              <a:t>workshops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99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365125"/>
            <a:ext cx="6457071" cy="617635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>
                <a:latin typeface="+mn-lt"/>
              </a:rPr>
              <a:t>Does the institution change its fundamental structure and processes?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Is its reason for existing fundamentally altered?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Do the tectonic plates irrevocably shift?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0" y="365125"/>
            <a:ext cx="5106572" cy="58118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34" y="464234"/>
            <a:ext cx="4909624" cy="2500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3097918"/>
            <a:ext cx="5161935" cy="32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1403</Words>
  <Application>Microsoft Macintosh PowerPoint</Application>
  <PresentationFormat>Widescreen</PresentationFormat>
  <Paragraphs>115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Mangal</vt:lpstr>
      <vt:lpstr>Arial</vt:lpstr>
      <vt:lpstr>Office Theme</vt:lpstr>
      <vt:lpstr>Transforming Education for the 21st Century Learning  Plagues, Politics, Public Health and the Press  The Dynamics of Transformation</vt:lpstr>
      <vt:lpstr>How to access this power point…</vt:lpstr>
      <vt:lpstr>PowerPoint Presentation</vt:lpstr>
      <vt:lpstr>PowerPoint Presentation</vt:lpstr>
      <vt:lpstr>PowerPoint Presentation</vt:lpstr>
      <vt:lpstr>Transformation  A shift in the tectonic plates of our perspectives &amp; institutional practices  Fundamental &amp; Irreversible The world is never the same </vt:lpstr>
      <vt:lpstr>Identifying &amp; Challenging White Supremacy</vt:lpstr>
      <vt:lpstr>Sometimes this results in ‘Performative’ or ‘Counterfeit’ transformation</vt:lpstr>
      <vt:lpstr>Does the institution change its fundamental structure and processes?  Is its reason for existing fundamentally altered?  Do the tectonic plates irrevocably shift?</vt:lpstr>
      <vt:lpstr>Dynamics of Transformational Change - Modeling</vt:lpstr>
      <vt:lpstr>Dynamics of Transformational Change – Reward Structures</vt:lpstr>
      <vt:lpstr>PowerPoint Presentation</vt:lpstr>
      <vt:lpstr>Challenging the Eurocentric Paradigm</vt:lpstr>
      <vt:lpstr>Decision-Making Procedures</vt:lpstr>
      <vt:lpstr>RESISTANCE will be your permanent reality</vt:lpstr>
      <vt:lpstr>FINAL THOUGHTS</vt:lpstr>
      <vt:lpstr>Some Resources Authored by Stephen</vt:lpstr>
      <vt:lpstr>General Resources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Education for the 21st Century Learning  Plagues, Politics, Public Health and the Press  The Dynamics of Transformation</dc:title>
  <dc:creator>Brookfield, Stephen D.</dc:creator>
  <cp:lastModifiedBy>Brookfield, Stephen D.</cp:lastModifiedBy>
  <cp:revision>21</cp:revision>
  <dcterms:created xsi:type="dcterms:W3CDTF">2023-03-01T22:47:27Z</dcterms:created>
  <dcterms:modified xsi:type="dcterms:W3CDTF">2023-03-02T22:27:04Z</dcterms:modified>
</cp:coreProperties>
</file>