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15"/>
  </p:normalViewPr>
  <p:slideViewPr>
    <p:cSldViewPr snapToGrid="0" snapToObjects="1">
      <p:cViewPr varScale="1">
        <p:scale>
          <a:sx n="85" d="100"/>
          <a:sy n="85" d="100"/>
        </p:scale>
        <p:origin x="15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B3706-6792-254C-90DE-2AB99569F52E}" type="datetimeFigureOut">
              <a:rPr lang="en-US" smtClean="0"/>
              <a:t>6/17/20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B1E4-AC70-AD44-A808-945C74476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2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B3706-6792-254C-90DE-2AB99569F52E}" type="datetimeFigureOut">
              <a:rPr lang="en-US" smtClean="0"/>
              <a:t>6/17/20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B1E4-AC70-AD44-A808-945C74476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64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B3706-6792-254C-90DE-2AB99569F52E}" type="datetimeFigureOut">
              <a:rPr lang="en-US" smtClean="0"/>
              <a:t>6/17/20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B1E4-AC70-AD44-A808-945C74476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65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B3706-6792-254C-90DE-2AB99569F52E}" type="datetimeFigureOut">
              <a:rPr lang="en-US" smtClean="0"/>
              <a:t>6/17/20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B1E4-AC70-AD44-A808-945C74476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960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B3706-6792-254C-90DE-2AB99569F52E}" type="datetimeFigureOut">
              <a:rPr lang="en-US" smtClean="0"/>
              <a:t>6/17/20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B1E4-AC70-AD44-A808-945C74476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05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B3706-6792-254C-90DE-2AB99569F52E}" type="datetimeFigureOut">
              <a:rPr lang="en-US" smtClean="0"/>
              <a:t>6/17/20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B1E4-AC70-AD44-A808-945C74476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92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B3706-6792-254C-90DE-2AB99569F52E}" type="datetimeFigureOut">
              <a:rPr lang="en-US" smtClean="0"/>
              <a:t>6/17/20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B1E4-AC70-AD44-A808-945C74476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939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B3706-6792-254C-90DE-2AB99569F52E}" type="datetimeFigureOut">
              <a:rPr lang="en-US" smtClean="0"/>
              <a:t>6/17/20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B1E4-AC70-AD44-A808-945C74476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3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B3706-6792-254C-90DE-2AB99569F52E}" type="datetimeFigureOut">
              <a:rPr lang="en-US" smtClean="0"/>
              <a:t>6/17/20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B1E4-AC70-AD44-A808-945C74476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745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B3706-6792-254C-90DE-2AB99569F52E}" type="datetimeFigureOut">
              <a:rPr lang="en-US" smtClean="0"/>
              <a:t>6/17/20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B1E4-AC70-AD44-A808-945C74476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20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B3706-6792-254C-90DE-2AB99569F52E}" type="datetimeFigureOut">
              <a:rPr lang="en-US" smtClean="0"/>
              <a:t>6/17/20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B1E4-AC70-AD44-A808-945C74476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150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B3706-6792-254C-90DE-2AB99569F52E}" type="datetimeFigureOut">
              <a:rPr lang="en-US" smtClean="0"/>
              <a:t>6/17/20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BB1E4-AC70-AD44-A808-945C74476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72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stephenbrookfield.com/workshop-materials" TargetMode="External"/><Relationship Id="rId3" Type="http://schemas.openxmlformats.org/officeDocument/2006/relationships/hyperlink" Target="http://www.stephenbrookfield.com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yZNAAr8czE" TargetMode="External"/><Relationship Id="rId4" Type="http://schemas.openxmlformats.org/officeDocument/2006/relationships/hyperlink" Target="https://www.youtube.com/watch?v=Nrw6Bf5weTM&amp;t=53s" TargetMode="External"/><Relationship Id="rId5" Type="http://schemas.openxmlformats.org/officeDocument/2006/relationships/hyperlink" Target="https://www.youtube.com/watch?v=UZo06BjmbbE" TargetMode="External"/><Relationship Id="rId6" Type="http://schemas.openxmlformats.org/officeDocument/2006/relationships/hyperlink" Target="https://www.youtube.com/watch?v=45ey4jgoxeU" TargetMode="External"/><Relationship Id="rId7" Type="http://schemas.openxmlformats.org/officeDocument/2006/relationships/hyperlink" Target="https://www.youtube.com/watch?v=TzuOlyyQlug" TargetMode="External"/><Relationship Id="rId8" Type="http://schemas.openxmlformats.org/officeDocument/2006/relationships/hyperlink" Target="https://www.youtube.com/watch?v=IwaOBXzJ3hs" TargetMode="External"/><Relationship Id="rId9" Type="http://schemas.openxmlformats.org/officeDocument/2006/relationships/hyperlink" Target="https://www.youtube.com/watch?v=yQ2cC7LHMxA" TargetMode="External"/><Relationship Id="rId10" Type="http://schemas.openxmlformats.org/officeDocument/2006/relationships/hyperlink" Target="https://www.youtube.com/watch?v=z-SffJkUt_U" TargetMode="External"/><Relationship Id="rId11" Type="http://schemas.openxmlformats.org/officeDocument/2006/relationships/hyperlink" Target="https://www.youtube.com/watch?v=N4fbr1LlxEk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TnybJZRWi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1215482"/>
          </a:xfrm>
        </p:spPr>
        <p:txBody>
          <a:bodyPr>
            <a:normAutofit/>
          </a:bodyPr>
          <a:lstStyle/>
          <a:p>
            <a:r>
              <a:rPr lang="en-US" sz="7200" b="1" i="1" dirty="0" smtClean="0">
                <a:solidFill>
                  <a:srgbClr val="FF0000"/>
                </a:solidFill>
              </a:rPr>
              <a:t>AEGIS COHORT PRESENTATION</a:t>
            </a:r>
            <a:endParaRPr lang="en-US" sz="7200" b="1" i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26995"/>
            <a:ext cx="12192000" cy="5531005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6000" dirty="0" smtClean="0"/>
              <a:t>UNEARTHING AND CONFRONTING RACISM AND WHITE SUPREMACY </a:t>
            </a:r>
          </a:p>
          <a:p>
            <a:r>
              <a:rPr lang="en-US" sz="4800" dirty="0">
                <a:hlinkClick r:id="rId2"/>
              </a:rPr>
              <a:t>http://www.stephenbrookfield.com/workshop-materials</a:t>
            </a:r>
            <a:endParaRPr lang="en-US" sz="4800" dirty="0"/>
          </a:p>
          <a:p>
            <a:r>
              <a:rPr lang="en-US" sz="6000" dirty="0" smtClean="0"/>
              <a:t>Stephen Brookfield</a:t>
            </a:r>
          </a:p>
          <a:p>
            <a:r>
              <a:rPr lang="en-US" sz="4800" dirty="0">
                <a:hlinkClick r:id="rId3"/>
              </a:rPr>
              <a:t>http://www.stephenbrookfield.com/</a:t>
            </a: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368937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34517"/>
          </a:xfrm>
        </p:spPr>
        <p:txBody>
          <a:bodyPr>
            <a:noAutofit/>
          </a:bodyPr>
          <a:lstStyle/>
          <a:p>
            <a:r>
              <a:rPr lang="en-US" sz="6000" b="1" i="1" dirty="0" smtClean="0">
                <a:solidFill>
                  <a:srgbClr val="FF0000"/>
                </a:solidFill>
              </a:rPr>
              <a:t>Resources</a:t>
            </a:r>
            <a:endParaRPr lang="en-US" sz="60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34518"/>
            <a:ext cx="12192000" cy="612348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2200" dirty="0" err="1" smtClean="0"/>
              <a:t>Ijeama</a:t>
            </a:r>
            <a:r>
              <a:rPr lang="en-US" sz="2200" dirty="0" smtClean="0"/>
              <a:t> </a:t>
            </a:r>
            <a:r>
              <a:rPr lang="en-US" sz="2200" dirty="0" err="1" smtClean="0"/>
              <a:t>Oluo</a:t>
            </a:r>
            <a:r>
              <a:rPr lang="en-US" sz="2200" dirty="0" smtClean="0"/>
              <a:t> – </a:t>
            </a:r>
            <a:r>
              <a:rPr lang="en-US" sz="2200" i="1" dirty="0" smtClean="0"/>
              <a:t>So You Want to Talk About Race </a:t>
            </a:r>
            <a:r>
              <a:rPr lang="en-US" sz="2200" dirty="0" smtClean="0"/>
              <a:t>(2019) </a:t>
            </a:r>
            <a:r>
              <a:rPr lang="en-US" sz="2200" dirty="0" smtClean="0">
                <a:hlinkClick r:id="rId2"/>
              </a:rPr>
              <a:t>https://www.youtube.com/watch?v=TnybJZRWipg</a:t>
            </a:r>
            <a:endParaRPr lang="en-US" sz="2200" dirty="0" smtClean="0"/>
          </a:p>
          <a:p>
            <a:r>
              <a:rPr lang="en-US" sz="2200" dirty="0" smtClean="0"/>
              <a:t>George </a:t>
            </a:r>
            <a:r>
              <a:rPr lang="en-US" sz="2200" dirty="0" err="1" smtClean="0"/>
              <a:t>Yancy</a:t>
            </a:r>
            <a:r>
              <a:rPr lang="en-US" sz="2200" dirty="0" smtClean="0"/>
              <a:t>  -  </a:t>
            </a:r>
            <a:r>
              <a:rPr lang="en-US" sz="2200" i="1" dirty="0" smtClean="0"/>
              <a:t>Look! A White </a:t>
            </a:r>
            <a:r>
              <a:rPr lang="en-US" sz="2200" dirty="0" smtClean="0"/>
              <a:t>(2012), </a:t>
            </a:r>
            <a:r>
              <a:rPr lang="en-US" sz="2200" i="1" dirty="0" smtClean="0"/>
              <a:t>What White Looks Like </a:t>
            </a:r>
            <a:r>
              <a:rPr lang="en-US" sz="2200" dirty="0" smtClean="0"/>
              <a:t>(2004), </a:t>
            </a:r>
            <a:r>
              <a:rPr lang="en-US" sz="2200" i="1" dirty="0" smtClean="0"/>
              <a:t>White Self-Criticality beyond Anti-Racism </a:t>
            </a:r>
            <a:r>
              <a:rPr lang="en-US" sz="2200" dirty="0" smtClean="0"/>
              <a:t>(2016) </a:t>
            </a:r>
            <a:r>
              <a:rPr lang="en-US" sz="2200" dirty="0" smtClean="0">
                <a:hlinkClick r:id="rId3"/>
              </a:rPr>
              <a:t>https://www.youtube.com/watch?v=fyZNAAr8czE</a:t>
            </a:r>
            <a:endParaRPr lang="en-US" sz="2200" dirty="0" smtClean="0"/>
          </a:p>
          <a:p>
            <a:r>
              <a:rPr lang="en-US" sz="2200" dirty="0" err="1" smtClean="0"/>
              <a:t>Derald</a:t>
            </a:r>
            <a:r>
              <a:rPr lang="en-US" sz="2200" dirty="0" smtClean="0"/>
              <a:t> Wing Sue – </a:t>
            </a:r>
            <a:r>
              <a:rPr lang="en-US" sz="2200" i="1" dirty="0" smtClean="0"/>
              <a:t>Race Talk &amp; the Conspiracy of Silence </a:t>
            </a:r>
            <a:r>
              <a:rPr lang="en-US" sz="2200" dirty="0" smtClean="0"/>
              <a:t>(2016) </a:t>
            </a:r>
            <a:r>
              <a:rPr lang="en-US" sz="2200" dirty="0" smtClean="0">
                <a:hlinkClick r:id="rId4"/>
              </a:rPr>
              <a:t>https://www.youtube.com/watch?v=Nrw6Bf5weTM&amp;t=53s</a:t>
            </a:r>
            <a:endParaRPr lang="en-US" sz="2200" dirty="0" smtClean="0"/>
          </a:p>
          <a:p>
            <a:r>
              <a:rPr lang="en-US" sz="2200" dirty="0" smtClean="0"/>
              <a:t>Shannon Sullivan – </a:t>
            </a:r>
            <a:r>
              <a:rPr lang="en-US" sz="2200" i="1" dirty="0" smtClean="0"/>
              <a:t>Good White People </a:t>
            </a:r>
            <a:r>
              <a:rPr lang="en-US" sz="2200" dirty="0" smtClean="0"/>
              <a:t>(2014) </a:t>
            </a:r>
            <a:r>
              <a:rPr lang="en-US" sz="2200" dirty="0" smtClean="0">
                <a:hlinkClick r:id="rId5"/>
              </a:rPr>
              <a:t>https://www.youtube.com/watch?v=UZo06BjmbbE</a:t>
            </a:r>
            <a:endParaRPr lang="en-US" sz="2200" dirty="0" smtClean="0"/>
          </a:p>
          <a:p>
            <a:r>
              <a:rPr lang="en-US" sz="2200" dirty="0" smtClean="0"/>
              <a:t>Robin </a:t>
            </a:r>
            <a:r>
              <a:rPr lang="en-US" sz="2200" dirty="0" err="1" smtClean="0"/>
              <a:t>DiAngelo</a:t>
            </a:r>
            <a:r>
              <a:rPr lang="en-US" sz="2200" dirty="0" smtClean="0"/>
              <a:t> – </a:t>
            </a:r>
            <a:r>
              <a:rPr lang="en-US" sz="2200" i="1" dirty="0" smtClean="0"/>
              <a:t>White Fragility </a:t>
            </a:r>
            <a:r>
              <a:rPr lang="en-US" sz="2200" dirty="0" smtClean="0"/>
              <a:t>(2018) </a:t>
            </a:r>
            <a:r>
              <a:rPr lang="en-US" sz="2200" dirty="0" smtClean="0">
                <a:hlinkClick r:id="rId6"/>
              </a:rPr>
              <a:t>https://www.youtube.com/watch?v=45ey4jgoxeU</a:t>
            </a:r>
            <a:endParaRPr lang="en-US" sz="2200" dirty="0" smtClean="0"/>
          </a:p>
          <a:p>
            <a:r>
              <a:rPr lang="en-US" sz="2200" dirty="0" err="1" smtClean="0"/>
              <a:t>Ibram</a:t>
            </a:r>
            <a:r>
              <a:rPr lang="en-US" sz="2200" dirty="0" smtClean="0"/>
              <a:t> X. </a:t>
            </a:r>
            <a:r>
              <a:rPr lang="en-US" sz="2200" dirty="0" err="1" smtClean="0"/>
              <a:t>Kendi</a:t>
            </a:r>
            <a:r>
              <a:rPr lang="en-US" sz="2200" dirty="0" smtClean="0"/>
              <a:t> – </a:t>
            </a:r>
            <a:r>
              <a:rPr lang="en-US" sz="2200" i="1" dirty="0" smtClean="0"/>
              <a:t>How to Be an Anti-Racist </a:t>
            </a:r>
            <a:r>
              <a:rPr lang="en-US" sz="2200" dirty="0" smtClean="0"/>
              <a:t>(2019) </a:t>
            </a:r>
            <a:r>
              <a:rPr lang="en-US" sz="2200" dirty="0" smtClean="0">
                <a:hlinkClick r:id="rId7"/>
              </a:rPr>
              <a:t>https://www.youtube.com/watch?v=TzuOlyyQlug</a:t>
            </a:r>
            <a:endParaRPr lang="en-US" sz="2200" dirty="0" smtClean="0"/>
          </a:p>
          <a:p>
            <a:r>
              <a:rPr lang="en-US" sz="2200" dirty="0" smtClean="0"/>
              <a:t>Glenn Singleton – </a:t>
            </a:r>
            <a:r>
              <a:rPr lang="en-US" sz="2200" i="1" dirty="0" smtClean="0"/>
              <a:t>Courageous Conversations About Race </a:t>
            </a:r>
            <a:r>
              <a:rPr lang="en-US" sz="2200" dirty="0" smtClean="0"/>
              <a:t>(2014) </a:t>
            </a:r>
            <a:r>
              <a:rPr lang="en-US" sz="2200" dirty="0" smtClean="0">
                <a:hlinkClick r:id="rId8"/>
              </a:rPr>
              <a:t>https://www.youtube.com/watch?v=IwaOBXzJ3hs</a:t>
            </a:r>
            <a:endParaRPr lang="en-US" sz="2200" dirty="0" smtClean="0"/>
          </a:p>
          <a:p>
            <a:r>
              <a:rPr lang="en-US" sz="2200" dirty="0" smtClean="0"/>
              <a:t>Angela Davis – </a:t>
            </a:r>
            <a:r>
              <a:rPr lang="en-US" sz="2200" i="1" dirty="0" smtClean="0"/>
              <a:t>Policing the Black Man </a:t>
            </a:r>
            <a:r>
              <a:rPr lang="en-US" sz="2200" dirty="0" smtClean="0"/>
              <a:t>(2018) </a:t>
            </a:r>
            <a:r>
              <a:rPr lang="en-US" sz="2200" dirty="0" smtClean="0">
                <a:hlinkClick r:id="rId9"/>
              </a:rPr>
              <a:t>https://</a:t>
            </a:r>
            <a:r>
              <a:rPr lang="en-US" sz="2200" dirty="0" smtClean="0">
                <a:hlinkClick r:id="rId9"/>
              </a:rPr>
              <a:t>www.youtube.com/watch?v=yQ2cC7LHMxA</a:t>
            </a:r>
            <a:endParaRPr lang="en-US" sz="2200" dirty="0" smtClean="0"/>
          </a:p>
          <a:p>
            <a:r>
              <a:rPr lang="en-US" sz="2200" dirty="0" smtClean="0"/>
              <a:t>Jean Delgado &amp; Jean </a:t>
            </a:r>
            <a:r>
              <a:rPr lang="en-US" sz="2200" dirty="0" err="1" smtClean="0"/>
              <a:t>Stefancic</a:t>
            </a:r>
            <a:r>
              <a:rPr lang="en-US" sz="2200" dirty="0" smtClean="0"/>
              <a:t> – </a:t>
            </a:r>
            <a:r>
              <a:rPr lang="en-US" sz="2200" i="1" dirty="0" smtClean="0"/>
              <a:t>Critical Race Theory </a:t>
            </a:r>
            <a:r>
              <a:rPr lang="en-US" sz="2200" dirty="0" smtClean="0"/>
              <a:t>(2017) </a:t>
            </a:r>
            <a:r>
              <a:rPr lang="en-US" sz="2200" dirty="0" smtClean="0">
                <a:hlinkClick r:id="rId10"/>
              </a:rPr>
              <a:t>https</a:t>
            </a:r>
            <a:r>
              <a:rPr lang="en-US" sz="2200" dirty="0">
                <a:hlinkClick r:id="rId10"/>
              </a:rPr>
              <a:t>://www.youtube.com/watch?v=z-SffJkUt_U</a:t>
            </a:r>
            <a:endParaRPr lang="en-US" sz="2200" dirty="0" smtClean="0"/>
          </a:p>
          <a:p>
            <a:r>
              <a:rPr lang="en-US" sz="2200" dirty="0" smtClean="0"/>
              <a:t>Tim </a:t>
            </a:r>
            <a:r>
              <a:rPr lang="en-US" sz="2200" dirty="0"/>
              <a:t>Wise – </a:t>
            </a:r>
            <a:r>
              <a:rPr lang="en-US" sz="2200" i="1" dirty="0"/>
              <a:t>White Like Me </a:t>
            </a:r>
            <a:r>
              <a:rPr lang="en-US" sz="2200" dirty="0"/>
              <a:t>(2011) </a:t>
            </a:r>
            <a:r>
              <a:rPr lang="en-US" sz="2200" dirty="0">
                <a:hlinkClick r:id="rId11"/>
              </a:rPr>
              <a:t>https://www.youtube.com/watch?v=N4fbr1LlxEk</a:t>
            </a:r>
            <a:endParaRPr lang="en-US" sz="2200" dirty="0"/>
          </a:p>
          <a:p>
            <a:r>
              <a:rPr lang="en-US" sz="2200" dirty="0" smtClean="0"/>
              <a:t>Stephen Brookfield &amp; Mary Hess - </a:t>
            </a:r>
            <a:r>
              <a:rPr lang="en-US" sz="2200" i="1" dirty="0" smtClean="0"/>
              <a:t>Creating an Anti-Racist White identity </a:t>
            </a:r>
            <a:r>
              <a:rPr lang="en-US" sz="2200" dirty="0" smtClean="0"/>
              <a:t>(2021 – Forthcoming)</a:t>
            </a:r>
          </a:p>
        </p:txBody>
      </p:sp>
    </p:spTree>
    <p:extLst>
      <p:ext uri="{BB962C8B-B14F-4D97-AF65-F5344CB8AC3E}">
        <p14:creationId xmlns:p14="http://schemas.microsoft.com/office/powerpoint/2010/main" val="1083369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26272"/>
          </a:xfrm>
        </p:spPr>
        <p:txBody>
          <a:bodyPr>
            <a:normAutofit/>
          </a:bodyPr>
          <a:lstStyle/>
          <a:p>
            <a:r>
              <a:rPr lang="en-US" sz="7200" b="1" i="1" dirty="0" smtClean="0">
                <a:solidFill>
                  <a:srgbClr val="FF0000"/>
                </a:solidFill>
              </a:rPr>
              <a:t>DEFINING TERMS - RACISM</a:t>
            </a:r>
            <a:endParaRPr lang="en-US" sz="72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6272"/>
            <a:ext cx="12192000" cy="5731727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 smtClean="0"/>
              <a:t>Racism is NOT individual acts of meanness, implicit bias, cultural </a:t>
            </a:r>
            <a:r>
              <a:rPr lang="en-US" dirty="0" smtClean="0"/>
              <a:t>blindness that come from a place of moral unfitness </a:t>
            </a:r>
            <a:r>
              <a:rPr lang="en-US" dirty="0" smtClean="0"/>
              <a:t>- </a:t>
            </a:r>
            <a:r>
              <a:rPr lang="en-US" dirty="0" smtClean="0"/>
              <a:t>though these all </a:t>
            </a:r>
            <a:r>
              <a:rPr lang="en-US" dirty="0" smtClean="0"/>
              <a:t>reflect a racist </a:t>
            </a:r>
            <a:r>
              <a:rPr lang="en-US" dirty="0" smtClean="0"/>
              <a:t>system</a:t>
            </a:r>
            <a:endParaRPr lang="en-US" dirty="0" smtClean="0"/>
          </a:p>
          <a:p>
            <a:r>
              <a:rPr lang="en-US" dirty="0" smtClean="0"/>
              <a:t>Racism is a SYSTEM constructed to maintain the </a:t>
            </a:r>
            <a:r>
              <a:rPr lang="en-US" dirty="0" smtClean="0"/>
              <a:t>power &amp; supremacy of </a:t>
            </a:r>
            <a:r>
              <a:rPr lang="en-US" dirty="0" smtClean="0"/>
              <a:t>one group. In the </a:t>
            </a:r>
            <a:r>
              <a:rPr lang="en-US" dirty="0" smtClean="0"/>
              <a:t>US </a:t>
            </a:r>
            <a:r>
              <a:rPr lang="en-US" dirty="0" smtClean="0"/>
              <a:t>this is </a:t>
            </a:r>
            <a:r>
              <a:rPr lang="en-US" dirty="0" smtClean="0"/>
              <a:t>Euro-Americans. In other countries it’s ethnicity / religion</a:t>
            </a:r>
            <a:endParaRPr lang="en-US" dirty="0" smtClean="0"/>
          </a:p>
          <a:p>
            <a:r>
              <a:rPr lang="en-US" dirty="0" smtClean="0"/>
              <a:t>This system perpetuates inequality and exclusion </a:t>
            </a:r>
            <a:r>
              <a:rPr lang="en-US" dirty="0" smtClean="0"/>
              <a:t>through t</a:t>
            </a:r>
            <a:r>
              <a:rPr lang="en-US" dirty="0" smtClean="0"/>
              <a:t>he dissemination of an ideology </a:t>
            </a:r>
            <a:r>
              <a:rPr lang="en-US" dirty="0"/>
              <a:t>of white </a:t>
            </a:r>
            <a:r>
              <a:rPr lang="en-US" dirty="0" smtClean="0"/>
              <a:t>supremacy. This ideology views all non-whites as less than fully human. Whiteness becomes the de-facto definition of humanity, of leadership.</a:t>
            </a:r>
          </a:p>
          <a:p>
            <a:r>
              <a:rPr lang="en-US" dirty="0" smtClean="0"/>
              <a:t>A racist system ensures</a:t>
            </a:r>
            <a:r>
              <a:rPr lang="en-US" dirty="0" smtClean="0"/>
              <a:t> </a:t>
            </a:r>
            <a:r>
              <a:rPr lang="en-US" dirty="0" smtClean="0"/>
              <a:t>that communities of color are </a:t>
            </a:r>
            <a:r>
              <a:rPr lang="en-US" dirty="0" smtClean="0"/>
              <a:t>targeted &amp; harmed but that this is accepted as the natural way of the world - </a:t>
            </a:r>
            <a:r>
              <a:rPr lang="en-US" dirty="0" smtClean="0"/>
              <a:t>school to prison </a:t>
            </a:r>
            <a:r>
              <a:rPr lang="en-US" dirty="0" smtClean="0"/>
              <a:t>pipeline, </a:t>
            </a:r>
            <a:r>
              <a:rPr lang="en-US" dirty="0" smtClean="0"/>
              <a:t>the criminalization of blackness, brownness and redness, the </a:t>
            </a:r>
            <a:r>
              <a:rPr lang="en-US" dirty="0" smtClean="0"/>
              <a:t>effects </a:t>
            </a:r>
            <a:r>
              <a:rPr lang="en-US" dirty="0" smtClean="0"/>
              <a:t>of </a:t>
            </a:r>
            <a:r>
              <a:rPr lang="en-US" dirty="0" err="1" smtClean="0"/>
              <a:t>Covid</a:t>
            </a:r>
            <a:r>
              <a:rPr lang="en-US" dirty="0" smtClean="0"/>
              <a:t> 19.</a:t>
            </a:r>
          </a:p>
          <a:p>
            <a:r>
              <a:rPr lang="en-US" dirty="0" smtClean="0"/>
              <a:t>Whites LEARN racism in daily interactions with the system, in breathing the cultural air of stereotypes, &amp; within white-only groups</a:t>
            </a:r>
          </a:p>
          <a:p>
            <a:r>
              <a:rPr lang="en-US" dirty="0" smtClean="0"/>
              <a:t>So early on – establish that racism is a LEARNED BEHAVIOR, not a personal character flaw: a consciousness that structures how we move through the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318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059" y="1"/>
            <a:ext cx="12113941" cy="1170877"/>
          </a:xfrm>
        </p:spPr>
        <p:txBody>
          <a:bodyPr>
            <a:normAutofit fontScale="90000"/>
          </a:bodyPr>
          <a:lstStyle/>
          <a:p>
            <a:r>
              <a:rPr lang="en-US" sz="8000" b="1" i="1" dirty="0" smtClean="0">
                <a:solidFill>
                  <a:srgbClr val="FF0000"/>
                </a:solidFill>
              </a:rPr>
              <a:t>Remember – Racism is Normal</a:t>
            </a:r>
            <a:endParaRPr lang="en-US" sz="80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70878"/>
            <a:ext cx="12192000" cy="568712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Racism is </a:t>
            </a:r>
            <a:r>
              <a:rPr lang="en-US" sz="3200" dirty="0" smtClean="0"/>
              <a:t>NORMAL &amp; PERVASIVE </a:t>
            </a:r>
            <a:r>
              <a:rPr lang="en-US" sz="3200" dirty="0" smtClean="0"/>
              <a:t>(though obviously deeply harmful, dehumanizing, </a:t>
            </a:r>
            <a:r>
              <a:rPr lang="en-US" sz="3200" dirty="0" smtClean="0"/>
              <a:t>brutalizing, violent, destructive </a:t>
            </a:r>
            <a:r>
              <a:rPr lang="en-US" sz="3200" dirty="0" smtClean="0"/>
              <a:t>and immoral</a:t>
            </a:r>
            <a:r>
              <a:rPr lang="en-US" sz="3200" dirty="0" smtClean="0"/>
              <a:t>) (CRT)</a:t>
            </a:r>
            <a:endParaRPr lang="en-US" sz="3200" dirty="0" smtClean="0"/>
          </a:p>
          <a:p>
            <a:r>
              <a:rPr lang="en-US" sz="3200" dirty="0" smtClean="0"/>
              <a:t>It’s normal because we live in a racist system &amp; have grown up under white supremacy – so acting in racist ways is not an example of your fundamentally flawed soul – IT’S WHAT YOU’VE BEEN TAUGHT TO DO! (often completely without your awareness)</a:t>
            </a:r>
          </a:p>
          <a:p>
            <a:r>
              <a:rPr lang="en-US" sz="3200" dirty="0" smtClean="0"/>
              <a:t>So get past your “shame” and “guilt” at thinking of yourself as being racist – you didn’t set out intentionally and deliberately to become racist: RACISM HAPPENED TO YOU! (by dint of growing up in the USA)</a:t>
            </a:r>
          </a:p>
          <a:p>
            <a:r>
              <a:rPr lang="en-US" sz="3200" dirty="0" smtClean="0"/>
              <a:t>We need to recognize racism for what it is: a LEARNED BEHAVIOR</a:t>
            </a:r>
          </a:p>
          <a:p>
            <a:r>
              <a:rPr lang="en-US" sz="3200" dirty="0" smtClean="0"/>
              <a:t>Am I racist? Of course! I grew up </a:t>
            </a:r>
            <a:r>
              <a:rPr lang="en-US" sz="3200" dirty="0" smtClean="0"/>
              <a:t>in </a:t>
            </a:r>
            <a:r>
              <a:rPr lang="en-US" sz="3200" dirty="0" smtClean="0"/>
              <a:t>a racist world. How could I NOT be?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11051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59365"/>
          </a:xfrm>
        </p:spPr>
        <p:txBody>
          <a:bodyPr>
            <a:noAutofit/>
          </a:bodyPr>
          <a:lstStyle/>
          <a:p>
            <a:r>
              <a:rPr lang="en-US" sz="8000" b="1" i="1" dirty="0" smtClean="0">
                <a:solidFill>
                  <a:srgbClr val="FF0000"/>
                </a:solidFill>
              </a:rPr>
              <a:t>White Supremacy</a:t>
            </a:r>
            <a:endParaRPr lang="en-US" sz="80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9366"/>
            <a:ext cx="12192000" cy="579863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Core Idea </a:t>
            </a:r>
            <a:r>
              <a:rPr lang="mr-IN" sz="3200" dirty="0" smtClean="0"/>
              <a:t>–</a:t>
            </a:r>
            <a:r>
              <a:rPr lang="en-US" sz="3200" dirty="0" smtClean="0"/>
              <a:t> because of their innately superior intelligence, ability to use reason &amp; logic, &amp; capacity for calm objective analysis, whites should be entrusted with the power &amp; control to make decisions for everyone else. People of color are too unsophisticated, irrational &amp; emotional to be entrusted with power. They have ‘soul’ and physical grace but are deemed not to possess intelligence &amp; are driven by animalistic instinct.</a:t>
            </a:r>
          </a:p>
          <a:p>
            <a:r>
              <a:rPr lang="en-US" sz="3200" dirty="0" smtClean="0">
                <a:solidFill>
                  <a:srgbClr val="7030A0"/>
                </a:solidFill>
              </a:rPr>
              <a:t>An unacknowledged component of white identity </a:t>
            </a:r>
            <a:r>
              <a:rPr lang="en-US" sz="3200" dirty="0" smtClean="0"/>
              <a:t>– if you are white assume that you, like me, have this idea in your consciousness at an unacknowledged level. You may think you are past it, but it’s in you.</a:t>
            </a:r>
          </a:p>
          <a:p>
            <a:r>
              <a:rPr lang="en-US" sz="3200" dirty="0" smtClean="0">
                <a:solidFill>
                  <a:srgbClr val="7030A0"/>
                </a:solidFill>
              </a:rPr>
              <a:t>This core idea ‘normalizes’ racism for ‘good whites’ </a:t>
            </a:r>
            <a:r>
              <a:rPr lang="en-US" sz="3200" dirty="0" smtClean="0"/>
              <a:t>– we may deplore </a:t>
            </a:r>
            <a:r>
              <a:rPr lang="en-US" sz="3200" dirty="0" smtClean="0"/>
              <a:t>racism </a:t>
            </a:r>
            <a:r>
              <a:rPr lang="en-US" sz="3200" dirty="0" smtClean="0"/>
              <a:t>but we </a:t>
            </a:r>
            <a:r>
              <a:rPr lang="en-US" sz="3200" dirty="0" smtClean="0"/>
              <a:t>enact </a:t>
            </a:r>
            <a:r>
              <a:rPr lang="en-US" sz="3200" dirty="0" smtClean="0"/>
              <a:t>it </a:t>
            </a:r>
            <a:r>
              <a:rPr lang="en-US" sz="3200" dirty="0" smtClean="0"/>
              <a:t>because of </a:t>
            </a:r>
            <a:r>
              <a:rPr lang="en-US" sz="3200" dirty="0" smtClean="0"/>
              <a:t>learned white </a:t>
            </a:r>
            <a:r>
              <a:rPr lang="en-US" sz="3200" dirty="0" smtClean="0"/>
              <a:t>supremacy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44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48575"/>
          </a:xfrm>
        </p:spPr>
        <p:txBody>
          <a:bodyPr>
            <a:noAutofit/>
          </a:bodyPr>
          <a:lstStyle/>
          <a:p>
            <a:r>
              <a:rPr lang="en-US" sz="6600" b="1" i="1" dirty="0" smtClean="0">
                <a:solidFill>
                  <a:srgbClr val="FF0000"/>
                </a:solidFill>
              </a:rPr>
              <a:t>“Good Whites” – like me (Stephen)</a:t>
            </a:r>
            <a:endParaRPr lang="en-US" sz="66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8576"/>
            <a:ext cx="12192000" cy="570942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Believe that we d</a:t>
            </a:r>
            <a:r>
              <a:rPr lang="en-US" sz="3200" dirty="0" smtClean="0"/>
              <a:t>on’t </a:t>
            </a:r>
            <a:r>
              <a:rPr lang="en-US" sz="3200" dirty="0" smtClean="0"/>
              <a:t>see race </a:t>
            </a:r>
          </a:p>
          <a:p>
            <a:r>
              <a:rPr lang="en-US" sz="3200" dirty="0"/>
              <a:t>B</a:t>
            </a:r>
            <a:r>
              <a:rPr lang="en-US" sz="3200" dirty="0" smtClean="0"/>
              <a:t>elieve everyone is a human being &amp; we should treat everyone the same (colorblind ideology)</a:t>
            </a:r>
          </a:p>
          <a:p>
            <a:r>
              <a:rPr lang="en-US" sz="3200" dirty="0" smtClean="0"/>
              <a:t>Believe we focus on actions &amp; individual character, not racial identity</a:t>
            </a:r>
          </a:p>
          <a:p>
            <a:r>
              <a:rPr lang="en-US" sz="3200" dirty="0" smtClean="0"/>
              <a:t>Choose </a:t>
            </a:r>
            <a:r>
              <a:rPr lang="en-US" sz="3200" dirty="0" smtClean="0"/>
              <a:t>when to engage in race and anti-racism</a:t>
            </a:r>
          </a:p>
          <a:p>
            <a:r>
              <a:rPr lang="en-US" sz="3200" dirty="0" smtClean="0"/>
              <a:t>Can monitor our own racism</a:t>
            </a:r>
          </a:p>
          <a:p>
            <a:r>
              <a:rPr lang="en-US" sz="3200" dirty="0" smtClean="0"/>
              <a:t>Believe we h</a:t>
            </a:r>
            <a:r>
              <a:rPr lang="en-US" sz="3200" dirty="0" smtClean="0"/>
              <a:t>ave </a:t>
            </a:r>
            <a:r>
              <a:rPr lang="en-US" sz="3200" dirty="0" smtClean="0"/>
              <a:t>a pure, anti-racist soul</a:t>
            </a:r>
          </a:p>
          <a:p>
            <a:r>
              <a:rPr lang="en-US" sz="3200" dirty="0" smtClean="0"/>
              <a:t>Believe we a</a:t>
            </a:r>
            <a:r>
              <a:rPr lang="en-US" sz="3200" dirty="0" smtClean="0"/>
              <a:t>re </a:t>
            </a:r>
            <a:r>
              <a:rPr lang="en-US" sz="3200" dirty="0" smtClean="0"/>
              <a:t>free of white supremacist conditioning</a:t>
            </a:r>
          </a:p>
          <a:p>
            <a:r>
              <a:rPr lang="en-US" sz="3200" dirty="0" smtClean="0"/>
              <a:t>View racism as something committed by less enlightened whites</a:t>
            </a:r>
          </a:p>
          <a:p>
            <a:r>
              <a:rPr lang="en-US" sz="3200" dirty="0" smtClean="0"/>
              <a:t>Regard </a:t>
            </a:r>
            <a:r>
              <a:rPr lang="en-US" sz="3200" dirty="0" smtClean="0"/>
              <a:t>ourselves as allies of people of </a:t>
            </a:r>
            <a:r>
              <a:rPr lang="en-US" sz="3200" dirty="0" smtClean="0"/>
              <a:t>color </a:t>
            </a:r>
          </a:p>
          <a:p>
            <a:r>
              <a:rPr lang="en-US" sz="2400" dirty="0" smtClean="0"/>
              <a:t>                                                                              </a:t>
            </a:r>
            <a:r>
              <a:rPr lang="en-US" dirty="0" smtClean="0"/>
              <a:t>(Shannon Sullivan </a:t>
            </a:r>
            <a:r>
              <a:rPr lang="en-US" i="1" dirty="0" smtClean="0"/>
              <a:t>Good White People </a:t>
            </a:r>
            <a:r>
              <a:rPr lang="en-US" dirty="0" smtClean="0"/>
              <a:t>2014)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028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1070516"/>
          </a:xfrm>
        </p:spPr>
        <p:txBody>
          <a:bodyPr>
            <a:normAutofit fontScale="90000"/>
          </a:bodyPr>
          <a:lstStyle/>
          <a:p>
            <a:r>
              <a:rPr lang="en-US" sz="7200" b="1" i="1" dirty="0" smtClean="0">
                <a:solidFill>
                  <a:srgbClr val="FF0000"/>
                </a:solidFill>
              </a:rPr>
              <a:t>Behaviors of “Good </a:t>
            </a:r>
            <a:r>
              <a:rPr lang="en-US" sz="7200" b="1" i="1" dirty="0" smtClean="0">
                <a:solidFill>
                  <a:srgbClr val="FF0000"/>
                </a:solidFill>
              </a:rPr>
              <a:t>Whites” </a:t>
            </a:r>
            <a:endParaRPr lang="en-US" sz="72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0518"/>
            <a:ext cx="12192000" cy="578748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When confronted with examples of their learned </a:t>
            </a:r>
            <a:r>
              <a:rPr lang="en-US" sz="3200" dirty="0" smtClean="0"/>
              <a:t>racism, </a:t>
            </a:r>
            <a:r>
              <a:rPr lang="en-US" sz="3200" dirty="0" smtClean="0"/>
              <a:t>good whites will vigorously deny any racist intent, claim they have been misunderstood, are acting innocently, &amp; are being unfairly accused</a:t>
            </a:r>
          </a:p>
          <a:p>
            <a:r>
              <a:rPr lang="en-US" sz="3200" dirty="0" smtClean="0"/>
              <a:t>Will </a:t>
            </a:r>
            <a:r>
              <a:rPr lang="en-US" sz="3200" dirty="0" smtClean="0"/>
              <a:t>become defensive </a:t>
            </a:r>
            <a:r>
              <a:rPr lang="en-US" sz="3200" dirty="0"/>
              <a:t>&amp;</a:t>
            </a:r>
            <a:r>
              <a:rPr lang="en-US" sz="3200" dirty="0" smtClean="0"/>
              <a:t> immediately seek to explain to people of color the “real” meaning of their behavior</a:t>
            </a:r>
          </a:p>
          <a:p>
            <a:r>
              <a:rPr lang="en-US" sz="3200" dirty="0" smtClean="0"/>
              <a:t>Will resist “sitting </a:t>
            </a:r>
            <a:r>
              <a:rPr lang="en-US" sz="3200" dirty="0" smtClean="0"/>
              <a:t>with” </a:t>
            </a:r>
            <a:r>
              <a:rPr lang="en-US" sz="3200" dirty="0" smtClean="0"/>
              <a:t>the reality that they have learned racism &amp; white supremacy throughout their lives &amp; carry those viruses</a:t>
            </a:r>
          </a:p>
          <a:p>
            <a:r>
              <a:rPr lang="en-US" sz="3200" dirty="0" smtClean="0"/>
              <a:t>Will accuse people of color of imagining things, seeing racism where it doesn’t exist, </a:t>
            </a:r>
            <a:r>
              <a:rPr lang="en-US" sz="3200" dirty="0"/>
              <a:t>&amp;</a:t>
            </a:r>
            <a:r>
              <a:rPr lang="en-US" sz="3200" dirty="0" smtClean="0"/>
              <a:t> </a:t>
            </a:r>
            <a:r>
              <a:rPr lang="en-US" sz="3200" dirty="0" smtClean="0"/>
              <a:t>denying the validity of </a:t>
            </a:r>
            <a:r>
              <a:rPr lang="en-US" sz="3200" dirty="0" smtClean="0"/>
              <a:t>whites’ </a:t>
            </a:r>
            <a:r>
              <a:rPr lang="en-US" sz="3200" dirty="0" smtClean="0"/>
              <a:t>experience</a:t>
            </a:r>
          </a:p>
          <a:p>
            <a:r>
              <a:rPr lang="en-US" sz="3200" dirty="0" smtClean="0"/>
              <a:t>Will come to each other’s defense in multi-racial discussions</a:t>
            </a:r>
          </a:p>
          <a:p>
            <a:r>
              <a:rPr lang="en-US" sz="3200" dirty="0" smtClean="0"/>
              <a:t>I know this because these are all of my learned behaviors </a:t>
            </a:r>
            <a:endParaRPr lang="en-US" sz="3200" dirty="0" smtClean="0"/>
          </a:p>
          <a:p>
            <a:r>
              <a:rPr lang="en-US" sz="2400" dirty="0" smtClean="0"/>
              <a:t>                                                                                     </a:t>
            </a:r>
            <a:r>
              <a:rPr lang="en-US" dirty="0" smtClean="0"/>
              <a:t>(Robin </a:t>
            </a:r>
            <a:r>
              <a:rPr lang="en-US" dirty="0" err="1" smtClean="0"/>
              <a:t>DiAngelo</a:t>
            </a:r>
            <a:r>
              <a:rPr lang="en-US" dirty="0" smtClean="0"/>
              <a:t> </a:t>
            </a:r>
            <a:r>
              <a:rPr lang="en-US" i="1" dirty="0" smtClean="0"/>
              <a:t>White Fragility </a:t>
            </a:r>
            <a:r>
              <a:rPr lang="en-US" dirty="0" smtClean="0"/>
              <a:t>2018)</a:t>
            </a:r>
            <a:endParaRPr lang="en-US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18902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70516"/>
          </a:xfrm>
        </p:spPr>
        <p:txBody>
          <a:bodyPr>
            <a:normAutofit/>
          </a:bodyPr>
          <a:lstStyle/>
          <a:p>
            <a:r>
              <a:rPr lang="en-US" b="1" i="1" u="sng" dirty="0" smtClean="0">
                <a:solidFill>
                  <a:srgbClr val="FF0000"/>
                </a:solidFill>
              </a:rPr>
              <a:t>Hard Truths – What I Know as a White Adult Educator</a:t>
            </a:r>
            <a:endParaRPr lang="en-US" b="1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0516"/>
            <a:ext cx="12192000" cy="578748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I MUST call out racist behavior (including in myself) as soon as I see it. If I don’t I will have no credibility in the eyes of students and colleagues of color.</a:t>
            </a:r>
          </a:p>
          <a:p>
            <a:r>
              <a:rPr lang="en-US" dirty="0" smtClean="0"/>
              <a:t>I MUST assume that for students and colleagues of color EVERYTHING is seen through the lens of race. For them, NOTHING is “race free</a:t>
            </a:r>
            <a:r>
              <a:rPr lang="en-US" dirty="0" smtClean="0"/>
              <a:t>”.</a:t>
            </a:r>
            <a:endParaRPr lang="en-US" dirty="0" smtClean="0"/>
          </a:p>
          <a:p>
            <a:r>
              <a:rPr lang="en-US" dirty="0" smtClean="0"/>
              <a:t>I MUST acknowledge my own racist behavior when it’s pointed out to me – not try to ‘explain’ it away, not protest my innocence: I must regard it as </a:t>
            </a:r>
            <a:r>
              <a:rPr lang="en-US" dirty="0" smtClean="0"/>
              <a:t>truth.</a:t>
            </a:r>
            <a:endParaRPr lang="en-US" dirty="0" smtClean="0"/>
          </a:p>
          <a:p>
            <a:r>
              <a:rPr lang="en-US" dirty="0" smtClean="0"/>
              <a:t>I MUST NEVER try to talk people of color “out of” their testimony of </a:t>
            </a:r>
            <a:r>
              <a:rPr lang="en-US" dirty="0" smtClean="0"/>
              <a:t>racism.</a:t>
            </a:r>
            <a:endParaRPr lang="en-US" dirty="0" smtClean="0"/>
          </a:p>
          <a:p>
            <a:r>
              <a:rPr lang="en-US" dirty="0" smtClean="0"/>
              <a:t>I MUST NEVER invoke “being respectful” or “seeing all sides of this” as a way of avoiding painful truths about my own socialization into, &amp; learning of, </a:t>
            </a:r>
            <a:r>
              <a:rPr lang="en-US" dirty="0" smtClean="0"/>
              <a:t>racism.</a:t>
            </a:r>
            <a:endParaRPr lang="en-US" dirty="0" smtClean="0"/>
          </a:p>
          <a:p>
            <a:r>
              <a:rPr lang="en-US" dirty="0" smtClean="0"/>
              <a:t>I MUST NEVER claim to be an “ally” or anti-racist “friend</a:t>
            </a:r>
            <a:r>
              <a:rPr lang="en-US" dirty="0" smtClean="0"/>
              <a:t>”.</a:t>
            </a:r>
            <a:endParaRPr lang="en-US" dirty="0" smtClean="0"/>
          </a:p>
          <a:p>
            <a:r>
              <a:rPr lang="en-US" dirty="0" smtClean="0"/>
              <a:t>I MUST NEVER ask people of color to teach me about racism or to tell me what I should do – figuring out what whites should do is OUR responsibility 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329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84419"/>
          </a:xfrm>
        </p:spPr>
        <p:txBody>
          <a:bodyPr>
            <a:normAutofit fontScale="90000"/>
          </a:bodyPr>
          <a:lstStyle/>
          <a:p>
            <a:r>
              <a:rPr lang="en-US" sz="7200" b="1" i="1" dirty="0" smtClean="0">
                <a:solidFill>
                  <a:srgbClr val="FF0000"/>
                </a:solidFill>
              </a:rPr>
              <a:t>So where do we go from here?</a:t>
            </a:r>
            <a:endParaRPr lang="en-US" sz="72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884420"/>
            <a:ext cx="12192000" cy="5973579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Understand that calling out racism is the responsibility of whites</a:t>
            </a:r>
          </a:p>
          <a:p>
            <a:r>
              <a:rPr lang="en-US" sz="3200" dirty="0" smtClean="0"/>
              <a:t>Don’t wait for people of color to say they’re uncomfortable with something – if you have any unease, name it</a:t>
            </a:r>
          </a:p>
          <a:p>
            <a:r>
              <a:rPr lang="en-US" sz="3200" dirty="0" smtClean="0"/>
              <a:t>Work on naming racism as LEARNED behavior – not individual soul flaw </a:t>
            </a:r>
          </a:p>
          <a:p>
            <a:r>
              <a:rPr lang="en-US" sz="3200" dirty="0" smtClean="0"/>
              <a:t>Strive to model anti-racist awareness in your own contributions</a:t>
            </a:r>
          </a:p>
          <a:p>
            <a:r>
              <a:rPr lang="en-US" sz="3200" dirty="0" smtClean="0"/>
              <a:t>Understand white privilege/power as an unconscious phenomenon – not worrying about how your race makes things difficult for you</a:t>
            </a:r>
          </a:p>
          <a:p>
            <a:r>
              <a:rPr lang="en-US" sz="3200" dirty="0" smtClean="0"/>
              <a:t>Don’t expect gratitude or thanks – you’re just doing the right thing</a:t>
            </a:r>
          </a:p>
          <a:p>
            <a:r>
              <a:rPr lang="en-US" sz="3200" dirty="0" smtClean="0"/>
              <a:t>Don’t preach at, or disdain, those you regard as “less enlightened”</a:t>
            </a:r>
          </a:p>
          <a:p>
            <a:r>
              <a:rPr lang="en-US" sz="3200" dirty="0" smtClean="0"/>
              <a:t>Don’t set up people to “confess” &amp; then grant absolution </a:t>
            </a:r>
          </a:p>
          <a:p>
            <a:r>
              <a:rPr lang="en-US" sz="3200" dirty="0" smtClean="0"/>
              <a:t>Don’t stay silent in multiracial discussions </a:t>
            </a:r>
          </a:p>
          <a:p>
            <a:r>
              <a:rPr lang="en-US" sz="3200" dirty="0" smtClean="0"/>
              <a:t>Do assume you’ll say the “wrong” thing &amp; leave feeling you messed up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98979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25550"/>
          </a:xfrm>
        </p:spPr>
        <p:txBody>
          <a:bodyPr>
            <a:noAutofit/>
          </a:bodyPr>
          <a:lstStyle/>
          <a:p>
            <a:r>
              <a:rPr lang="en-US" sz="7200" b="1" i="1" dirty="0" smtClean="0">
                <a:solidFill>
                  <a:srgbClr val="FF0000"/>
                </a:solidFill>
              </a:rPr>
              <a:t>Some Possibilities</a:t>
            </a:r>
            <a:endParaRPr lang="en-US" sz="72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5550"/>
            <a:ext cx="12192000" cy="593244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 smtClean="0"/>
              <a:t>Expect faculty modeling – faculty talk out loud about ways they feel they might have enacted racism this week, let opportunities for discussing racism pass by </a:t>
            </a:r>
            <a:r>
              <a:rPr lang="en-US" dirty="0" err="1" smtClean="0"/>
              <a:t>etc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Conduct racism check-ins – how has learned racism manifested itself this weekend in our time together?</a:t>
            </a:r>
          </a:p>
          <a:p>
            <a:r>
              <a:rPr lang="en-US" dirty="0" smtClean="0"/>
              <a:t>Build a focus on racism, white supremacy &amp; anti-racism into our AEGIS curriculum – for example, understanding adult development as the development of racial identity, exploring </a:t>
            </a:r>
            <a:r>
              <a:rPr lang="en-US" dirty="0" err="1" smtClean="0"/>
              <a:t>Africentric</a:t>
            </a:r>
            <a:r>
              <a:rPr lang="en-US" dirty="0" smtClean="0"/>
              <a:t> models of program development, examining how adults learn racism and how they learn to uncover &amp; challenge it in themselves</a:t>
            </a:r>
          </a:p>
          <a:p>
            <a:r>
              <a:rPr lang="en-US" dirty="0" smtClean="0"/>
              <a:t>Make time to experiment with different protocols for discussing race – </a:t>
            </a:r>
            <a:r>
              <a:rPr lang="en-US" dirty="0" err="1" smtClean="0"/>
              <a:t>Bohmian</a:t>
            </a:r>
            <a:r>
              <a:rPr lang="en-US" dirty="0" smtClean="0"/>
              <a:t> dialogue, SEED protocols, Courageous Conversations, </a:t>
            </a:r>
            <a:r>
              <a:rPr lang="en-US" dirty="0" smtClean="0"/>
              <a:t>Only Questions etc</a:t>
            </a:r>
            <a:r>
              <a:rPr lang="en-US" dirty="0" smtClean="0"/>
              <a:t>.</a:t>
            </a:r>
          </a:p>
          <a:p>
            <a:r>
              <a:rPr lang="en-US" dirty="0" smtClean="0"/>
              <a:t>Be ready to bring in outside help – cohorts can develop groupthink, become blind to their own dynamics, develop in &amp; out groups – outsiders can ask necessary ‘dumb’ questions &amp; speak organizational </a:t>
            </a:r>
            <a:r>
              <a:rPr lang="en-US" dirty="0" err="1" smtClean="0"/>
              <a:t>unsayables</a:t>
            </a:r>
            <a:endParaRPr lang="en-US" dirty="0" smtClean="0"/>
          </a:p>
          <a:p>
            <a:r>
              <a:rPr lang="en-US" dirty="0" smtClean="0"/>
              <a:t>Institute a ground rule that says we will not debate the existence of racism – let’s work with CRT’s assumption that it’s pervasive, permanent &amp; thus in this cohort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521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1458</Words>
  <Application>Microsoft Macintosh PowerPoint</Application>
  <PresentationFormat>Widescreen</PresentationFormat>
  <Paragraphs>80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Calibri Light</vt:lpstr>
      <vt:lpstr>Mangal</vt:lpstr>
      <vt:lpstr>Arial</vt:lpstr>
      <vt:lpstr>Office Theme</vt:lpstr>
      <vt:lpstr>AEGIS COHORT PRESENTATION</vt:lpstr>
      <vt:lpstr>DEFINING TERMS - RACISM</vt:lpstr>
      <vt:lpstr>Remember – Racism is Normal</vt:lpstr>
      <vt:lpstr>White Supremacy</vt:lpstr>
      <vt:lpstr>“Good Whites” – like me (Stephen)</vt:lpstr>
      <vt:lpstr>Behaviors of “Good Whites” </vt:lpstr>
      <vt:lpstr>Hard Truths – What I Know as a White Adult Educator</vt:lpstr>
      <vt:lpstr>So where do we go from here?</vt:lpstr>
      <vt:lpstr>Some Possibilities</vt:lpstr>
      <vt:lpstr>Resources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AEGIS COHORT PRESENTATION</dc:title>
  <dc:creator>Brookfield, Stephen D.</dc:creator>
  <cp:lastModifiedBy>Brookfield, Stephen D.</cp:lastModifiedBy>
  <cp:revision>24</cp:revision>
  <dcterms:created xsi:type="dcterms:W3CDTF">2020-06-16T21:25:17Z</dcterms:created>
  <dcterms:modified xsi:type="dcterms:W3CDTF">2020-06-17T14:26:41Z</dcterms:modified>
</cp:coreProperties>
</file>