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3" r:id="rId9"/>
    <p:sldId id="264" r:id="rId10"/>
    <p:sldId id="262" r:id="rId11"/>
    <p:sldId id="265" r:id="rId12"/>
    <p:sldId id="268" r:id="rId13"/>
    <p:sldId id="269" r:id="rId14"/>
    <p:sldId id="266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15"/>
  </p:normalViewPr>
  <p:slideViewPr>
    <p:cSldViewPr snapToGrid="0" snapToObjects="1">
      <p:cViewPr varScale="1">
        <p:scale>
          <a:sx n="115" d="100"/>
          <a:sy n="115" d="100"/>
        </p:scale>
        <p:origin x="472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BB57-EC34-F147-B57D-6DC6F1701A80}" type="datetimeFigureOut">
              <a:rPr lang="en-US" smtClean="0"/>
              <a:t>10/19/20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6FD9-0513-EA4C-A35B-2B5A2CD18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256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BB57-EC34-F147-B57D-6DC6F1701A80}" type="datetimeFigureOut">
              <a:rPr lang="en-US" smtClean="0"/>
              <a:t>10/19/20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6FD9-0513-EA4C-A35B-2B5A2CD18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71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BB57-EC34-F147-B57D-6DC6F1701A80}" type="datetimeFigureOut">
              <a:rPr lang="en-US" smtClean="0"/>
              <a:t>10/19/20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6FD9-0513-EA4C-A35B-2B5A2CD18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18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BB57-EC34-F147-B57D-6DC6F1701A80}" type="datetimeFigureOut">
              <a:rPr lang="en-US" smtClean="0"/>
              <a:t>10/19/20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6FD9-0513-EA4C-A35B-2B5A2CD18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799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BB57-EC34-F147-B57D-6DC6F1701A80}" type="datetimeFigureOut">
              <a:rPr lang="en-US" smtClean="0"/>
              <a:t>10/19/20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6FD9-0513-EA4C-A35B-2B5A2CD18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142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BB57-EC34-F147-B57D-6DC6F1701A80}" type="datetimeFigureOut">
              <a:rPr lang="en-US" smtClean="0"/>
              <a:t>10/19/20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6FD9-0513-EA4C-A35B-2B5A2CD18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05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BB57-EC34-F147-B57D-6DC6F1701A80}" type="datetimeFigureOut">
              <a:rPr lang="en-US" smtClean="0"/>
              <a:t>10/19/20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6FD9-0513-EA4C-A35B-2B5A2CD18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35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BB57-EC34-F147-B57D-6DC6F1701A80}" type="datetimeFigureOut">
              <a:rPr lang="en-US" smtClean="0"/>
              <a:t>10/19/20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6FD9-0513-EA4C-A35B-2B5A2CD18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53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BB57-EC34-F147-B57D-6DC6F1701A80}" type="datetimeFigureOut">
              <a:rPr lang="en-US" smtClean="0"/>
              <a:t>10/19/20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6FD9-0513-EA4C-A35B-2B5A2CD18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11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BB57-EC34-F147-B57D-6DC6F1701A80}" type="datetimeFigureOut">
              <a:rPr lang="en-US" smtClean="0"/>
              <a:t>10/19/20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6FD9-0513-EA4C-A35B-2B5A2CD18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45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BB57-EC34-F147-B57D-6DC6F1701A80}" type="datetimeFigureOut">
              <a:rPr lang="en-US" smtClean="0"/>
              <a:t>10/19/20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6FD9-0513-EA4C-A35B-2B5A2CD18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41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1BB57-EC34-F147-B57D-6DC6F1701A80}" type="datetimeFigureOut">
              <a:rPr lang="en-US" smtClean="0"/>
              <a:t>10/19/20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D6FD9-0513-EA4C-A35B-2B5A2CD18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8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stephenbrookfield.com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tephenbrookfield.com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yZNAAr8czE" TargetMode="External"/><Relationship Id="rId4" Type="http://schemas.openxmlformats.org/officeDocument/2006/relationships/hyperlink" Target="https://www.youtube.com/watch?v=Nrw6Bf5weTM&amp;t=53s" TargetMode="External"/><Relationship Id="rId5" Type="http://schemas.openxmlformats.org/officeDocument/2006/relationships/hyperlink" Target="https://www.youtube.com/watch?v=UZo06BjmbbE" TargetMode="External"/><Relationship Id="rId6" Type="http://schemas.openxmlformats.org/officeDocument/2006/relationships/hyperlink" Target="https://www.youtube.com/watch?v=45ey4jgoxeU" TargetMode="External"/><Relationship Id="rId7" Type="http://schemas.openxmlformats.org/officeDocument/2006/relationships/hyperlink" Target="https://www.youtube.com/watch?v=TzuOlyyQlug" TargetMode="External"/><Relationship Id="rId8" Type="http://schemas.openxmlformats.org/officeDocument/2006/relationships/hyperlink" Target="https://www.youtube.com/watch?v=IwaOBXzJ3hs" TargetMode="External"/><Relationship Id="rId9" Type="http://schemas.openxmlformats.org/officeDocument/2006/relationships/hyperlink" Target="https://www.youtube.com/watch?v=N4fbr1LlxEk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TnybJZRWi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2798956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Dismantling white supremacy in a multiracial world: </a:t>
            </a:r>
            <a:br>
              <a:rPr lang="en-US" b="1" i="1" dirty="0" smtClean="0">
                <a:solidFill>
                  <a:srgbClr val="FF0000"/>
                </a:solidFill>
              </a:rPr>
            </a:br>
            <a:r>
              <a:rPr lang="en-US" b="1" i="1" dirty="0" smtClean="0">
                <a:solidFill>
                  <a:srgbClr val="FF0000"/>
                </a:solidFill>
              </a:rPr>
              <a:t>What white folks can do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98957"/>
            <a:ext cx="12192000" cy="405904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Stephen Brookfield</a:t>
            </a:r>
          </a:p>
          <a:p>
            <a:r>
              <a:rPr lang="en-US" sz="3600" dirty="0" smtClean="0">
                <a:hlinkClick r:id="rId2"/>
              </a:rPr>
              <a:t>http://www.stephenbrookfield.com/</a:t>
            </a:r>
            <a:endParaRPr lang="en-US" sz="3600" dirty="0" smtClean="0"/>
          </a:p>
          <a:p>
            <a:r>
              <a:rPr lang="en-US" sz="3600" i="1" dirty="0" smtClean="0"/>
              <a:t>Distinguished Scholar, Antioch University</a:t>
            </a:r>
          </a:p>
          <a:p>
            <a:r>
              <a:rPr lang="en-US" sz="3600" dirty="0" smtClean="0"/>
              <a:t>(He, Him, His)</a:t>
            </a:r>
          </a:p>
          <a:p>
            <a:r>
              <a:rPr lang="en-US" sz="3600" i="1" dirty="0" smtClean="0"/>
              <a:t>This power point is available for free download at </a:t>
            </a:r>
            <a:r>
              <a:rPr lang="en-US" sz="3600" dirty="0" smtClean="0">
                <a:hlinkClick r:id="rId2"/>
              </a:rPr>
              <a:t>http://www.stephenbrookfield.com/</a:t>
            </a:r>
            <a:endParaRPr lang="en-US" sz="3600" dirty="0" smtClean="0"/>
          </a:p>
          <a:p>
            <a:r>
              <a:rPr lang="en-US" sz="3600" i="1" dirty="0" smtClean="0"/>
              <a:t>Click on the ‘Resources’ link &amp; it’s the 1</a:t>
            </a:r>
            <a:r>
              <a:rPr lang="en-US" sz="3600" i="1" baseline="30000" dirty="0" smtClean="0"/>
              <a:t>st</a:t>
            </a:r>
            <a:r>
              <a:rPr lang="en-US" sz="3600" i="1" dirty="0" smtClean="0"/>
              <a:t> power point to come 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206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47853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rgbClr val="FF0000"/>
                </a:solidFill>
              </a:rPr>
              <a:t>For Whites - Be Wary of Expecting Approval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47854"/>
            <a:ext cx="12192000" cy="591014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“I honestly have been having a hard time being in predominately white classes lately as people in this country realize, </a:t>
            </a:r>
            <a:r>
              <a:rPr lang="en-US" i="1" dirty="0" smtClean="0"/>
              <a:t>again</a:t>
            </a:r>
            <a:r>
              <a:rPr lang="en-US" dirty="0" smtClean="0"/>
              <a:t>, the issues that exist in America for Black people</a:t>
            </a:r>
            <a:r>
              <a:rPr lang="mr-IN" dirty="0" smtClean="0"/>
              <a:t>……</a:t>
            </a:r>
            <a:r>
              <a:rPr lang="en-US" dirty="0" smtClean="0"/>
              <a:t>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While she was giving her long spiel on her good work, I couldn't figure out where to place my feelings. I could see it from a mile away; I even prepped myself for it before the class. I prepared for </a:t>
            </a:r>
            <a:r>
              <a:rPr lang="en-US" i="1" dirty="0" smtClean="0"/>
              <a:t>THIS</a:t>
            </a:r>
            <a:r>
              <a:rPr lang="en-US" dirty="0" smtClean="0"/>
              <a:t>, but I still wasn’t ready.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Her actions were </a:t>
            </a:r>
            <a:r>
              <a:rPr lang="en-US" dirty="0" err="1" smtClean="0"/>
              <a:t>soooo</a:t>
            </a:r>
            <a:r>
              <a:rPr lang="en-US" dirty="0" smtClean="0"/>
              <a:t> predictable, well, to me. It was something I knew was bound to happen in a class placed right in the heart of the world grappling with whether or not Black lives matter.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But I still felt completely uncomfortable, sick. Now, I am not one to dim anyone's light, but all I felt like saying was, "oh, okay. That's cute. You want a cookie?" I couldn't help but think, "this is not something new, why is it new to you? Why are you just now having these conversations?"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I do not know this woman and may never have a class with her again; however, I will always remember what she did and how it made me feel.”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000" dirty="0" smtClean="0"/>
              <a:t>Carmina Maye 2020 </a:t>
            </a:r>
            <a:r>
              <a:rPr lang="en-US" sz="3000" i="1" dirty="0" smtClean="0"/>
              <a:t>I Really Wanted this to Be a Poem</a:t>
            </a:r>
            <a:r>
              <a:rPr lang="en-US" sz="3000" dirty="0" smtClean="0"/>
              <a:t>. (Dept. of Art &amp; Art Education, Teachers College)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553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80584"/>
          </a:xfrm>
        </p:spPr>
        <p:txBody>
          <a:bodyPr/>
          <a:lstStyle/>
          <a:p>
            <a:r>
              <a:rPr lang="en-US" b="1" i="1" smtClean="0">
                <a:solidFill>
                  <a:srgbClr val="FF0000"/>
                </a:solidFill>
              </a:rPr>
              <a:t>CLIMBING THE LADDER OF RACIAL CONVERSATIONS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0584"/>
            <a:ext cx="12192000" cy="607741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 Constant Check Ins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    Scaffold – Micro-aggressions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                  Scaffold via Scenario Analysis</a:t>
            </a:r>
          </a:p>
          <a:p>
            <a:r>
              <a:rPr lang="en-US" dirty="0" smtClean="0"/>
              <a:t>                         Constantly Explain Process out Loud  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/>
              <a:t>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Use Structured Conversation Protocols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                            </a:t>
            </a:r>
            <a:r>
              <a:rPr lang="en-US" dirty="0" smtClean="0">
                <a:solidFill>
                  <a:srgbClr val="00B050"/>
                </a:solidFill>
              </a:rPr>
              <a:t>Use Video-testimony to Prompt Conversation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                                                   </a:t>
            </a:r>
            <a:r>
              <a:rPr lang="en-US" dirty="0" smtClean="0">
                <a:solidFill>
                  <a:srgbClr val="0070C0"/>
                </a:solidFill>
              </a:rPr>
              <a:t>Prepare People for Brave Space</a:t>
            </a:r>
          </a:p>
          <a:p>
            <a:r>
              <a:rPr lang="en-US" dirty="0" smtClean="0"/>
              <a:t>                                                          Define Your Terms via Narrative Experience</a:t>
            </a:r>
          </a:p>
          <a:p>
            <a:r>
              <a:rPr lang="en-US" dirty="0" smtClean="0"/>
              <a:t>                                                                   </a:t>
            </a:r>
            <a:r>
              <a:rPr lang="en-US" dirty="0" smtClean="0">
                <a:solidFill>
                  <a:srgbClr val="00B050"/>
                </a:solidFill>
              </a:rPr>
              <a:t>Build Relationships via Identity-Sharing*</a:t>
            </a:r>
          </a:p>
          <a:p>
            <a:r>
              <a:rPr lang="en-US" dirty="0" smtClean="0"/>
              <a:t>                                          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Model Narrative Disclosure of Struggle </a:t>
            </a:r>
          </a:p>
          <a:p>
            <a:r>
              <a:rPr lang="en-US" dirty="0" smtClean="0"/>
              <a:t>                                                                                              </a:t>
            </a:r>
            <a:r>
              <a:rPr lang="en-US" dirty="0" smtClean="0">
                <a:solidFill>
                  <a:srgbClr val="0070C0"/>
                </a:solidFill>
              </a:rPr>
              <a:t>Take Emotional Temperature</a:t>
            </a:r>
          </a:p>
          <a:p>
            <a:r>
              <a:rPr lang="en-US" sz="1800" dirty="0" smtClean="0"/>
              <a:t> </a:t>
            </a:r>
            <a:r>
              <a:rPr lang="en-US" sz="2000" dirty="0" smtClean="0"/>
              <a:t>*(</a:t>
            </a:r>
            <a:r>
              <a:rPr lang="en-US" sz="2000" i="1" dirty="0" smtClean="0"/>
              <a:t>I Am From, Story of My Name, Why This is Important to Me</a:t>
            </a:r>
            <a:r>
              <a:rPr lang="en-US" sz="2000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474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59004"/>
          </a:xfrm>
        </p:spPr>
        <p:txBody>
          <a:bodyPr>
            <a:normAutofit/>
          </a:bodyPr>
          <a:lstStyle/>
          <a:p>
            <a:r>
              <a:rPr lang="en-US" sz="6000" b="1" i="1" dirty="0" smtClean="0">
                <a:solidFill>
                  <a:srgbClr val="FF0000"/>
                </a:solidFill>
              </a:rPr>
              <a:t>Some things white folk can do</a:t>
            </a:r>
            <a:endParaRPr lang="en-US" sz="60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59004"/>
            <a:ext cx="12192000" cy="589899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/>
              <a:t>Always say the unsayable – name white </a:t>
            </a:r>
            <a:r>
              <a:rPr lang="en-US" sz="2400" dirty="0"/>
              <a:t>supremacy </a:t>
            </a:r>
            <a:r>
              <a:rPr lang="en-US" sz="2400" dirty="0" smtClean="0"/>
              <a:t>as an enduring institutional reality that a predominantly white institution (PWI) will inevitably be blind to </a:t>
            </a:r>
          </a:p>
          <a:p>
            <a:r>
              <a:rPr lang="en-US" sz="2400" dirty="0" smtClean="0"/>
              <a:t>Constantly ask questions re. proposals, reforms, action plans etc. - What </a:t>
            </a:r>
            <a:r>
              <a:rPr lang="en-US" sz="2400" dirty="0"/>
              <a:t>are we missing because we’re white</a:t>
            </a:r>
            <a:r>
              <a:rPr lang="en-US" sz="2400" dirty="0" smtClean="0"/>
              <a:t>? What’s </a:t>
            </a:r>
            <a:r>
              <a:rPr lang="en-US" sz="2400" dirty="0"/>
              <a:t>blinding us </a:t>
            </a:r>
            <a:r>
              <a:rPr lang="en-US" sz="2400" dirty="0" smtClean="0"/>
              <a:t>from recognizing </a:t>
            </a:r>
            <a:r>
              <a:rPr lang="en-US" sz="2400" dirty="0"/>
              <a:t>white </a:t>
            </a:r>
            <a:r>
              <a:rPr lang="en-US" sz="2400" dirty="0" smtClean="0"/>
              <a:t>supremacy? How does </a:t>
            </a:r>
            <a:r>
              <a:rPr lang="en-US" sz="2400" dirty="0"/>
              <a:t>this proposal </a:t>
            </a:r>
            <a:r>
              <a:rPr lang="en-US" sz="2400" dirty="0" smtClean="0"/>
              <a:t>reduce or entrench </a:t>
            </a:r>
            <a:r>
              <a:rPr lang="en-US" sz="2400" dirty="0"/>
              <a:t>active and passive racism at our institution?</a:t>
            </a:r>
            <a:r>
              <a:rPr lang="en-US" sz="2400" dirty="0" smtClean="0">
                <a:effectLst/>
              </a:rPr>
              <a:t> </a:t>
            </a:r>
          </a:p>
          <a:p>
            <a:r>
              <a:rPr lang="en-US" sz="2400" dirty="0" smtClean="0"/>
              <a:t>Affirm &amp; promote Black, Indigenous &amp; People of Color (BIPOC) accounts of white supremacy (including digital technology) occurring in the institution</a:t>
            </a:r>
          </a:p>
          <a:p>
            <a:r>
              <a:rPr lang="en-US" sz="2400" dirty="0" smtClean="0"/>
              <a:t>Show Up – meetings, task forces, protests, rallies, teach-ins (as appropriate)</a:t>
            </a:r>
          </a:p>
          <a:p>
            <a:r>
              <a:rPr lang="en-US" sz="2400" dirty="0" smtClean="0"/>
              <a:t>Leverage your privilege &amp; capital – be the first to raise racial questions; name white supremacy; be at the front &amp; sides of multiracial BLM protests</a:t>
            </a:r>
          </a:p>
          <a:p>
            <a:r>
              <a:rPr lang="en-US" sz="2400" dirty="0" smtClean="0"/>
              <a:t>Share insider knowledge of the white supremacist world – how to frame change initiatives draped in mission language &amp; symbols; what we know of the idiosyncrasies of white power holders; how to hold the institution accountable in ways it can’t dodge</a:t>
            </a:r>
          </a:p>
          <a:p>
            <a:r>
              <a:rPr lang="en-US" sz="2400" dirty="0" smtClean="0"/>
              <a:t>Hold white colleagues accountable – by citing yourself as a carrier of white supremacy; by establishing racism as a learned behavior embedded in the systems we move through everyday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6002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1667"/>
          </a:xfrm>
        </p:spPr>
        <p:txBody>
          <a:bodyPr>
            <a:normAutofit fontScale="90000"/>
          </a:bodyPr>
          <a:lstStyle/>
          <a:p>
            <a:r>
              <a:rPr lang="en-US" sz="7200" b="1" i="1" dirty="0" smtClean="0">
                <a:solidFill>
                  <a:srgbClr val="FF0000"/>
                </a:solidFill>
              </a:rPr>
              <a:t>Becoming a white antiracist means</a:t>
            </a:r>
            <a:endParaRPr lang="en-US" sz="72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81668"/>
            <a:ext cx="12192000" cy="577633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Always feeling like you’re falling short</a:t>
            </a:r>
          </a:p>
          <a:p>
            <a:r>
              <a:rPr lang="en-US" sz="3600" dirty="0" smtClean="0"/>
              <a:t>Always feeling like your whiteness means you’re unqualified to talk about race</a:t>
            </a:r>
          </a:p>
          <a:p>
            <a:r>
              <a:rPr lang="en-US" sz="3600" dirty="0" smtClean="0"/>
              <a:t>Always feeling like you’re making mistakes getting it wrong</a:t>
            </a:r>
          </a:p>
          <a:p>
            <a:r>
              <a:rPr lang="en-US" sz="3600" dirty="0" smtClean="0"/>
              <a:t>Readjusting how you define success – moving from </a:t>
            </a:r>
            <a:r>
              <a:rPr lang="en-US" sz="3600" dirty="0" err="1" smtClean="0"/>
              <a:t>Kumbaya</a:t>
            </a:r>
            <a:r>
              <a:rPr lang="en-US" sz="3600" dirty="0" smtClean="0"/>
              <a:t> transformations to keeping a difficult conversation going</a:t>
            </a:r>
          </a:p>
          <a:p>
            <a:r>
              <a:rPr lang="en-US" sz="3600" dirty="0" smtClean="0"/>
              <a:t>Being fine with a lack of recognition/approval</a:t>
            </a:r>
          </a:p>
          <a:p>
            <a:r>
              <a:rPr lang="en-US" sz="3600" dirty="0" smtClean="0"/>
              <a:t>Ultimately knowing there are two ways to do white antiracist work – IMPERFECTLY or NOT AT ALL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53683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47492"/>
          </a:xfrm>
        </p:spPr>
        <p:txBody>
          <a:bodyPr>
            <a:noAutofit/>
          </a:bodyPr>
          <a:lstStyle/>
          <a:p>
            <a:pPr algn="ctr"/>
            <a:r>
              <a:rPr lang="en-US" sz="6600" b="1" i="1" dirty="0" smtClean="0">
                <a:solidFill>
                  <a:srgbClr val="FF0000"/>
                </a:solidFill>
              </a:rPr>
              <a:t>Stephen’s Resources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47492"/>
            <a:ext cx="12192000" cy="601050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i="1" dirty="0" smtClean="0"/>
              <a:t>Becoming a White Antiracist </a:t>
            </a:r>
            <a:r>
              <a:rPr lang="en-US" dirty="0" smtClean="0"/>
              <a:t>(Stylus </a:t>
            </a:r>
            <a:r>
              <a:rPr lang="mr-IN" dirty="0" smtClean="0"/>
              <a:t>–</a:t>
            </a:r>
            <a:r>
              <a:rPr lang="en-US" dirty="0" smtClean="0"/>
              <a:t> Forthcoming, 2021) w/Mary Hess</a:t>
            </a:r>
          </a:p>
          <a:p>
            <a:r>
              <a:rPr lang="en-US" i="1" dirty="0" smtClean="0"/>
              <a:t>Teaching Race </a:t>
            </a:r>
            <a:r>
              <a:rPr lang="en-US" dirty="0" smtClean="0"/>
              <a:t>(</a:t>
            </a:r>
            <a:r>
              <a:rPr lang="en-US" dirty="0" err="1" smtClean="0"/>
              <a:t>Jossey</a:t>
            </a:r>
            <a:r>
              <a:rPr lang="en-US" dirty="0" smtClean="0"/>
              <a:t>-Bass, 2019)</a:t>
            </a:r>
          </a:p>
          <a:p>
            <a:r>
              <a:rPr lang="en-US" i="1" dirty="0" smtClean="0"/>
              <a:t>Powerful Techniques for Teaching Adults </a:t>
            </a:r>
            <a:r>
              <a:rPr lang="en-US" dirty="0" smtClean="0"/>
              <a:t>(</a:t>
            </a:r>
            <a:r>
              <a:rPr lang="en-US" dirty="0" err="1" smtClean="0"/>
              <a:t>Jossey</a:t>
            </a:r>
            <a:r>
              <a:rPr lang="en-US" dirty="0" smtClean="0"/>
              <a:t>-Bass, 2013)</a:t>
            </a:r>
          </a:p>
          <a:p>
            <a:r>
              <a:rPr lang="en-US" i="1" dirty="0" smtClean="0"/>
              <a:t>Teaching for Critical Thinking </a:t>
            </a:r>
            <a:r>
              <a:rPr lang="en-US" dirty="0" smtClean="0"/>
              <a:t>(</a:t>
            </a:r>
            <a:r>
              <a:rPr lang="en-US" dirty="0" err="1" smtClean="0"/>
              <a:t>Jossey</a:t>
            </a:r>
            <a:r>
              <a:rPr lang="en-US" dirty="0" smtClean="0"/>
              <a:t>-Bass 2012) </a:t>
            </a:r>
          </a:p>
          <a:p>
            <a:r>
              <a:rPr lang="en-US" i="1" dirty="0" smtClean="0"/>
              <a:t>Handbook of Race and Adult Education </a:t>
            </a:r>
            <a:r>
              <a:rPr lang="en-US" dirty="0" smtClean="0"/>
              <a:t>(</a:t>
            </a:r>
            <a:r>
              <a:rPr lang="en-US" dirty="0" err="1" smtClean="0"/>
              <a:t>Jossey</a:t>
            </a:r>
            <a:r>
              <a:rPr lang="en-US" dirty="0" smtClean="0"/>
              <a:t>-Bass, 2010) w/ Vanessa Sheared, Juanita Johnson-Bailey, Scipio Colin Jr III, &amp; Elizabeth Peterson</a:t>
            </a:r>
          </a:p>
          <a:p>
            <a:r>
              <a:rPr lang="en-US" i="1" dirty="0" smtClean="0"/>
              <a:t>The Power of Critical Theory </a:t>
            </a:r>
            <a:r>
              <a:rPr lang="en-US" dirty="0" smtClean="0"/>
              <a:t>(</a:t>
            </a:r>
            <a:r>
              <a:rPr lang="en-US" dirty="0" err="1" smtClean="0"/>
              <a:t>Jossey</a:t>
            </a:r>
            <a:r>
              <a:rPr lang="en-US" dirty="0" smtClean="0"/>
              <a:t>-Bass, 2004)</a:t>
            </a:r>
          </a:p>
          <a:p>
            <a:pPr algn="ctr"/>
            <a:r>
              <a:rPr lang="en-US" sz="6600" dirty="0" smtClean="0">
                <a:hlinkClick r:id="rId2"/>
              </a:rPr>
              <a:t>www.stephenbrookfield.com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(Go to “Becoming a White Antiracist”, “Recent Writings” &amp; “Workshop Materials” links)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95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>
            <a:noAutofit/>
          </a:bodyPr>
          <a:lstStyle/>
          <a:p>
            <a:pPr algn="ctr"/>
            <a:r>
              <a:rPr lang="en-US" sz="7200" b="1" i="1" dirty="0" smtClean="0">
                <a:solidFill>
                  <a:srgbClr val="FF0000"/>
                </a:solidFill>
              </a:rPr>
              <a:t>General Resources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12192000" cy="59436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Layla </a:t>
            </a:r>
            <a:r>
              <a:rPr lang="en-US" dirty="0" err="1" smtClean="0"/>
              <a:t>Saad</a:t>
            </a:r>
            <a:r>
              <a:rPr lang="en-US" dirty="0" smtClean="0"/>
              <a:t> – </a:t>
            </a:r>
            <a:r>
              <a:rPr lang="en-US" i="1" dirty="0" smtClean="0"/>
              <a:t>Me and White Supremacy </a:t>
            </a:r>
            <a:r>
              <a:rPr lang="en-US" dirty="0" smtClean="0"/>
              <a:t>(2020) https://</a:t>
            </a:r>
            <a:r>
              <a:rPr lang="en-US" dirty="0" err="1" smtClean="0"/>
              <a:t>www.youtube.com</a:t>
            </a:r>
            <a:r>
              <a:rPr lang="en-US" dirty="0" smtClean="0"/>
              <a:t>/</a:t>
            </a:r>
            <a:r>
              <a:rPr lang="en-US" dirty="0" err="1" smtClean="0"/>
              <a:t>watch?v</a:t>
            </a:r>
            <a:r>
              <a:rPr lang="en-US" dirty="0" smtClean="0"/>
              <a:t>=WgWTzUa4VrA</a:t>
            </a:r>
          </a:p>
          <a:p>
            <a:r>
              <a:rPr lang="en-US" dirty="0" err="1" smtClean="0"/>
              <a:t>Ijeama</a:t>
            </a:r>
            <a:r>
              <a:rPr lang="en-US" dirty="0" smtClean="0"/>
              <a:t> </a:t>
            </a:r>
            <a:r>
              <a:rPr lang="en-US" dirty="0" err="1" smtClean="0"/>
              <a:t>Oluo</a:t>
            </a:r>
            <a:r>
              <a:rPr lang="en-US" dirty="0" smtClean="0"/>
              <a:t> – </a:t>
            </a:r>
            <a:r>
              <a:rPr lang="en-US" i="1" dirty="0" smtClean="0"/>
              <a:t>So You Want to Talk About Race </a:t>
            </a:r>
            <a:r>
              <a:rPr lang="en-US" dirty="0" smtClean="0"/>
              <a:t>(2019) </a:t>
            </a:r>
            <a:r>
              <a:rPr lang="en-US" dirty="0" smtClean="0">
                <a:hlinkClick r:id="rId2"/>
              </a:rPr>
              <a:t>https://www.youtube.com/watch?v=TnybJZRWipg</a:t>
            </a:r>
            <a:endParaRPr lang="en-US" dirty="0" smtClean="0"/>
          </a:p>
          <a:p>
            <a:r>
              <a:rPr lang="en-US" dirty="0" smtClean="0"/>
              <a:t>George </a:t>
            </a:r>
            <a:r>
              <a:rPr lang="en-US" dirty="0" err="1" smtClean="0"/>
              <a:t>Yancy</a:t>
            </a:r>
            <a:r>
              <a:rPr lang="en-US" dirty="0" smtClean="0"/>
              <a:t>  -  </a:t>
            </a:r>
            <a:r>
              <a:rPr lang="en-US" i="1" dirty="0" smtClean="0"/>
              <a:t>Look! A White </a:t>
            </a:r>
            <a:r>
              <a:rPr lang="en-US" dirty="0" smtClean="0"/>
              <a:t>(2012), </a:t>
            </a:r>
            <a:r>
              <a:rPr lang="en-US" i="1" dirty="0" smtClean="0"/>
              <a:t>What White Looks Like </a:t>
            </a:r>
            <a:r>
              <a:rPr lang="en-US" dirty="0" smtClean="0"/>
              <a:t>(2004), </a:t>
            </a:r>
            <a:r>
              <a:rPr lang="en-US" i="1" dirty="0" smtClean="0"/>
              <a:t>White Self-Criticality beyond Anti-Racism </a:t>
            </a:r>
            <a:r>
              <a:rPr lang="en-US" dirty="0" smtClean="0"/>
              <a:t>(2016) </a:t>
            </a:r>
            <a:r>
              <a:rPr lang="en-US" dirty="0" smtClean="0">
                <a:hlinkClick r:id="rId3"/>
              </a:rPr>
              <a:t>https://www.youtube.com/watch?v=fyZNAAr8czE</a:t>
            </a:r>
            <a:endParaRPr lang="en-US" dirty="0" smtClean="0"/>
          </a:p>
          <a:p>
            <a:r>
              <a:rPr lang="en-US" dirty="0" err="1" smtClean="0"/>
              <a:t>Derald</a:t>
            </a:r>
            <a:r>
              <a:rPr lang="en-US" dirty="0" smtClean="0"/>
              <a:t> Wing Sue – </a:t>
            </a:r>
            <a:r>
              <a:rPr lang="en-US" i="1" dirty="0" smtClean="0"/>
              <a:t>Race Talk &amp; the Conspiracy of Silence </a:t>
            </a:r>
            <a:r>
              <a:rPr lang="en-US" dirty="0" smtClean="0"/>
              <a:t>(2016) </a:t>
            </a:r>
            <a:r>
              <a:rPr lang="en-US" dirty="0" smtClean="0">
                <a:hlinkClick r:id="rId4"/>
              </a:rPr>
              <a:t>https://www.youtube.com/watch?v=Nrw6Bf5weTM&amp;t=53s</a:t>
            </a:r>
            <a:endParaRPr lang="en-US" dirty="0" smtClean="0"/>
          </a:p>
          <a:p>
            <a:r>
              <a:rPr lang="en-US" dirty="0" smtClean="0"/>
              <a:t>Shannon Sullivan – </a:t>
            </a:r>
            <a:r>
              <a:rPr lang="en-US" i="1" dirty="0" smtClean="0"/>
              <a:t>Good White People </a:t>
            </a:r>
            <a:r>
              <a:rPr lang="en-US" dirty="0" smtClean="0"/>
              <a:t>(2014) </a:t>
            </a:r>
            <a:r>
              <a:rPr lang="en-US" dirty="0" smtClean="0">
                <a:hlinkClick r:id="rId5"/>
              </a:rPr>
              <a:t>https://www.youtube.com/watch?v=UZo06BjmbbE</a:t>
            </a:r>
            <a:endParaRPr lang="en-US" dirty="0" smtClean="0"/>
          </a:p>
          <a:p>
            <a:r>
              <a:rPr lang="en-US" dirty="0" smtClean="0"/>
              <a:t>Robin </a:t>
            </a:r>
            <a:r>
              <a:rPr lang="en-US" dirty="0" err="1" smtClean="0"/>
              <a:t>DiAngelo</a:t>
            </a:r>
            <a:r>
              <a:rPr lang="en-US" dirty="0" smtClean="0"/>
              <a:t> – </a:t>
            </a:r>
            <a:r>
              <a:rPr lang="en-US" i="1" dirty="0" smtClean="0"/>
              <a:t>White Fragility </a:t>
            </a:r>
            <a:r>
              <a:rPr lang="en-US" dirty="0" smtClean="0"/>
              <a:t>(2018) </a:t>
            </a:r>
            <a:r>
              <a:rPr lang="en-US" dirty="0" smtClean="0">
                <a:hlinkClick r:id="rId6"/>
              </a:rPr>
              <a:t>https://www.youtube.com/watch?v=45ey4jgoxeU</a:t>
            </a:r>
            <a:endParaRPr lang="en-US" dirty="0" smtClean="0"/>
          </a:p>
          <a:p>
            <a:r>
              <a:rPr lang="en-US" dirty="0" err="1" smtClean="0"/>
              <a:t>Ibram</a:t>
            </a:r>
            <a:r>
              <a:rPr lang="en-US" dirty="0" smtClean="0"/>
              <a:t> X. </a:t>
            </a:r>
            <a:r>
              <a:rPr lang="en-US" dirty="0" err="1" smtClean="0"/>
              <a:t>Kendi</a:t>
            </a:r>
            <a:r>
              <a:rPr lang="en-US" dirty="0" smtClean="0"/>
              <a:t> – </a:t>
            </a:r>
            <a:r>
              <a:rPr lang="en-US" i="1" dirty="0" smtClean="0"/>
              <a:t>How to Be an Anti-Racist </a:t>
            </a:r>
            <a:r>
              <a:rPr lang="en-US" dirty="0" smtClean="0"/>
              <a:t>(2019) </a:t>
            </a:r>
            <a:r>
              <a:rPr lang="en-US" dirty="0" smtClean="0">
                <a:hlinkClick r:id="rId7"/>
              </a:rPr>
              <a:t>https://www.youtube.com/watch?v=TzuOlyyQlug</a:t>
            </a:r>
            <a:endParaRPr lang="en-US" dirty="0" smtClean="0"/>
          </a:p>
          <a:p>
            <a:r>
              <a:rPr lang="en-US" dirty="0" smtClean="0"/>
              <a:t>Glenn Singleton – </a:t>
            </a:r>
            <a:r>
              <a:rPr lang="en-US" i="1" dirty="0" smtClean="0"/>
              <a:t>Courageous Conversations About Race </a:t>
            </a:r>
            <a:r>
              <a:rPr lang="en-US" dirty="0" smtClean="0"/>
              <a:t>(2014) </a:t>
            </a:r>
            <a:r>
              <a:rPr lang="en-US" dirty="0" smtClean="0">
                <a:hlinkClick r:id="rId8"/>
              </a:rPr>
              <a:t>https://www.youtube.com/watch?v=IwaOBXzJ3hs</a:t>
            </a:r>
            <a:endParaRPr lang="en-US" dirty="0" smtClean="0"/>
          </a:p>
          <a:p>
            <a:r>
              <a:rPr lang="en-US" dirty="0" smtClean="0"/>
              <a:t>Tim Wise – </a:t>
            </a:r>
            <a:r>
              <a:rPr lang="en-US" i="1" dirty="0" smtClean="0"/>
              <a:t>White Like Me </a:t>
            </a:r>
            <a:r>
              <a:rPr lang="en-US" dirty="0" smtClean="0"/>
              <a:t>(2011) </a:t>
            </a:r>
            <a:r>
              <a:rPr lang="en-US" dirty="0" smtClean="0">
                <a:hlinkClick r:id="rId9"/>
              </a:rPr>
              <a:t>https://www.youtube.com/watch?v=N4fbr1LlxEk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8310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7012767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He, him, his</a:t>
            </a:r>
            <a:br>
              <a:rPr lang="en-US" dirty="0" smtClean="0"/>
            </a:br>
            <a:r>
              <a:rPr lang="en-US" dirty="0" smtClean="0"/>
              <a:t>Born in Liverpool, England (1949)</a:t>
            </a:r>
            <a:br>
              <a:rPr lang="en-US" dirty="0" smtClean="0"/>
            </a:br>
            <a:r>
              <a:rPr lang="en-US" dirty="0" smtClean="0"/>
              <a:t>Became American in 2002</a:t>
            </a:r>
            <a:br>
              <a:rPr lang="en-US" dirty="0" smtClean="0"/>
            </a:br>
            <a:r>
              <a:rPr lang="en-US" dirty="0" smtClean="0"/>
              <a:t>Married with 2 children, both born in New York city</a:t>
            </a:r>
            <a:br>
              <a:rPr lang="en-US" dirty="0" smtClean="0"/>
            </a:br>
            <a:r>
              <a:rPr lang="en-US" dirty="0" smtClean="0"/>
              <a:t>Lived in St. Paul since 1992</a:t>
            </a:r>
            <a:br>
              <a:rPr lang="en-US" dirty="0" smtClean="0"/>
            </a:br>
            <a:r>
              <a:rPr lang="en-US" dirty="0" smtClean="0"/>
              <a:t>Leads the pop punk band The 99ers</a:t>
            </a:r>
            <a:br>
              <a:rPr lang="en-US" dirty="0" smtClean="0"/>
            </a:br>
            <a:r>
              <a:rPr lang="en-US" dirty="0" smtClean="0"/>
              <a:t>(6 albums on Spinout Records)</a:t>
            </a:r>
            <a:br>
              <a:rPr lang="en-US" dirty="0" smtClean="0"/>
            </a:br>
            <a:r>
              <a:rPr lang="en-US" dirty="0" smtClean="0"/>
              <a:t>Struggling to become a white antiracist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9444" y="892098"/>
            <a:ext cx="4094356" cy="5865541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6105" y="1465203"/>
            <a:ext cx="4341033" cy="4719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094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26994"/>
          </a:xfrm>
        </p:spPr>
        <p:txBody>
          <a:bodyPr>
            <a:noAutofit/>
          </a:bodyPr>
          <a:lstStyle/>
          <a:p>
            <a:r>
              <a:rPr lang="en-US" sz="6600" b="1" i="1" dirty="0" smtClean="0">
                <a:solidFill>
                  <a:srgbClr val="FF0000"/>
                </a:solidFill>
              </a:rPr>
              <a:t>How are we feeling about today?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9600" dirty="0" smtClean="0"/>
              <a:t>Go to: </a:t>
            </a:r>
            <a:r>
              <a:rPr lang="en-US" sz="9600" dirty="0" err="1" smtClean="0"/>
              <a:t>sli.do.com</a:t>
            </a:r>
            <a:endParaRPr lang="en-US" sz="9600" dirty="0" smtClean="0"/>
          </a:p>
          <a:p>
            <a:pPr algn="ctr"/>
            <a:r>
              <a:rPr lang="en-US" sz="9600" dirty="0" smtClean="0"/>
              <a:t>Enter Code: 18760</a:t>
            </a:r>
          </a:p>
          <a:p>
            <a:pPr algn="ctr"/>
            <a:r>
              <a:rPr lang="en-US" sz="9600" dirty="0" smtClean="0"/>
              <a:t> Choose a response</a:t>
            </a:r>
          </a:p>
        </p:txBody>
      </p:sp>
    </p:spTree>
    <p:extLst>
      <p:ext uri="{BB962C8B-B14F-4D97-AF65-F5344CB8AC3E}">
        <p14:creationId xmlns:p14="http://schemas.microsoft.com/office/powerpoint/2010/main" val="1151425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70155"/>
          </a:xfrm>
        </p:spPr>
        <p:txBody>
          <a:bodyPr>
            <a:noAutofit/>
          </a:bodyPr>
          <a:lstStyle/>
          <a:p>
            <a:pPr algn="ctr"/>
            <a:r>
              <a:rPr lang="en-US" sz="7200" b="1" i="1" dirty="0" smtClean="0">
                <a:solidFill>
                  <a:srgbClr val="FF0000"/>
                </a:solidFill>
              </a:rPr>
              <a:t>White Supremacy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970156"/>
            <a:ext cx="12192000" cy="588784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sz="3600" dirty="0" smtClean="0">
                <a:solidFill>
                  <a:srgbClr val="7030A0"/>
                </a:solidFill>
              </a:rPr>
              <a:t>Core Idea </a:t>
            </a:r>
            <a:r>
              <a:rPr lang="mr-IN" sz="3600" dirty="0" smtClean="0"/>
              <a:t>–</a:t>
            </a:r>
            <a:r>
              <a:rPr lang="en-US" sz="3600" dirty="0" smtClean="0"/>
              <a:t> because of their innately superior intelligence, ability to use reason &amp; logic, &amp; capacity for calm objective analysis, whites should be entrusted with the power &amp; control to make decisions for everyone else. People of color are too unsophisticated, irrational &amp; emotional to be entrusted with power. They have ‘soul’ and physical grace but are deemed not to possess intelligence &amp; are driven by animalistic instinct. Their volatility, unpredictability &amp; potential for violence makes their mass incarceration normal.  </a:t>
            </a:r>
          </a:p>
          <a:p>
            <a:r>
              <a:rPr lang="en-US" sz="3600" dirty="0" smtClean="0">
                <a:solidFill>
                  <a:srgbClr val="7030A0"/>
                </a:solidFill>
              </a:rPr>
              <a:t>An unacknowledged component of white identity </a:t>
            </a:r>
            <a:r>
              <a:rPr lang="en-US" sz="3600" dirty="0" smtClean="0"/>
              <a:t>– if you are white assume that you, like me, have this idea in your consciousness at an unacknowledged level. You may think you are past it, but it’s in you.</a:t>
            </a:r>
          </a:p>
          <a:p>
            <a:r>
              <a:rPr lang="en-US" sz="3600" dirty="0" smtClean="0">
                <a:solidFill>
                  <a:srgbClr val="7030A0"/>
                </a:solidFill>
              </a:rPr>
              <a:t>This core idea ‘normalizes’ racism for ‘good whites’ </a:t>
            </a:r>
            <a:r>
              <a:rPr lang="en-US" sz="3600" dirty="0" smtClean="0"/>
              <a:t>– we may deplore racism but we enact it because of learned white supremacy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692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47853"/>
          </a:xfrm>
        </p:spPr>
        <p:txBody>
          <a:bodyPr>
            <a:noAutofit/>
          </a:bodyPr>
          <a:lstStyle/>
          <a:p>
            <a:r>
              <a:rPr lang="en-US" sz="6600" b="1" i="1" dirty="0" smtClean="0">
                <a:solidFill>
                  <a:srgbClr val="FF0000"/>
                </a:solidFill>
              </a:rPr>
              <a:t>White supremacy &amp; mental health</a:t>
            </a:r>
            <a:endParaRPr lang="en-US" sz="66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47854"/>
            <a:ext cx="12192000" cy="5910146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 smtClean="0"/>
              <a:t>Most white antiracists say they do this work for social justice reasons – it’s just the right thing to do. But we also do it for selfish reasons</a:t>
            </a:r>
            <a:r>
              <a:rPr lang="mr-IN" dirty="0" smtClean="0"/>
              <a:t>…</a:t>
            </a:r>
            <a:endParaRPr lang="en-US" dirty="0" smtClean="0"/>
          </a:p>
          <a:p>
            <a:r>
              <a:rPr lang="en-US" b="1" i="1" dirty="0" smtClean="0">
                <a:solidFill>
                  <a:srgbClr val="FF0000"/>
                </a:solidFill>
              </a:rPr>
              <a:t>We don’t want to live an alienated life built on a lie </a:t>
            </a:r>
            <a:r>
              <a:rPr lang="en-US" dirty="0" smtClean="0"/>
              <a:t>– the core idea of innate white superiority is so empirically unsupportable that it comprises a myth. Basing your life on a myth – even a powerful one – is untenable. At some level you know you’re living a lie &amp; that something in your worldview is profoundly wrong.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We </a:t>
            </a:r>
            <a:r>
              <a:rPr lang="en-US" b="1" i="1" dirty="0">
                <a:solidFill>
                  <a:srgbClr val="FF0000"/>
                </a:solidFill>
              </a:rPr>
              <a:t>d</a:t>
            </a:r>
            <a:r>
              <a:rPr lang="en-US" b="1" i="1" dirty="0" smtClean="0">
                <a:solidFill>
                  <a:srgbClr val="FF0000"/>
                </a:solidFill>
              </a:rPr>
              <a:t>on’t want to live in constant fear </a:t>
            </a:r>
            <a:r>
              <a:rPr lang="en-US" dirty="0" smtClean="0"/>
              <a:t>– knowing at some deep level that innate white superiority is a myth, we live in fear of that myth being revealed for the fiction it is. Once that happens we imagine a race war &amp; reprisals / retribution for the exercise of white power.</a:t>
            </a:r>
          </a:p>
          <a:p>
            <a:r>
              <a:rPr lang="en-US" dirty="0" smtClean="0"/>
              <a:t>So it’s in whites best interests to dismantle white supremacy. We need to do this for our mental health as well as for the reasons we usually provide – social justice, democratic fairness, the fight against inhumanity &amp; genocide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167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188927" cy="6857999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“Good Whites” – like me (Stephen)</a:t>
            </a:r>
            <a:br>
              <a:rPr lang="en-US" b="1" i="1" dirty="0" smtClean="0">
                <a:solidFill>
                  <a:srgbClr val="FF0000"/>
                </a:solidFill>
              </a:rPr>
            </a:br>
            <a:r>
              <a:rPr lang="en-US" sz="2800" b="1" dirty="0" smtClean="0"/>
              <a:t>* Believe we don’t see race 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* Believe we can monitor our own racism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* Believe we treat everyone the same (colorblind ideology)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dirty="0" smtClean="0">
                <a:solidFill>
                  <a:srgbClr val="FF0000"/>
                </a:solidFill>
              </a:rPr>
              <a:t/>
            </a:r>
            <a:br>
              <a:rPr lang="en-US" b="1" i="1" dirty="0" smtClean="0">
                <a:solidFill>
                  <a:srgbClr val="FF0000"/>
                </a:solidFill>
              </a:rPr>
            </a:br>
            <a:r>
              <a:rPr lang="en-US" b="1" i="1" dirty="0">
                <a:solidFill>
                  <a:srgbClr val="FF0000"/>
                </a:solidFill>
              </a:rPr>
              <a:t/>
            </a:r>
            <a:br>
              <a:rPr lang="en-US" b="1" i="1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8927" y="0"/>
            <a:ext cx="6003073" cy="6857999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Believe we focus on actions &amp; individual character, not racial identity</a:t>
            </a:r>
          </a:p>
          <a:p>
            <a:r>
              <a:rPr lang="en-US" dirty="0" smtClean="0"/>
              <a:t>Choose when to engage in race and anti-racism</a:t>
            </a:r>
          </a:p>
          <a:p>
            <a:r>
              <a:rPr lang="en-US" dirty="0" smtClean="0"/>
              <a:t>Believe we have a pure, anti-racist soul</a:t>
            </a:r>
          </a:p>
          <a:p>
            <a:r>
              <a:rPr lang="en-US" dirty="0" smtClean="0"/>
              <a:t>Believe we are free of white supremacist conditioning</a:t>
            </a:r>
          </a:p>
          <a:p>
            <a:r>
              <a:rPr lang="en-US" dirty="0" smtClean="0"/>
              <a:t>View racism as something committed by less enlightened whites</a:t>
            </a:r>
          </a:p>
          <a:p>
            <a:r>
              <a:rPr lang="en-US" dirty="0" smtClean="0"/>
              <a:t>See white supremacy as ‘out there’ amongst uneducated, poor, working class whites</a:t>
            </a:r>
            <a:endParaRPr lang="en-US" dirty="0" smtClean="0"/>
          </a:p>
          <a:p>
            <a:r>
              <a:rPr lang="en-US" dirty="0" smtClean="0"/>
              <a:t>Regard ourselves as allies of people of color </a:t>
            </a:r>
          </a:p>
          <a:p>
            <a:r>
              <a:rPr lang="en-US" sz="2000" dirty="0" smtClean="0"/>
              <a:t>                  (Shannon Sullivan </a:t>
            </a:r>
            <a:r>
              <a:rPr lang="en-US" sz="2000" i="1" dirty="0" smtClean="0"/>
              <a:t>Good White People </a:t>
            </a:r>
            <a:r>
              <a:rPr lang="en-US" sz="2000" dirty="0" smtClean="0"/>
              <a:t>2014)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4463" y="3891775"/>
            <a:ext cx="3022600" cy="296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22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3179"/>
          </a:xfrm>
        </p:spPr>
        <p:txBody>
          <a:bodyPr>
            <a:normAutofit/>
          </a:bodyPr>
          <a:lstStyle/>
          <a:p>
            <a:r>
              <a:rPr lang="en-US" sz="7200" b="1" i="1" dirty="0" smtClean="0">
                <a:solidFill>
                  <a:srgbClr val="FF0000"/>
                </a:solidFill>
              </a:rPr>
              <a:t>Behaviors of “Good Whites” 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3180"/>
            <a:ext cx="12192000" cy="566482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When confronted with examples of their learned racism, good whites will vigorously deny any racist intent, claim they have been misunderstood, are acting innocently, &amp; are being unfairly accused</a:t>
            </a:r>
          </a:p>
          <a:p>
            <a:r>
              <a:rPr lang="en-US" dirty="0" smtClean="0"/>
              <a:t>Will become defensive &amp; immediately seek to explain to people of color the “real” meaning of their behavior</a:t>
            </a:r>
          </a:p>
          <a:p>
            <a:r>
              <a:rPr lang="en-US" dirty="0" smtClean="0"/>
              <a:t>Will resist “sitting with” the reality that they have learned racism &amp; white supremacy throughout their lives &amp; carry those viruses</a:t>
            </a:r>
          </a:p>
          <a:p>
            <a:r>
              <a:rPr lang="en-US" dirty="0" smtClean="0"/>
              <a:t>Will accuse people of color of imagining things, seeing racism where it doesn’t exist, &amp; denying the validity of whites’ experience</a:t>
            </a:r>
          </a:p>
          <a:p>
            <a:r>
              <a:rPr lang="en-US" dirty="0" smtClean="0"/>
              <a:t>Will come to each other’s defense in multi-racial discussions</a:t>
            </a:r>
          </a:p>
          <a:p>
            <a:r>
              <a:rPr lang="en-US" dirty="0" smtClean="0"/>
              <a:t>I know this because these are all of my learned behaviors </a:t>
            </a:r>
          </a:p>
          <a:p>
            <a:r>
              <a:rPr lang="en-US" sz="2000" dirty="0" smtClean="0"/>
              <a:t>                                                                                     </a:t>
            </a:r>
            <a:r>
              <a:rPr lang="en-US" dirty="0" smtClean="0"/>
              <a:t>(Robin </a:t>
            </a:r>
            <a:r>
              <a:rPr lang="en-US" dirty="0" err="1" smtClean="0"/>
              <a:t>DiAngelo</a:t>
            </a:r>
            <a:r>
              <a:rPr lang="en-US" dirty="0" smtClean="0"/>
              <a:t> </a:t>
            </a:r>
            <a:r>
              <a:rPr lang="en-US" i="1" dirty="0" smtClean="0"/>
              <a:t>White Fragility </a:t>
            </a:r>
            <a:r>
              <a:rPr lang="en-US" dirty="0" smtClean="0"/>
              <a:t>2018)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350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39228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In the Context of White Supremacy Whites Need to Understand</a:t>
            </a:r>
            <a:r>
              <a:rPr lang="mr-IN" b="1" i="1" dirty="0" smtClean="0">
                <a:solidFill>
                  <a:srgbClr val="FF0000"/>
                </a:solidFill>
              </a:rPr>
              <a:t>…</a:t>
            </a:r>
            <a:r>
              <a:rPr lang="en-US" b="1" i="1" dirty="0" smtClean="0">
                <a:solidFill>
                  <a:srgbClr val="FF0000"/>
                </a:solidFill>
              </a:rPr>
              <a:t>..</a:t>
            </a:r>
            <a:r>
              <a:rPr lang="en-US" i="1" dirty="0" smtClean="0">
                <a:solidFill>
                  <a:srgbClr val="FF0000"/>
                </a:solidFill>
              </a:rPr>
              <a:t/>
            </a:r>
            <a:br>
              <a:rPr lang="en-US" i="1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9658"/>
            <a:ext cx="12192000" cy="540834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(1) How white supremacy as a dominant ideology is learned and transmitted and presented as the ‘normal’ way of understanding the world. How it’s internalized as a white racial frame*</a:t>
            </a:r>
          </a:p>
          <a:p>
            <a:r>
              <a:rPr lang="en-US" dirty="0" smtClean="0"/>
              <a:t>(2) How white supremacy is embedded in institutional functioning – policies, structures, protocols, habits</a:t>
            </a:r>
          </a:p>
          <a:p>
            <a:r>
              <a:rPr lang="en-US" dirty="0" smtClean="0"/>
              <a:t>(3) How “good” whites who are unaware of this reality &amp; who think of  themselves as moral beings can be brought to understand it </a:t>
            </a:r>
          </a:p>
          <a:p>
            <a:r>
              <a:rPr lang="en-US" dirty="0" smtClean="0"/>
              <a:t>(4) How to develop an antiracist positive white identity – where whiteness is not a source of overwhelming shame and guilt </a:t>
            </a:r>
          </a:p>
          <a:p>
            <a:r>
              <a:rPr lang="en-US" dirty="0" smtClean="0"/>
              <a:t>(5) How to challenge &amp; dismantle white supremacist systems</a:t>
            </a:r>
          </a:p>
          <a:p>
            <a:r>
              <a:rPr lang="en-US" dirty="0" smtClean="0"/>
              <a:t>                                                          </a:t>
            </a:r>
            <a:r>
              <a:rPr lang="en-US" sz="2000" dirty="0" smtClean="0"/>
              <a:t>*</a:t>
            </a:r>
            <a:r>
              <a:rPr lang="en-US" sz="2000" i="1" dirty="0" smtClean="0"/>
              <a:t>The White Racial Frame </a:t>
            </a:r>
            <a:r>
              <a:rPr lang="en-US" sz="2000" dirty="0" smtClean="0"/>
              <a:t>Joe </a:t>
            </a:r>
            <a:r>
              <a:rPr lang="en-US" sz="2000" dirty="0" err="1" smtClean="0"/>
              <a:t>Feagin</a:t>
            </a:r>
            <a:r>
              <a:rPr lang="en-US" sz="2000" dirty="0" smtClean="0"/>
              <a:t> (2013, 2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. Ed.)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768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37062"/>
          </a:xfrm>
        </p:spPr>
        <p:txBody>
          <a:bodyPr>
            <a:noAutofit/>
          </a:bodyPr>
          <a:lstStyle/>
          <a:p>
            <a:r>
              <a:rPr lang="en-US" sz="6000" b="1" i="1" dirty="0" smtClean="0">
                <a:solidFill>
                  <a:srgbClr val="FF0000"/>
                </a:solidFill>
              </a:rPr>
              <a:t>Working Antiracist White Assumptions</a:t>
            </a:r>
            <a:endParaRPr lang="en-US" sz="60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37062"/>
            <a:ext cx="12192000" cy="582093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sz="4800" b="1" i="1" dirty="0" smtClean="0">
                <a:solidFill>
                  <a:srgbClr val="FF0000"/>
                </a:solidFill>
              </a:rPr>
              <a:t>I MUST</a:t>
            </a:r>
            <a:r>
              <a:rPr lang="mr-IN" sz="4800" b="1" i="1" dirty="0" smtClean="0">
                <a:solidFill>
                  <a:srgbClr val="FF0000"/>
                </a:solidFill>
              </a:rPr>
              <a:t>…</a:t>
            </a:r>
            <a:r>
              <a:rPr lang="en-US" sz="4800" b="1" i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/>
              <a:t>C</a:t>
            </a:r>
            <a:r>
              <a:rPr lang="en-US" dirty="0" smtClean="0"/>
              <a:t>all out racist behavior (including in myself) as soon as I see it. If I don’t I will have no credibility in the eyes of students and colleagues of color.</a:t>
            </a:r>
          </a:p>
          <a:p>
            <a:r>
              <a:rPr lang="en-US" dirty="0"/>
              <a:t>A</a:t>
            </a:r>
            <a:r>
              <a:rPr lang="en-US" dirty="0" smtClean="0"/>
              <a:t>ssume that for students and colleagues of color EVERYTHING is seen through the lens of race. For them, NOTHING is “race free”.</a:t>
            </a:r>
          </a:p>
          <a:p>
            <a:r>
              <a:rPr lang="en-US" dirty="0"/>
              <a:t>A</a:t>
            </a:r>
            <a:r>
              <a:rPr lang="en-US" dirty="0" smtClean="0"/>
              <a:t>cknowledge my own racist behavior when it’s pointed out to me – not try to ‘explain’ it away, not protest my innocence: I must regard it as truth.</a:t>
            </a:r>
          </a:p>
          <a:p>
            <a:r>
              <a:rPr lang="en-US" sz="4800" b="1" i="1" dirty="0" smtClean="0">
                <a:solidFill>
                  <a:srgbClr val="FF0000"/>
                </a:solidFill>
              </a:rPr>
              <a:t>I MUST NEVER</a:t>
            </a:r>
            <a:r>
              <a:rPr lang="mr-IN" sz="4800" b="1" i="1" dirty="0" smtClean="0">
                <a:solidFill>
                  <a:srgbClr val="FF0000"/>
                </a:solidFill>
              </a:rPr>
              <a:t>…</a:t>
            </a:r>
            <a:r>
              <a:rPr lang="en-US" sz="4800" b="1" i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/>
              <a:t>T</a:t>
            </a:r>
            <a:r>
              <a:rPr lang="en-US" dirty="0" smtClean="0"/>
              <a:t>ry to talk people of color “out of” their testimony of racism.</a:t>
            </a:r>
          </a:p>
          <a:p>
            <a:r>
              <a:rPr lang="en-US" dirty="0"/>
              <a:t>I</a:t>
            </a:r>
            <a:r>
              <a:rPr lang="en-US" dirty="0" smtClean="0"/>
              <a:t>nvoke “being respectful” or “seeing all sides of this” as a way of avoiding painful truths about my own socialization into, &amp; learning of, racism.</a:t>
            </a:r>
          </a:p>
          <a:p>
            <a:r>
              <a:rPr lang="en-US" dirty="0"/>
              <a:t>C</a:t>
            </a:r>
            <a:r>
              <a:rPr lang="en-US" dirty="0" smtClean="0"/>
              <a:t>laim to be an “ally” or anti-racist “friend”.</a:t>
            </a:r>
          </a:p>
          <a:p>
            <a:r>
              <a:rPr lang="en-US" dirty="0"/>
              <a:t>A</a:t>
            </a:r>
            <a:r>
              <a:rPr lang="en-US" dirty="0" smtClean="0"/>
              <a:t>sk people of color to teach me about racism or to tell me what I should do – figuring out what whites should do is OUR responsibility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559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1639</Words>
  <Application>Microsoft Macintosh PowerPoint</Application>
  <PresentationFormat>Widescreen</PresentationFormat>
  <Paragraphs>109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Calibri Light</vt:lpstr>
      <vt:lpstr>Mangal</vt:lpstr>
      <vt:lpstr>Arial</vt:lpstr>
      <vt:lpstr>Office Theme</vt:lpstr>
      <vt:lpstr>Dismantling white supremacy in a multiracial world:  What white folks can do</vt:lpstr>
      <vt:lpstr>He, him, his Born in Liverpool, England (1949) Became American in 2002 Married with 2 children, both born in New York city Lived in St. Paul since 1992 Leads the pop punk band The 99ers (6 albums on Spinout Records) Struggling to become a white antiracist</vt:lpstr>
      <vt:lpstr>How are we feeling about today?</vt:lpstr>
      <vt:lpstr>White Supremacy</vt:lpstr>
      <vt:lpstr>White supremacy &amp; mental health</vt:lpstr>
      <vt:lpstr>“Good Whites” – like me (Stephen) * Believe we don’t see race   * Believe we can monitor our own racism  * Believe we treat everyone the same (colorblind ideology)    </vt:lpstr>
      <vt:lpstr>Behaviors of “Good Whites” </vt:lpstr>
      <vt:lpstr>In the Context of White Supremacy Whites Need to Understand….. </vt:lpstr>
      <vt:lpstr>Working Antiracist White Assumptions</vt:lpstr>
      <vt:lpstr>For Whites - Be Wary of Expecting Approval </vt:lpstr>
      <vt:lpstr>CLIMBING THE LADDER OF RACIAL CONVERSATIONS</vt:lpstr>
      <vt:lpstr>Some things white folk can do</vt:lpstr>
      <vt:lpstr>Becoming a white antiracist means</vt:lpstr>
      <vt:lpstr>Stephen’s Resources</vt:lpstr>
      <vt:lpstr>General Resources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Dismantling white supremacy in a multiracial world:  What white folks can do</dc:title>
  <dc:creator>Brookfield, Stephen D.</dc:creator>
  <cp:lastModifiedBy>Brookfield, Stephen D.</cp:lastModifiedBy>
  <cp:revision>12</cp:revision>
  <dcterms:created xsi:type="dcterms:W3CDTF">2020-10-19T18:50:09Z</dcterms:created>
  <dcterms:modified xsi:type="dcterms:W3CDTF">2020-10-19T20:34:51Z</dcterms:modified>
</cp:coreProperties>
</file>