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03" r:id="rId3"/>
    <p:sldId id="259" r:id="rId4"/>
    <p:sldId id="261" r:id="rId5"/>
    <p:sldId id="297" r:id="rId6"/>
    <p:sldId id="307" r:id="rId7"/>
    <p:sldId id="265" r:id="rId8"/>
    <p:sldId id="263" r:id="rId9"/>
    <p:sldId id="305" r:id="rId10"/>
    <p:sldId id="299" r:id="rId11"/>
    <p:sldId id="304" r:id="rId12"/>
    <p:sldId id="280" r:id="rId13"/>
    <p:sldId id="274" r:id="rId14"/>
    <p:sldId id="296" r:id="rId15"/>
    <p:sldId id="294" r:id="rId16"/>
    <p:sldId id="295" r:id="rId17"/>
    <p:sldId id="301" r:id="rId18"/>
    <p:sldId id="298" r:id="rId19"/>
    <p:sldId id="300" r:id="rId20"/>
    <p:sldId id="302" r:id="rId21"/>
    <p:sldId id="278" r:id="rId22"/>
    <p:sldId id="306" r:id="rId23"/>
    <p:sldId id="290" r:id="rId24"/>
    <p:sldId id="291" r:id="rId25"/>
    <p:sldId id="292"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915"/>
  </p:normalViewPr>
  <p:slideViewPr>
    <p:cSldViewPr snapToGrid="0" snapToObjects="1">
      <p:cViewPr varScale="1">
        <p:scale>
          <a:sx n="115" d="100"/>
          <a:sy n="115" d="100"/>
        </p:scale>
        <p:origin x="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89D976-5B2B-0249-AB92-0ECD9074DE88}" type="datetimeFigureOut">
              <a:rPr lang="en-US" smtClean="0"/>
              <a:t>5/28/21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9A00A-9B3A-484C-98D1-6248A2490C03}" type="slidenum">
              <a:rPr lang="en-US" smtClean="0"/>
              <a:t>‹#›</a:t>
            </a:fld>
            <a:endParaRPr lang="en-US"/>
          </a:p>
        </p:txBody>
      </p:sp>
    </p:spTree>
    <p:extLst>
      <p:ext uri="{BB962C8B-B14F-4D97-AF65-F5344CB8AC3E}">
        <p14:creationId xmlns:p14="http://schemas.microsoft.com/office/powerpoint/2010/main" val="63737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9D976-5B2B-0249-AB92-0ECD9074DE88}" type="datetimeFigureOut">
              <a:rPr lang="en-US" smtClean="0"/>
              <a:t>5/28/21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9A00A-9B3A-484C-98D1-6248A2490C03}" type="slidenum">
              <a:rPr lang="en-US" smtClean="0"/>
              <a:t>‹#›</a:t>
            </a:fld>
            <a:endParaRPr lang="en-US"/>
          </a:p>
        </p:txBody>
      </p:sp>
    </p:spTree>
    <p:extLst>
      <p:ext uri="{BB962C8B-B14F-4D97-AF65-F5344CB8AC3E}">
        <p14:creationId xmlns:p14="http://schemas.microsoft.com/office/powerpoint/2010/main" val="31549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9D976-5B2B-0249-AB92-0ECD9074DE88}" type="datetimeFigureOut">
              <a:rPr lang="en-US" smtClean="0"/>
              <a:t>5/28/21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9A00A-9B3A-484C-98D1-6248A2490C03}" type="slidenum">
              <a:rPr lang="en-US" smtClean="0"/>
              <a:t>‹#›</a:t>
            </a:fld>
            <a:endParaRPr lang="en-US"/>
          </a:p>
        </p:txBody>
      </p:sp>
    </p:spTree>
    <p:extLst>
      <p:ext uri="{BB962C8B-B14F-4D97-AF65-F5344CB8AC3E}">
        <p14:creationId xmlns:p14="http://schemas.microsoft.com/office/powerpoint/2010/main" val="43403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9D976-5B2B-0249-AB92-0ECD9074DE88}" type="datetimeFigureOut">
              <a:rPr lang="en-US" smtClean="0"/>
              <a:t>5/28/21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9A00A-9B3A-484C-98D1-6248A2490C03}" type="slidenum">
              <a:rPr lang="en-US" smtClean="0"/>
              <a:t>‹#›</a:t>
            </a:fld>
            <a:endParaRPr lang="en-US"/>
          </a:p>
        </p:txBody>
      </p:sp>
    </p:spTree>
    <p:extLst>
      <p:ext uri="{BB962C8B-B14F-4D97-AF65-F5344CB8AC3E}">
        <p14:creationId xmlns:p14="http://schemas.microsoft.com/office/powerpoint/2010/main" val="21712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89D976-5B2B-0249-AB92-0ECD9074DE88}" type="datetimeFigureOut">
              <a:rPr lang="en-US" smtClean="0"/>
              <a:t>5/28/21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9A00A-9B3A-484C-98D1-6248A2490C03}" type="slidenum">
              <a:rPr lang="en-US" smtClean="0"/>
              <a:t>‹#›</a:t>
            </a:fld>
            <a:endParaRPr lang="en-US"/>
          </a:p>
        </p:txBody>
      </p:sp>
    </p:spTree>
    <p:extLst>
      <p:ext uri="{BB962C8B-B14F-4D97-AF65-F5344CB8AC3E}">
        <p14:creationId xmlns:p14="http://schemas.microsoft.com/office/powerpoint/2010/main" val="68270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89D976-5B2B-0249-AB92-0ECD9074DE88}" type="datetimeFigureOut">
              <a:rPr lang="en-US" smtClean="0"/>
              <a:t>5/28/21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9A00A-9B3A-484C-98D1-6248A2490C03}" type="slidenum">
              <a:rPr lang="en-US" smtClean="0"/>
              <a:t>‹#›</a:t>
            </a:fld>
            <a:endParaRPr lang="en-US"/>
          </a:p>
        </p:txBody>
      </p:sp>
    </p:spTree>
    <p:extLst>
      <p:ext uri="{BB962C8B-B14F-4D97-AF65-F5344CB8AC3E}">
        <p14:creationId xmlns:p14="http://schemas.microsoft.com/office/powerpoint/2010/main" val="274768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89D976-5B2B-0249-AB92-0ECD9074DE88}" type="datetimeFigureOut">
              <a:rPr lang="en-US" smtClean="0"/>
              <a:t>5/28/21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9A00A-9B3A-484C-98D1-6248A2490C03}" type="slidenum">
              <a:rPr lang="en-US" smtClean="0"/>
              <a:t>‹#›</a:t>
            </a:fld>
            <a:endParaRPr lang="en-US"/>
          </a:p>
        </p:txBody>
      </p:sp>
    </p:spTree>
    <p:extLst>
      <p:ext uri="{BB962C8B-B14F-4D97-AF65-F5344CB8AC3E}">
        <p14:creationId xmlns:p14="http://schemas.microsoft.com/office/powerpoint/2010/main" val="935968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89D976-5B2B-0249-AB92-0ECD9074DE88}" type="datetimeFigureOut">
              <a:rPr lang="en-US" smtClean="0"/>
              <a:t>5/28/21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9A00A-9B3A-484C-98D1-6248A2490C03}" type="slidenum">
              <a:rPr lang="en-US" smtClean="0"/>
              <a:t>‹#›</a:t>
            </a:fld>
            <a:endParaRPr lang="en-US"/>
          </a:p>
        </p:txBody>
      </p:sp>
    </p:spTree>
    <p:extLst>
      <p:ext uri="{BB962C8B-B14F-4D97-AF65-F5344CB8AC3E}">
        <p14:creationId xmlns:p14="http://schemas.microsoft.com/office/powerpoint/2010/main" val="50594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9D976-5B2B-0249-AB92-0ECD9074DE88}" type="datetimeFigureOut">
              <a:rPr lang="en-US" smtClean="0"/>
              <a:t>5/28/21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9A00A-9B3A-484C-98D1-6248A2490C03}" type="slidenum">
              <a:rPr lang="en-US" smtClean="0"/>
              <a:t>‹#›</a:t>
            </a:fld>
            <a:endParaRPr lang="en-US"/>
          </a:p>
        </p:txBody>
      </p:sp>
    </p:spTree>
    <p:extLst>
      <p:ext uri="{BB962C8B-B14F-4D97-AF65-F5344CB8AC3E}">
        <p14:creationId xmlns:p14="http://schemas.microsoft.com/office/powerpoint/2010/main" val="146049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9D976-5B2B-0249-AB92-0ECD9074DE88}" type="datetimeFigureOut">
              <a:rPr lang="en-US" smtClean="0"/>
              <a:t>5/28/21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9A00A-9B3A-484C-98D1-6248A2490C03}" type="slidenum">
              <a:rPr lang="en-US" smtClean="0"/>
              <a:t>‹#›</a:t>
            </a:fld>
            <a:endParaRPr lang="en-US"/>
          </a:p>
        </p:txBody>
      </p:sp>
    </p:spTree>
    <p:extLst>
      <p:ext uri="{BB962C8B-B14F-4D97-AF65-F5344CB8AC3E}">
        <p14:creationId xmlns:p14="http://schemas.microsoft.com/office/powerpoint/2010/main" val="785211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9D976-5B2B-0249-AB92-0ECD9074DE88}" type="datetimeFigureOut">
              <a:rPr lang="en-US" smtClean="0"/>
              <a:t>5/28/21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9A00A-9B3A-484C-98D1-6248A2490C03}" type="slidenum">
              <a:rPr lang="en-US" smtClean="0"/>
              <a:t>‹#›</a:t>
            </a:fld>
            <a:endParaRPr lang="en-US"/>
          </a:p>
        </p:txBody>
      </p:sp>
    </p:spTree>
    <p:extLst>
      <p:ext uri="{BB962C8B-B14F-4D97-AF65-F5344CB8AC3E}">
        <p14:creationId xmlns:p14="http://schemas.microsoft.com/office/powerpoint/2010/main" val="7619301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9D976-5B2B-0249-AB92-0ECD9074DE88}" type="datetimeFigureOut">
              <a:rPr lang="en-US" smtClean="0"/>
              <a:t>5/28/21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9A00A-9B3A-484C-98D1-6248A2490C03}" type="slidenum">
              <a:rPr lang="en-US" smtClean="0"/>
              <a:t>‹#›</a:t>
            </a:fld>
            <a:endParaRPr lang="en-US"/>
          </a:p>
        </p:txBody>
      </p:sp>
    </p:spTree>
    <p:extLst>
      <p:ext uri="{BB962C8B-B14F-4D97-AF65-F5344CB8AC3E}">
        <p14:creationId xmlns:p14="http://schemas.microsoft.com/office/powerpoint/2010/main" val="168187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tephenbrookfield.com/" TargetMode="External"/><Relationship Id="rId3" Type="http://schemas.openxmlformats.org/officeDocument/2006/relationships/image" Target="NUL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image" Target="NUL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time_continue=3&amp;v=2nmhAJYxFT4&amp;feature=emb_logo" TargetMode="External"/><Relationship Id="rId4" Type="http://schemas.openxmlformats.org/officeDocument/2006/relationships/hyperlink" Target="https://www.nytimes.com/interactive/projects/your-stories/conversations-on-race" TargetMode="External"/><Relationship Id="rId5" Type="http://schemas.openxmlformats.org/officeDocument/2006/relationships/hyperlink" Target="https://www.youtube.com/watch?v=ZkedkvNn5V0" TargetMode="External"/><Relationship Id="rId6" Type="http://schemas.openxmlformats.org/officeDocument/2006/relationships/image" Target="NULL"/><Relationship Id="rId7"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hyperlink" Target="https://opinionator.blogs.nytimes.com/2015/12/24/dear-white-americ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NUL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image" Target="NUL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s>
</file>

<file path=ppt/slides/_rels/slide19.xml.rels><?xml version="1.0" encoding="UTF-8" standalone="yes"?>
<Relationships xmlns="http://schemas.openxmlformats.org/package/2006/relationships"><Relationship Id="rId3" Type="http://schemas.openxmlformats.org/officeDocument/2006/relationships/hyperlink" Target="https://www.citybureau.org/notebook/2019/12/19/safe-spaces-brave-spaces-and-why-we-gon-be-alright" TargetMode="External"/><Relationship Id="rId4" Type="http://schemas.openxmlformats.org/officeDocument/2006/relationships/hyperlink" Target="https://onlinelibrary.wiley.com/doi/abs/10.1002/9781119548492.ch4" TargetMode="External"/><Relationship Id="rId5" Type="http://schemas.openxmlformats.org/officeDocument/2006/relationships/image" Target="../media/image25.jpg"/><Relationship Id="rId6"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image" Target="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image" Target="NUL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fyZNAAr8czE" TargetMode="External"/><Relationship Id="rId4" Type="http://schemas.openxmlformats.org/officeDocument/2006/relationships/hyperlink" Target="https://www.youtube.com/watch?v=gMEXBFhA-NY" TargetMode="External"/><Relationship Id="rId5" Type="http://schemas.openxmlformats.org/officeDocument/2006/relationships/hyperlink" Target="https://www.youtube.com/watch?v=Nrw6Bf5weTM&amp;t=53s" TargetMode="External"/><Relationship Id="rId6" Type="http://schemas.openxmlformats.org/officeDocument/2006/relationships/hyperlink" Target="https://www.youtube.com/watch?v=UZo06BjmbbE" TargetMode="External"/><Relationship Id="rId7" Type="http://schemas.openxmlformats.org/officeDocument/2006/relationships/hyperlink" Target="https://www.youtube.com/watch?v=45ey4jgoxeU" TargetMode="External"/><Relationship Id="rId8" Type="http://schemas.openxmlformats.org/officeDocument/2006/relationships/hyperlink" Target="https://www.youtube.com/watch?v=TzuOlyyQlug" TargetMode="External"/><Relationship Id="rId9" Type="http://schemas.openxmlformats.org/officeDocument/2006/relationships/hyperlink" Target="https://www.youtube.com/watch?v=IwaOBXzJ3hs" TargetMode="External"/><Relationship Id="rId10" Type="http://schemas.openxmlformats.org/officeDocument/2006/relationships/hyperlink" Target="https://www.youtube.com/watch?v=N4fbr1LlxEk" TargetMode="External"/><Relationship Id="rId11" Type="http://schemas.openxmlformats.org/officeDocument/2006/relationships/hyperlink" Target="https://www.youtube.com/watch?v=rBTdrxM2SQI" TargetMode="External"/><Relationship Id="rId1" Type="http://schemas.openxmlformats.org/officeDocument/2006/relationships/slideLayout" Target="../slideLayouts/slideLayout2.xml"/><Relationship Id="rId2" Type="http://schemas.openxmlformats.org/officeDocument/2006/relationships/hyperlink" Target="https://www.youtube.com/watch?v=TnybJZRWi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image" Target="NUL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tiff"/><Relationship Id="rId5" Type="http://schemas.openxmlformats.org/officeDocument/2006/relationships/image" Target="../media/image4.emf"/><Relationship Id="rId6" Type="http://schemas.openxmlformats.org/officeDocument/2006/relationships/image" Target="../media/image5.jpg"/><Relationship Id="rId7"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image" Target="NUL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1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2459"/>
            <a:ext cx="9144000" cy="2854712"/>
          </a:xfrm>
          <a:solidFill>
            <a:schemeClr val="accent6">
              <a:lumMod val="20000"/>
              <a:lumOff val="80000"/>
            </a:schemeClr>
          </a:solidFill>
        </p:spPr>
        <p:txBody>
          <a:bodyPr>
            <a:normAutofit fontScale="90000"/>
          </a:bodyPr>
          <a:lstStyle/>
          <a:p>
            <a:r>
              <a:rPr lang="en-US" b="1" i="1" dirty="0" smtClean="0">
                <a:solidFill>
                  <a:srgbClr val="FF0000"/>
                </a:solidFill>
              </a:rPr>
              <a:t>Antiracist Pedagogy:  </a:t>
            </a:r>
            <a:br>
              <a:rPr lang="en-US" b="1" i="1" dirty="0" smtClean="0">
                <a:solidFill>
                  <a:srgbClr val="FF0000"/>
                </a:solidFill>
              </a:rPr>
            </a:br>
            <a:r>
              <a:rPr lang="en-US" b="1" i="1" dirty="0" smtClean="0">
                <a:solidFill>
                  <a:srgbClr val="FF0000"/>
                </a:solidFill>
              </a:rPr>
              <a:t>Teaching, Learning, Assessment</a:t>
            </a:r>
            <a:r>
              <a:rPr lang="en-US" dirty="0"/>
              <a:t/>
            </a:r>
            <a:br>
              <a:rPr lang="en-US" dirty="0"/>
            </a:br>
            <a:r>
              <a:rPr lang="en-US" sz="4900" dirty="0" smtClean="0"/>
              <a:t>Columbia University, School of Nursing</a:t>
            </a:r>
            <a:br>
              <a:rPr lang="en-US" sz="4900" dirty="0" smtClean="0"/>
            </a:br>
            <a:r>
              <a:rPr lang="en-US" sz="4900" dirty="0" smtClean="0"/>
              <a:t>June 2</a:t>
            </a:r>
            <a:r>
              <a:rPr lang="en-US" sz="4900" baseline="30000" dirty="0" smtClean="0"/>
              <a:t>nd</a:t>
            </a:r>
            <a:r>
              <a:rPr lang="en-US" sz="4900" dirty="0" smtClean="0"/>
              <a:t>, 2021</a:t>
            </a:r>
            <a:endParaRPr lang="en-US" sz="4900" dirty="0"/>
          </a:p>
        </p:txBody>
      </p:sp>
      <p:sp>
        <p:nvSpPr>
          <p:cNvPr id="3" name="Subtitle 2"/>
          <p:cNvSpPr>
            <a:spLocks noGrp="1"/>
          </p:cNvSpPr>
          <p:nvPr>
            <p:ph type="subTitle" idx="1"/>
          </p:nvPr>
        </p:nvSpPr>
        <p:spPr>
          <a:xfrm>
            <a:off x="0" y="4148254"/>
            <a:ext cx="7928517" cy="2709745"/>
          </a:xfrm>
          <a:solidFill>
            <a:schemeClr val="bg1"/>
          </a:solidFill>
        </p:spPr>
        <p:txBody>
          <a:bodyPr>
            <a:normAutofit/>
          </a:bodyPr>
          <a:lstStyle/>
          <a:p>
            <a:endParaRPr lang="en-US" sz="3500" dirty="0" smtClean="0"/>
          </a:p>
          <a:p>
            <a:r>
              <a:rPr lang="en-US" sz="3500" dirty="0" smtClean="0"/>
              <a:t>Stephen Brookfield</a:t>
            </a:r>
          </a:p>
          <a:p>
            <a:r>
              <a:rPr lang="en-US" sz="3500" dirty="0" smtClean="0"/>
              <a:t>Distinguished Scholar, Antioch University</a:t>
            </a:r>
          </a:p>
          <a:p>
            <a:r>
              <a:rPr lang="en-US" sz="3600" dirty="0" smtClean="0">
                <a:hlinkClick r:id="rId2"/>
              </a:rPr>
              <a:t>http://www.stephenbrookfield.com/</a:t>
            </a:r>
            <a:endParaRPr lang="en-US" sz="3600"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114946" y="4014440"/>
            <a:ext cx="45719" cy="2601330"/>
          </a:xfrm>
          <a:prstGeom prst="rect">
            <a:avLst/>
          </a:prstGeom>
        </p:spPr>
      </p:pic>
    </p:spTree>
    <p:extLst>
      <p:ext uri="{BB962C8B-B14F-4D97-AF65-F5344CB8AC3E}">
        <p14:creationId xmlns:p14="http://schemas.microsoft.com/office/powerpoint/2010/main" val="840760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3367668" cy="6590370"/>
          </a:xfrm>
        </p:spPr>
        <p:txBody>
          <a:bodyPr/>
          <a:lstStyle/>
          <a:p>
            <a:pPr algn="ctr"/>
            <a:r>
              <a:rPr lang="en-US" sz="2800" b="1" i="1" dirty="0">
                <a:solidFill>
                  <a:srgbClr val="FF0000"/>
                </a:solidFill>
              </a:rPr>
              <a:t>Antiracist </a:t>
            </a:r>
            <a:r>
              <a:rPr lang="en-US" sz="2800" b="1" i="1" dirty="0" smtClean="0">
                <a:solidFill>
                  <a:srgbClr val="FF0000"/>
                </a:solidFill>
              </a:rPr>
              <a:t>Practice</a:t>
            </a:r>
            <a:endParaRPr lang="en-US" dirty="0"/>
          </a:p>
        </p:txBody>
      </p:sp>
      <p:sp>
        <p:nvSpPr>
          <p:cNvPr id="3" name="Content Placeholder 2"/>
          <p:cNvSpPr>
            <a:spLocks noGrp="1"/>
          </p:cNvSpPr>
          <p:nvPr>
            <p:ph idx="1"/>
          </p:nvPr>
        </p:nvSpPr>
        <p:spPr>
          <a:xfrm>
            <a:off x="3367668" y="1"/>
            <a:ext cx="8856266" cy="6857999"/>
          </a:xfrm>
          <a:solidFill>
            <a:schemeClr val="accent6">
              <a:lumMod val="20000"/>
              <a:lumOff val="80000"/>
            </a:schemeClr>
          </a:solidFill>
        </p:spPr>
        <p:txBody>
          <a:bodyPr>
            <a:noAutofit/>
          </a:bodyPr>
          <a:lstStyle/>
          <a:p>
            <a:r>
              <a:rPr lang="en-US" sz="3200" dirty="0" smtClean="0"/>
              <a:t>Identifies the content &amp; epistemological grammar in our field that constitutes its ‘canon’ – foundational building blocks of knowledge, procedures for establishing truth &amp; validity: who has created, built &amp; maintains this canon?</a:t>
            </a:r>
          </a:p>
          <a:p>
            <a:r>
              <a:rPr lang="en-US" sz="3200" dirty="0" smtClean="0"/>
              <a:t>Draws </a:t>
            </a:r>
            <a:r>
              <a:rPr lang="en-US" sz="3200" dirty="0"/>
              <a:t>attention to the racial identity of the scholarly and practical gatekeepers in our </a:t>
            </a:r>
            <a:r>
              <a:rPr lang="en-US" sz="3200" dirty="0" smtClean="0"/>
              <a:t>field over time (founders, </a:t>
            </a:r>
            <a:r>
              <a:rPr lang="en-US" sz="3200" dirty="0"/>
              <a:t>textbook authors, encyclopedia &amp; handbook editors, conference submission &amp; journal editorial </a:t>
            </a:r>
            <a:r>
              <a:rPr lang="en-US" sz="3200" dirty="0" smtClean="0"/>
              <a:t>boards)  </a:t>
            </a:r>
            <a:endParaRPr lang="en-US" sz="3200" dirty="0"/>
          </a:p>
          <a:p>
            <a:r>
              <a:rPr lang="en-US" sz="3200" dirty="0" smtClean="0"/>
              <a:t>Examines how disciplinary </a:t>
            </a:r>
            <a:r>
              <a:rPr lang="en-US" sz="3200" dirty="0" smtClean="0"/>
              <a:t>knowledge is applied in the </a:t>
            </a:r>
            <a:r>
              <a:rPr lang="en-US" sz="3200" dirty="0" smtClean="0"/>
              <a:t>world outside – which racial groups benefit disproportionately from research, practices?</a:t>
            </a:r>
            <a:endParaRPr lang="en-US" sz="3200" dirty="0" smtClean="0"/>
          </a:p>
          <a:p>
            <a:r>
              <a:rPr lang="en-US" sz="3200" dirty="0" smtClean="0"/>
              <a:t>BIPOC </a:t>
            </a:r>
            <a:r>
              <a:rPr lang="en-US" sz="3200" dirty="0"/>
              <a:t>scholarship and </a:t>
            </a:r>
            <a:r>
              <a:rPr lang="en-US" sz="3200" dirty="0" smtClean="0"/>
              <a:t>practice centered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4" y="1"/>
            <a:ext cx="3367668" cy="279245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671" y="3643971"/>
            <a:ext cx="45719" cy="351843"/>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191999" y="3902927"/>
            <a:ext cx="45719" cy="2687443"/>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4" y="3724506"/>
            <a:ext cx="3340100" cy="31334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4" y="0"/>
            <a:ext cx="3340099" cy="29773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4" y="3724506"/>
            <a:ext cx="3381452" cy="3133493"/>
          </a:xfrm>
          <a:prstGeom prst="rect">
            <a:avLst/>
          </a:prstGeom>
        </p:spPr>
      </p:pic>
    </p:spTree>
    <p:extLst>
      <p:ext uri="{BB962C8B-B14F-4D97-AF65-F5344CB8AC3E}">
        <p14:creationId xmlns:p14="http://schemas.microsoft.com/office/powerpoint/2010/main" val="73170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3278" y="2877015"/>
            <a:ext cx="3044283" cy="880946"/>
          </a:xfrm>
        </p:spPr>
        <p:txBody>
          <a:bodyPr>
            <a:normAutofit/>
          </a:bodyPr>
          <a:lstStyle/>
          <a:p>
            <a:pPr algn="ctr"/>
            <a:r>
              <a:rPr lang="en-US" sz="2800" i="1" dirty="0" smtClean="0">
                <a:solidFill>
                  <a:srgbClr val="FF0000"/>
                </a:solidFill>
                <a:latin typeface="+mn-lt"/>
              </a:rPr>
              <a:t>Antiracist Practice</a:t>
            </a:r>
            <a:endParaRPr lang="en-US" sz="2800" i="1" dirty="0">
              <a:solidFill>
                <a:srgbClr val="FF0000"/>
              </a:solidFill>
              <a:latin typeface="+mn-lt"/>
            </a:endParaRPr>
          </a:p>
        </p:txBody>
      </p:sp>
      <p:sp>
        <p:nvSpPr>
          <p:cNvPr id="3" name="Content Placeholder 2"/>
          <p:cNvSpPr>
            <a:spLocks noGrp="1"/>
          </p:cNvSpPr>
          <p:nvPr>
            <p:ph idx="1"/>
          </p:nvPr>
        </p:nvSpPr>
        <p:spPr>
          <a:xfrm>
            <a:off x="89210" y="211874"/>
            <a:ext cx="8854068" cy="6501160"/>
          </a:xfrm>
          <a:solidFill>
            <a:schemeClr val="accent6">
              <a:lumMod val="20000"/>
              <a:lumOff val="80000"/>
            </a:schemeClr>
          </a:solidFill>
        </p:spPr>
        <p:txBody>
          <a:bodyPr>
            <a:normAutofit/>
          </a:bodyPr>
          <a:lstStyle/>
          <a:p>
            <a:r>
              <a:rPr lang="en-US" sz="3200" dirty="0"/>
              <a:t>R</a:t>
            </a:r>
            <a:r>
              <a:rPr lang="en-US" sz="3200" dirty="0" smtClean="0"/>
              <a:t>acial </a:t>
            </a:r>
            <a:r>
              <a:rPr lang="en-US" sz="3200" dirty="0"/>
              <a:t>identities in case studies of clinical practices</a:t>
            </a:r>
          </a:p>
          <a:p>
            <a:r>
              <a:rPr lang="en-US" sz="3200" dirty="0"/>
              <a:t>C</a:t>
            </a:r>
            <a:r>
              <a:rPr lang="en-US" sz="3200" dirty="0" smtClean="0"/>
              <a:t>urricula </a:t>
            </a:r>
            <a:r>
              <a:rPr lang="en-US" sz="3200" dirty="0"/>
              <a:t>draw from multiple racialized paradigms – Afrocentric, Indigenous, </a:t>
            </a:r>
            <a:r>
              <a:rPr lang="en-US" sz="3200" dirty="0" err="1"/>
              <a:t>Latinx</a:t>
            </a:r>
            <a:r>
              <a:rPr lang="en-US" sz="3200" dirty="0"/>
              <a:t>, Asian diaspora</a:t>
            </a:r>
          </a:p>
          <a:p>
            <a:r>
              <a:rPr lang="en-US" sz="3200" dirty="0" smtClean="0"/>
              <a:t>BIPOC </a:t>
            </a:r>
            <a:r>
              <a:rPr lang="en-US" sz="3200" dirty="0"/>
              <a:t>are fully present in </a:t>
            </a:r>
            <a:r>
              <a:rPr lang="en-US" sz="3200" dirty="0" smtClean="0"/>
              <a:t>curricular design</a:t>
            </a:r>
            <a:r>
              <a:rPr lang="en-US" sz="3200" dirty="0"/>
              <a:t>, choice of instructional materials, modes of assessment </a:t>
            </a:r>
          </a:p>
          <a:p>
            <a:r>
              <a:rPr lang="en-US" sz="3200" dirty="0"/>
              <a:t>M</a:t>
            </a:r>
            <a:r>
              <a:rPr lang="en-US" sz="3200" dirty="0" smtClean="0"/>
              <a:t>ultiple </a:t>
            </a:r>
            <a:r>
              <a:rPr lang="en-US" sz="3200" dirty="0"/>
              <a:t>modes of pedagogy, communication, assessment &amp; evaluation – visual, oral, narrative, musical, dramatic, poetic, kinetic</a:t>
            </a:r>
          </a:p>
          <a:p>
            <a:r>
              <a:rPr lang="en-US" sz="3200" dirty="0" smtClean="0"/>
              <a:t>Race prioritized as a factor </a:t>
            </a:r>
            <a:r>
              <a:rPr lang="en-US" sz="3200" dirty="0"/>
              <a:t>in construction, dissemination &amp; application of knowledge</a:t>
            </a:r>
          </a:p>
          <a:p>
            <a:r>
              <a:rPr lang="en-US" sz="3200" dirty="0" smtClean="0"/>
              <a:t>Focus </a:t>
            </a:r>
            <a:r>
              <a:rPr lang="en-US" sz="3200" dirty="0"/>
              <a:t>on systemic, structural health disparities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1619" y="211874"/>
            <a:ext cx="2387600" cy="28212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3639" y="3757961"/>
            <a:ext cx="2943922" cy="2955073"/>
          </a:xfrm>
          <a:prstGeom prst="rect">
            <a:avLst/>
          </a:prstGeom>
        </p:spPr>
      </p:pic>
    </p:spTree>
    <p:extLst>
      <p:ext uri="{BB962C8B-B14F-4D97-AF65-F5344CB8AC3E}">
        <p14:creationId xmlns:p14="http://schemas.microsoft.com/office/powerpoint/2010/main" val="952743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2191999" y="1"/>
            <a:ext cx="45719" cy="869794"/>
          </a:xfrm>
        </p:spPr>
        <p:txBody>
          <a:bodyPr>
            <a:normAutofit/>
          </a:bodyPr>
          <a:lstStyle/>
          <a:p>
            <a:endParaRPr lang="en-US" dirty="0">
              <a:solidFill>
                <a:schemeClr val="bg1"/>
              </a:solidFill>
            </a:endParaRPr>
          </a:p>
        </p:txBody>
      </p:sp>
      <p:sp>
        <p:nvSpPr>
          <p:cNvPr id="3" name="Content Placeholder 2"/>
          <p:cNvSpPr>
            <a:spLocks noGrp="1"/>
          </p:cNvSpPr>
          <p:nvPr>
            <p:ph idx="1"/>
          </p:nvPr>
        </p:nvSpPr>
        <p:spPr>
          <a:xfrm>
            <a:off x="1" y="1"/>
            <a:ext cx="12110223" cy="6857999"/>
          </a:xfrm>
        </p:spPr>
        <p:txBody>
          <a:bodyPr>
            <a:normAutofit fontScale="92500"/>
          </a:bodyPr>
          <a:lstStyle/>
          <a:p>
            <a:r>
              <a:rPr lang="en-US" dirty="0" smtClean="0"/>
              <a:t>Lose Your Desire/Expectation to Be </a:t>
            </a:r>
            <a:r>
              <a:rPr lang="en-US" dirty="0" smtClean="0"/>
              <a:t>‘Perfect’</a:t>
            </a:r>
            <a:endParaRPr lang="en-US" dirty="0" smtClean="0"/>
          </a:p>
          <a:p>
            <a:r>
              <a:rPr lang="en-US" dirty="0"/>
              <a:t> </a:t>
            </a:r>
            <a:r>
              <a:rPr lang="en-US" dirty="0" smtClean="0"/>
              <a:t>       </a:t>
            </a:r>
            <a:r>
              <a:rPr lang="en-US" dirty="0" smtClean="0">
                <a:solidFill>
                  <a:srgbClr val="FF0000"/>
                </a:solidFill>
              </a:rPr>
              <a:t>When Possible Teach &amp; Model Racial Cross-Talk as a TEAM</a:t>
            </a:r>
          </a:p>
          <a:p>
            <a:r>
              <a:rPr lang="en-US" dirty="0" smtClean="0">
                <a:solidFill>
                  <a:srgbClr val="FF0000"/>
                </a:solidFill>
              </a:rPr>
              <a:t>                  </a:t>
            </a:r>
            <a:r>
              <a:rPr lang="en-US" dirty="0" smtClean="0">
                <a:solidFill>
                  <a:srgbClr val="00B050"/>
                </a:solidFill>
              </a:rPr>
              <a:t>Begin w/</a:t>
            </a:r>
            <a:r>
              <a:rPr lang="en-US" dirty="0" smtClean="0">
                <a:solidFill>
                  <a:srgbClr val="00B050"/>
                </a:solidFill>
              </a:rPr>
              <a:t> </a:t>
            </a:r>
            <a:r>
              <a:rPr lang="en-US" dirty="0" smtClean="0">
                <a:solidFill>
                  <a:srgbClr val="00B050"/>
                </a:solidFill>
              </a:rPr>
              <a:t>Introductory Reading/Viewing*</a:t>
            </a:r>
          </a:p>
          <a:p>
            <a:r>
              <a:rPr lang="en-US" dirty="0" smtClean="0">
                <a:solidFill>
                  <a:srgbClr val="FF0000"/>
                </a:solidFill>
              </a:rPr>
              <a:t>                          </a:t>
            </a:r>
            <a:r>
              <a:rPr lang="en-US" dirty="0" smtClean="0">
                <a:solidFill>
                  <a:srgbClr val="0070C0"/>
                </a:solidFill>
              </a:rPr>
              <a:t>Take the Emotional Temperature –</a:t>
            </a:r>
            <a:r>
              <a:rPr lang="en-US" dirty="0" err="1" smtClean="0">
                <a:solidFill>
                  <a:srgbClr val="0070C0"/>
                </a:solidFill>
              </a:rPr>
              <a:t>sli.do</a:t>
            </a:r>
            <a:r>
              <a:rPr lang="en-US" dirty="0" smtClean="0">
                <a:solidFill>
                  <a:srgbClr val="0070C0"/>
                </a:solidFill>
              </a:rPr>
              <a:t>, Mood Meter</a:t>
            </a:r>
          </a:p>
          <a:p>
            <a:r>
              <a:rPr lang="en-US" dirty="0" smtClean="0">
                <a:solidFill>
                  <a:srgbClr val="FF0000"/>
                </a:solidFill>
              </a:rPr>
              <a:t>                                   Begin By Modeling Self-Disclosure</a:t>
            </a:r>
          </a:p>
          <a:p>
            <a:r>
              <a:rPr lang="en-US" dirty="0" smtClean="0">
                <a:solidFill>
                  <a:srgbClr val="FF0000"/>
                </a:solidFill>
              </a:rPr>
              <a:t>                                             </a:t>
            </a:r>
            <a:r>
              <a:rPr lang="en-US" dirty="0" smtClean="0">
                <a:solidFill>
                  <a:srgbClr val="7030A0"/>
                </a:solidFill>
              </a:rPr>
              <a:t>Introduce the Concept of Brave Space</a:t>
            </a:r>
          </a:p>
          <a:p>
            <a:r>
              <a:rPr lang="en-US" dirty="0">
                <a:solidFill>
                  <a:srgbClr val="7030A0"/>
                </a:solidFill>
              </a:rPr>
              <a:t> </a:t>
            </a:r>
            <a:r>
              <a:rPr lang="en-US" dirty="0" smtClean="0">
                <a:solidFill>
                  <a:srgbClr val="7030A0"/>
                </a:solidFill>
              </a:rPr>
              <a:t>                                                      </a:t>
            </a:r>
            <a:r>
              <a:rPr lang="en-US" dirty="0" smtClean="0"/>
              <a:t>Consider Introducing Racial Affinity Groups</a:t>
            </a:r>
          </a:p>
          <a:p>
            <a:r>
              <a:rPr lang="en-US" dirty="0" smtClean="0">
                <a:solidFill>
                  <a:srgbClr val="FF0000"/>
                </a:solidFill>
              </a:rPr>
              <a:t>                                                               </a:t>
            </a:r>
            <a:r>
              <a:rPr lang="en-US" dirty="0" smtClean="0">
                <a:solidFill>
                  <a:srgbClr val="00B050"/>
                </a:solidFill>
              </a:rPr>
              <a:t>Use Conversational Protocols to Engage Everyone</a:t>
            </a:r>
          </a:p>
          <a:p>
            <a:r>
              <a:rPr lang="en-US" dirty="0" smtClean="0">
                <a:solidFill>
                  <a:srgbClr val="00B050"/>
                </a:solidFill>
              </a:rPr>
              <a:t>                                                                 </a:t>
            </a:r>
            <a:r>
              <a:rPr lang="en-US" dirty="0" smtClean="0">
                <a:solidFill>
                  <a:srgbClr val="00B050"/>
                </a:solidFill>
              </a:rPr>
              <a:t>      </a:t>
            </a:r>
            <a:r>
              <a:rPr lang="en-US" sz="2200" dirty="0" smtClean="0">
                <a:solidFill>
                  <a:srgbClr val="00B050"/>
                </a:solidFill>
              </a:rPr>
              <a:t>(Circle of Voices, Circular Response, </a:t>
            </a:r>
            <a:r>
              <a:rPr lang="en-US" sz="2200" dirty="0" err="1" smtClean="0">
                <a:solidFill>
                  <a:srgbClr val="00B050"/>
                </a:solidFill>
              </a:rPr>
              <a:t>Bohmian</a:t>
            </a:r>
            <a:r>
              <a:rPr lang="en-US" sz="2200" dirty="0" smtClean="0">
                <a:solidFill>
                  <a:srgbClr val="00B050"/>
                </a:solidFill>
              </a:rPr>
              <a:t> Dialogue)</a:t>
            </a:r>
            <a:endParaRPr lang="en-US" sz="2200" dirty="0" smtClean="0">
              <a:solidFill>
                <a:srgbClr val="00B050"/>
              </a:solidFill>
            </a:endParaRPr>
          </a:p>
          <a:p>
            <a:r>
              <a:rPr lang="en-US" dirty="0" smtClean="0">
                <a:solidFill>
                  <a:srgbClr val="FF0000"/>
                </a:solidFill>
              </a:rPr>
              <a:t>                                                                              </a:t>
            </a:r>
            <a:r>
              <a:rPr lang="en-US" dirty="0" smtClean="0">
                <a:solidFill>
                  <a:srgbClr val="0070C0"/>
                </a:solidFill>
              </a:rPr>
              <a:t>Check In Regularly via Anonymous Channels</a:t>
            </a:r>
          </a:p>
          <a:p>
            <a:r>
              <a:rPr lang="en-US" dirty="0" smtClean="0">
                <a:solidFill>
                  <a:srgbClr val="0070C0"/>
                </a:solidFill>
              </a:rPr>
              <a:t>                                                                                      </a:t>
            </a:r>
            <a:r>
              <a:rPr lang="en-US" dirty="0" smtClean="0">
                <a:solidFill>
                  <a:srgbClr val="0070C0"/>
                </a:solidFill>
              </a:rPr>
              <a:t>             </a:t>
            </a:r>
            <a:r>
              <a:rPr lang="en-US" sz="2200" dirty="0" smtClean="0">
                <a:solidFill>
                  <a:srgbClr val="0070C0"/>
                </a:solidFill>
              </a:rPr>
              <a:t>(</a:t>
            </a:r>
            <a:r>
              <a:rPr lang="en-US" sz="2200" dirty="0" err="1" smtClean="0">
                <a:solidFill>
                  <a:srgbClr val="0070C0"/>
                </a:solidFill>
              </a:rPr>
              <a:t>sli.do</a:t>
            </a:r>
            <a:r>
              <a:rPr lang="en-US" sz="2200" dirty="0" smtClean="0">
                <a:solidFill>
                  <a:srgbClr val="0070C0"/>
                </a:solidFill>
              </a:rPr>
              <a:t>, </a:t>
            </a:r>
            <a:r>
              <a:rPr lang="en-US" sz="2200" dirty="0" err="1" smtClean="0">
                <a:solidFill>
                  <a:srgbClr val="0070C0"/>
                </a:solidFill>
              </a:rPr>
              <a:t>backchannelchat.com</a:t>
            </a:r>
            <a:r>
              <a:rPr lang="en-US" sz="2200" dirty="0" smtClean="0">
                <a:solidFill>
                  <a:srgbClr val="0070C0"/>
                </a:solidFill>
              </a:rPr>
              <a:t>)</a:t>
            </a:r>
            <a:r>
              <a:rPr lang="en-US" dirty="0" smtClean="0">
                <a:solidFill>
                  <a:srgbClr val="0070C0"/>
                </a:solidFill>
              </a:rPr>
              <a:t>   </a:t>
            </a:r>
          </a:p>
          <a:p>
            <a:r>
              <a:rPr lang="en-US" sz="1200" dirty="0" smtClean="0">
                <a:solidFill>
                  <a:srgbClr val="00B050"/>
                </a:solidFill>
              </a:rPr>
              <a:t>* </a:t>
            </a:r>
            <a:r>
              <a:rPr lang="en-US" sz="1400" dirty="0" smtClean="0">
                <a:solidFill>
                  <a:srgbClr val="00B050"/>
                </a:solidFill>
              </a:rPr>
              <a:t>Letter to White America (George </a:t>
            </a:r>
            <a:r>
              <a:rPr lang="en-US" sz="1400" dirty="0" err="1" smtClean="0">
                <a:solidFill>
                  <a:srgbClr val="00B050"/>
                </a:solidFill>
              </a:rPr>
              <a:t>Yancy</a:t>
            </a:r>
            <a:r>
              <a:rPr lang="en-US" sz="1200" dirty="0" smtClean="0">
                <a:solidFill>
                  <a:srgbClr val="00B050"/>
                </a:solidFill>
              </a:rPr>
              <a:t>) </a:t>
            </a:r>
            <a:r>
              <a:rPr lang="en-US" sz="1200" dirty="0" smtClean="0">
                <a:hlinkClick r:id="rId2"/>
              </a:rPr>
              <a:t>https://opinionator.blogs.nytimes.com/2015/12/24/dear-white-america/</a:t>
            </a:r>
            <a:r>
              <a:rPr lang="en-US" sz="1200" dirty="0" smtClean="0">
                <a:solidFill>
                  <a:srgbClr val="FF0000"/>
                </a:solidFill>
              </a:rPr>
              <a:t> </a:t>
            </a:r>
          </a:p>
          <a:p>
            <a:r>
              <a:rPr lang="en-US" sz="1200" dirty="0" smtClean="0">
                <a:solidFill>
                  <a:srgbClr val="00B050"/>
                </a:solidFill>
              </a:rPr>
              <a:t>* </a:t>
            </a:r>
            <a:r>
              <a:rPr lang="en-US" sz="1400" dirty="0" smtClean="0">
                <a:solidFill>
                  <a:srgbClr val="00B050"/>
                </a:solidFill>
              </a:rPr>
              <a:t>What it Means to be American (Color of Fear)</a:t>
            </a:r>
            <a:r>
              <a:rPr lang="en-US" sz="1400" dirty="0" smtClean="0">
                <a:solidFill>
                  <a:srgbClr val="FF0000"/>
                </a:solidFill>
              </a:rPr>
              <a:t> </a:t>
            </a:r>
            <a:r>
              <a:rPr lang="en-US" sz="1200" dirty="0" smtClean="0">
                <a:hlinkClick r:id="rId3"/>
              </a:rPr>
              <a:t>https://www.youtube.com/watch?time_continue=3&amp;v=2nmhAJYxFT4&amp;feature=emb_logo</a:t>
            </a:r>
            <a:r>
              <a:rPr lang="en-US" sz="1200" dirty="0" smtClean="0">
                <a:solidFill>
                  <a:srgbClr val="FF0000"/>
                </a:solidFill>
              </a:rPr>
              <a:t>  </a:t>
            </a:r>
          </a:p>
          <a:p>
            <a:r>
              <a:rPr lang="en-US" sz="1200" dirty="0" smtClean="0">
                <a:solidFill>
                  <a:srgbClr val="00B050"/>
                </a:solidFill>
              </a:rPr>
              <a:t>* </a:t>
            </a:r>
            <a:r>
              <a:rPr lang="en-US" sz="1400" dirty="0" smtClean="0">
                <a:solidFill>
                  <a:srgbClr val="00B050"/>
                </a:solidFill>
              </a:rPr>
              <a:t>Conversations on Race (New York Times</a:t>
            </a:r>
            <a:r>
              <a:rPr lang="en-US" sz="1200" dirty="0" smtClean="0">
                <a:solidFill>
                  <a:srgbClr val="00B050"/>
                </a:solidFill>
              </a:rPr>
              <a:t>) </a:t>
            </a:r>
            <a:r>
              <a:rPr lang="en-US" sz="1200" dirty="0" smtClean="0">
                <a:hlinkClick r:id="rId4"/>
              </a:rPr>
              <a:t>https://www.nytimes.com/interactive/projects/your-stories/conversations-on-race</a:t>
            </a:r>
            <a:r>
              <a:rPr lang="en-US" sz="1200" dirty="0" smtClean="0"/>
              <a:t> </a:t>
            </a:r>
          </a:p>
          <a:p>
            <a:r>
              <a:rPr lang="en-US" sz="1200" dirty="0" smtClean="0">
                <a:solidFill>
                  <a:srgbClr val="00B050"/>
                </a:solidFill>
              </a:rPr>
              <a:t>* How Can We Win (Kimberly Latrice Jones)</a:t>
            </a:r>
            <a:r>
              <a:rPr lang="en-US" sz="1200" dirty="0" smtClean="0">
                <a:solidFill>
                  <a:srgbClr val="00B050"/>
                </a:solidFill>
                <a:hlinkClick r:id="rId3"/>
              </a:rPr>
              <a:t> </a:t>
            </a:r>
            <a:r>
              <a:rPr lang="en-US" sz="1200" dirty="0" smtClean="0">
                <a:hlinkClick r:id="rId5"/>
              </a:rPr>
              <a:t>https://www.youtube.com/watch?v=ZkedkvNn5V0</a:t>
            </a:r>
            <a:r>
              <a:rPr lang="en-US" sz="1200" dirty="0" smtClean="0">
                <a:solidFill>
                  <a:srgbClr val="FF0000"/>
                </a:solidFill>
              </a:rPr>
              <a:t>                 </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258" y="2263698"/>
            <a:ext cx="1906859" cy="289529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2643" y="1"/>
            <a:ext cx="1839951" cy="279895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258" y="2176966"/>
            <a:ext cx="2029522" cy="298202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5012" y="0"/>
            <a:ext cx="2107581" cy="2888166"/>
          </a:xfrm>
          <a:prstGeom prst="rect">
            <a:avLst/>
          </a:prstGeom>
        </p:spPr>
      </p:pic>
    </p:spTree>
    <p:extLst>
      <p:ext uri="{BB962C8B-B14F-4D97-AF65-F5344CB8AC3E}">
        <p14:creationId xmlns:p14="http://schemas.microsoft.com/office/powerpoint/2010/main" val="433486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062" y="468350"/>
            <a:ext cx="3133493" cy="2330606"/>
          </a:xfrm>
          <a:solidFill>
            <a:schemeClr val="accent5">
              <a:lumMod val="60000"/>
              <a:lumOff val="40000"/>
            </a:schemeClr>
          </a:solidFill>
        </p:spPr>
        <p:txBody>
          <a:bodyPr>
            <a:normAutofit/>
          </a:bodyPr>
          <a:lstStyle/>
          <a:p>
            <a:pPr algn="ctr"/>
            <a:r>
              <a:rPr lang="en-US" sz="3200" b="1" i="1" dirty="0" smtClean="0">
                <a:solidFill>
                  <a:srgbClr val="FF0000"/>
                </a:solidFill>
                <a:latin typeface="+mn-lt"/>
              </a:rPr>
              <a:t>Two Kinds of Preparation for Teaching that Incorporates </a:t>
            </a:r>
            <a:r>
              <a:rPr lang="en-US" sz="3200" b="1" i="1" dirty="0">
                <a:solidFill>
                  <a:srgbClr val="FF0000"/>
                </a:solidFill>
                <a:latin typeface="+mn-lt"/>
              </a:rPr>
              <a:t>R</a:t>
            </a:r>
            <a:r>
              <a:rPr lang="en-US" sz="3200" b="1" i="1" dirty="0" smtClean="0">
                <a:solidFill>
                  <a:srgbClr val="FF0000"/>
                </a:solidFill>
                <a:latin typeface="+mn-lt"/>
              </a:rPr>
              <a:t>ace</a:t>
            </a:r>
            <a:endParaRPr lang="en-US" sz="3200" dirty="0">
              <a:latin typeface="+mn-lt"/>
            </a:endParaRPr>
          </a:p>
        </p:txBody>
      </p:sp>
      <p:sp>
        <p:nvSpPr>
          <p:cNvPr id="3" name="Content Placeholder 2"/>
          <p:cNvSpPr>
            <a:spLocks noGrp="1"/>
          </p:cNvSpPr>
          <p:nvPr>
            <p:ph idx="1"/>
          </p:nvPr>
        </p:nvSpPr>
        <p:spPr>
          <a:xfrm>
            <a:off x="5430644" y="365124"/>
            <a:ext cx="6423102" cy="6225247"/>
          </a:xfrm>
          <a:solidFill>
            <a:schemeClr val="accent2">
              <a:lumMod val="20000"/>
              <a:lumOff val="80000"/>
            </a:schemeClr>
          </a:solidFill>
        </p:spPr>
        <p:txBody>
          <a:bodyPr>
            <a:normAutofit fontScale="85000" lnSpcReduction="10000"/>
          </a:bodyPr>
          <a:lstStyle/>
          <a:p>
            <a:r>
              <a:rPr lang="en-US" b="1" i="1" dirty="0" smtClean="0"/>
              <a:t>Technical (Content)</a:t>
            </a:r>
            <a:r>
              <a:rPr lang="en-US" dirty="0" smtClean="0"/>
              <a:t> – reading, viewing, thinking, reflecting on nature of racism, white identity, white supremacy, anti-blackness etc. </a:t>
            </a:r>
          </a:p>
          <a:p>
            <a:r>
              <a:rPr lang="en-US" b="1" i="1" dirty="0" smtClean="0"/>
              <a:t>Technical (Process)</a:t>
            </a:r>
            <a:r>
              <a:rPr lang="en-US" dirty="0" smtClean="0"/>
              <a:t> – how to model disclosure, choose good narratives, build trust, scaffold learning from simple to complex, use protocols</a:t>
            </a:r>
          </a:p>
          <a:p>
            <a:r>
              <a:rPr lang="en-US" b="1" i="1" dirty="0" smtClean="0"/>
              <a:t>Emotional (EQ)</a:t>
            </a:r>
            <a:r>
              <a:rPr lang="en-US" dirty="0" smtClean="0"/>
              <a:t> – this is inherently emotional work in which people are laying bare their identities, experiences, convictions and feelings. It will sometimes be raw &amp; contentious and people will become distressed, angry, and uncomfortable</a:t>
            </a:r>
          </a:p>
          <a:p>
            <a:r>
              <a:rPr lang="en-US" b="1" i="1" dirty="0" smtClean="0"/>
              <a:t>Emotional (Mistakes)</a:t>
            </a:r>
            <a:r>
              <a:rPr lang="en-US" dirty="0" smtClean="0"/>
              <a:t> – this is inherently unpredictable work &amp; you’ll constantly feel like you’ve screwed up, made mistakes, said or done the wrong thing, and mishandled situations</a:t>
            </a:r>
          </a:p>
          <a:p>
            <a:r>
              <a:rPr lang="en-US" dirty="0" smtClean="0"/>
              <a:t>Two ways do do anti-racist work – </a:t>
            </a:r>
            <a:r>
              <a:rPr lang="en-US" sz="4200" b="1" i="1" dirty="0" smtClean="0">
                <a:solidFill>
                  <a:srgbClr val="FF0000"/>
                </a:solidFill>
              </a:rPr>
              <a:t>IMPERFECTLY or NOT AT ALL!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42" y="3323063"/>
            <a:ext cx="4137102" cy="3267308"/>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42" y="3323063"/>
            <a:ext cx="4137101" cy="32673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141" y="3323063"/>
            <a:ext cx="4137101" cy="3133493"/>
          </a:xfrm>
          <a:prstGeom prst="rect">
            <a:avLst/>
          </a:prstGeom>
        </p:spPr>
      </p:pic>
    </p:spTree>
    <p:extLst>
      <p:ext uri="{BB962C8B-B14F-4D97-AF65-F5344CB8AC3E}">
        <p14:creationId xmlns:p14="http://schemas.microsoft.com/office/powerpoint/2010/main" val="1061101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9" y="1"/>
            <a:ext cx="3289610" cy="1014760"/>
          </a:xfrm>
        </p:spPr>
        <p:txBody>
          <a:bodyPr>
            <a:normAutofit fontScale="90000"/>
          </a:bodyPr>
          <a:lstStyle/>
          <a:p>
            <a:r>
              <a:rPr lang="en-US" b="1" i="1" dirty="0" smtClean="0">
                <a:solidFill>
                  <a:srgbClr val="FF0000"/>
                </a:solidFill>
              </a:rPr>
              <a:t>Team Teaching</a:t>
            </a:r>
            <a:endParaRPr lang="en-US" b="1" i="1" dirty="0">
              <a:solidFill>
                <a:srgbClr val="FF0000"/>
              </a:solidFill>
            </a:endParaRPr>
          </a:p>
        </p:txBody>
      </p:sp>
      <p:sp>
        <p:nvSpPr>
          <p:cNvPr id="3" name="Content Placeholder 2"/>
          <p:cNvSpPr>
            <a:spLocks noGrp="1"/>
          </p:cNvSpPr>
          <p:nvPr>
            <p:ph idx="1"/>
          </p:nvPr>
        </p:nvSpPr>
        <p:spPr>
          <a:xfrm>
            <a:off x="3969834" y="367990"/>
            <a:ext cx="7383965" cy="6333892"/>
          </a:xfrm>
          <a:solidFill>
            <a:schemeClr val="accent6">
              <a:lumMod val="20000"/>
              <a:lumOff val="80000"/>
            </a:schemeClr>
          </a:solidFill>
        </p:spPr>
        <p:txBody>
          <a:bodyPr>
            <a:normAutofit lnSpcReduction="10000"/>
          </a:bodyPr>
          <a:lstStyle/>
          <a:p>
            <a:r>
              <a:rPr lang="en-US" dirty="0" smtClean="0"/>
              <a:t>Allows you </a:t>
            </a:r>
            <a:r>
              <a:rPr lang="en-US" dirty="0" smtClean="0"/>
              <a:t>to</a:t>
            </a:r>
            <a:r>
              <a:rPr lang="mr-IN" dirty="0" smtClean="0"/>
              <a:t>…</a:t>
            </a:r>
            <a:r>
              <a:rPr lang="en-US" dirty="0" smtClean="0"/>
              <a:t>. </a:t>
            </a:r>
          </a:p>
          <a:p>
            <a:r>
              <a:rPr lang="en-US" dirty="0" smtClean="0"/>
              <a:t>foreground </a:t>
            </a:r>
            <a:r>
              <a:rPr lang="en-US" dirty="0" smtClean="0"/>
              <a:t>race as an </a:t>
            </a:r>
            <a:r>
              <a:rPr lang="en-US" dirty="0" smtClean="0"/>
              <a:t>expected point of analysis</a:t>
            </a:r>
            <a:endParaRPr lang="en-US" dirty="0" smtClean="0"/>
          </a:p>
          <a:p>
            <a:r>
              <a:rPr lang="en-US" dirty="0" smtClean="0"/>
              <a:t>model </a:t>
            </a:r>
            <a:r>
              <a:rPr lang="en-US" dirty="0" smtClean="0"/>
              <a:t>an open acknowledgment of how racial identity frames team decisions &amp; process</a:t>
            </a:r>
          </a:p>
          <a:p>
            <a:r>
              <a:rPr lang="en-US" dirty="0" smtClean="0"/>
              <a:t>show</a:t>
            </a:r>
            <a:r>
              <a:rPr lang="en-US" dirty="0" smtClean="0"/>
              <a:t> you sit </a:t>
            </a:r>
            <a:r>
              <a:rPr lang="en-US" dirty="0" smtClean="0"/>
              <a:t>with difference – </a:t>
            </a:r>
            <a:r>
              <a:rPr lang="en-US" dirty="0"/>
              <a:t>talking about how you acknowledge &amp; </a:t>
            </a:r>
            <a:r>
              <a:rPr lang="en-US" dirty="0" smtClean="0"/>
              <a:t>negotiate </a:t>
            </a:r>
            <a:r>
              <a:rPr lang="en-US" dirty="0" smtClean="0"/>
              <a:t>teaching team members experiencing </a:t>
            </a:r>
            <a:r>
              <a:rPr lang="en-US" dirty="0" smtClean="0"/>
              <a:t>the </a:t>
            </a:r>
            <a:r>
              <a:rPr lang="en-US" dirty="0" smtClean="0"/>
              <a:t>classroom differently</a:t>
            </a:r>
            <a:endParaRPr lang="en-US" dirty="0" smtClean="0"/>
          </a:p>
          <a:p>
            <a:r>
              <a:rPr lang="en-US" dirty="0" smtClean="0"/>
              <a:t>address </a:t>
            </a:r>
            <a:r>
              <a:rPr lang="en-US" dirty="0" smtClean="0"/>
              <a:t>racial imbalance in the teaching team’s operation, dynamics &amp; decision-making – micro aggressions, power asymmetries</a:t>
            </a:r>
          </a:p>
          <a:p>
            <a:r>
              <a:rPr lang="en-US" dirty="0" smtClean="0"/>
              <a:t>Demonstrate how to engage </a:t>
            </a:r>
            <a:r>
              <a:rPr lang="en-US" dirty="0" smtClean="0"/>
              <a:t>in difficult conversations in a way focused on behaviors not personhood, </a:t>
            </a:r>
            <a:r>
              <a:rPr lang="en-US" dirty="0" smtClean="0"/>
              <a:t>&amp; on </a:t>
            </a:r>
            <a:r>
              <a:rPr lang="en-US" dirty="0" smtClean="0"/>
              <a:t>learned white supremacy not essential moral differences or failings</a:t>
            </a:r>
          </a:p>
          <a:p>
            <a:r>
              <a:rPr lang="en-US" dirty="0" smtClean="0"/>
              <a:t>Allows you to facilitate racial affinity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94" y="1014761"/>
            <a:ext cx="2857500" cy="26428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73" y="3803185"/>
            <a:ext cx="2944541" cy="28986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93" y="1014761"/>
            <a:ext cx="3107010" cy="2857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60" y="3892859"/>
            <a:ext cx="3122343" cy="2788424"/>
          </a:xfrm>
          <a:prstGeom prst="rect">
            <a:avLst/>
          </a:prstGeom>
        </p:spPr>
      </p:pic>
    </p:spTree>
    <p:extLst>
      <p:ext uri="{BB962C8B-B14F-4D97-AF65-F5344CB8AC3E}">
        <p14:creationId xmlns:p14="http://schemas.microsoft.com/office/powerpoint/2010/main" val="1967272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81" y="365125"/>
            <a:ext cx="5631366" cy="3571255"/>
          </a:xfrm>
          <a:solidFill>
            <a:schemeClr val="accent6">
              <a:lumMod val="20000"/>
              <a:lumOff val="80000"/>
            </a:schemeClr>
          </a:solidFill>
        </p:spPr>
        <p:txBody>
          <a:bodyPr>
            <a:noAutofit/>
          </a:bodyPr>
          <a:lstStyle/>
          <a:p>
            <a:r>
              <a:rPr lang="en-US" sz="3200" dirty="0" smtClean="0">
                <a:latin typeface="+mn-lt"/>
              </a:rPr>
              <a:t>An </a:t>
            </a:r>
            <a:r>
              <a:rPr lang="en-US" sz="3200" dirty="0" smtClean="0">
                <a:solidFill>
                  <a:srgbClr val="FF0000"/>
                </a:solidFill>
                <a:latin typeface="+mn-lt"/>
              </a:rPr>
              <a:t>arithmetic level </a:t>
            </a:r>
            <a:r>
              <a:rPr lang="en-US" sz="3200" dirty="0" smtClean="0">
                <a:latin typeface="+mn-lt"/>
              </a:rPr>
              <a:t>of understanding of the dynamics of pervasive, structural racism amongst many whites who have not thought much about racial identity &amp; whiteness </a:t>
            </a:r>
            <a:r>
              <a:rPr lang="en-US" sz="1600" dirty="0" smtClean="0">
                <a:latin typeface="+mn-lt"/>
              </a:rPr>
              <a:t>Ali Michael 2015. </a:t>
            </a:r>
            <a:r>
              <a:rPr lang="en-US" sz="1600" i="1" dirty="0" smtClean="0">
                <a:latin typeface="+mn-lt"/>
              </a:rPr>
              <a:t>Raising race questions</a:t>
            </a:r>
            <a:r>
              <a:rPr lang="en-US" sz="1600" dirty="0" smtClean="0">
                <a:latin typeface="+mn-lt"/>
              </a:rPr>
              <a:t>. New York: Teachers College Press</a:t>
            </a:r>
            <a:r>
              <a:rPr lang="en-US" sz="3200" dirty="0" smtClean="0">
                <a:latin typeface="+mn-lt"/>
              </a:rPr>
              <a:t/>
            </a:r>
            <a:br>
              <a:rPr lang="en-US" sz="3200" dirty="0" smtClean="0">
                <a:latin typeface="+mn-lt"/>
              </a:rPr>
            </a:br>
            <a:r>
              <a:rPr lang="en-US" sz="3200" i="1" dirty="0" smtClean="0">
                <a:latin typeface="+mn-lt"/>
              </a:rPr>
              <a:t>THIS IS A REASON FOR</a:t>
            </a:r>
            <a:br>
              <a:rPr lang="en-US" sz="3200" i="1" dirty="0" smtClean="0">
                <a:latin typeface="+mn-lt"/>
              </a:rPr>
            </a:br>
            <a:r>
              <a:rPr lang="en-US" sz="3200" i="1" dirty="0" smtClean="0">
                <a:latin typeface="+mn-lt"/>
              </a:rPr>
              <a:t>AFFINITY GROUPS</a:t>
            </a:r>
            <a:endParaRPr lang="en-US" sz="32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151" y="4129494"/>
            <a:ext cx="4038600" cy="2019300"/>
          </a:xfr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166" y="365125"/>
            <a:ext cx="3810000" cy="2133600"/>
          </a:xfrm>
          <a:prstGeom prst="rect">
            <a:avLst/>
          </a:prstGeom>
        </p:spPr>
      </p:pic>
      <p:sp>
        <p:nvSpPr>
          <p:cNvPr id="6" name="Rectangle 5"/>
          <p:cNvSpPr/>
          <p:nvPr/>
        </p:nvSpPr>
        <p:spPr>
          <a:xfrm>
            <a:off x="6099716" y="2828836"/>
            <a:ext cx="5988205" cy="3539430"/>
          </a:xfrm>
          <a:prstGeom prst="rect">
            <a:avLst/>
          </a:prstGeom>
          <a:solidFill>
            <a:schemeClr val="accent5">
              <a:lumMod val="20000"/>
              <a:lumOff val="80000"/>
            </a:schemeClr>
          </a:solidFill>
        </p:spPr>
        <p:txBody>
          <a:bodyPr wrap="square">
            <a:spAutoFit/>
          </a:bodyPr>
          <a:lstStyle/>
          <a:p>
            <a:r>
              <a:rPr lang="en-US" sz="3200" dirty="0" smtClean="0"/>
              <a:t>A </a:t>
            </a:r>
            <a:r>
              <a:rPr lang="en-US" sz="3200" dirty="0" smtClean="0">
                <a:solidFill>
                  <a:srgbClr val="FF0000"/>
                </a:solidFill>
              </a:rPr>
              <a:t>calculus level </a:t>
            </a:r>
            <a:r>
              <a:rPr lang="en-US" sz="3200" dirty="0" smtClean="0"/>
              <a:t>of understanding amongst black, indigenous and people of color (BIPOC) who have negotiated the dynamics of structural racism &amp; white supremacy all their lives &amp; are tired of</a:t>
            </a:r>
            <a:r>
              <a:rPr lang="en-US" sz="3200" dirty="0"/>
              <a:t> </a:t>
            </a:r>
            <a:r>
              <a:rPr lang="en-US" sz="3200" i="1" dirty="0" smtClean="0"/>
              <a:t>WITNESSING ‘WOKENESS’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151" y="4129494"/>
            <a:ext cx="4038600" cy="20193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6166" y="376276"/>
            <a:ext cx="3810000" cy="2133600"/>
          </a:xfrm>
          <a:prstGeom prst="rect">
            <a:avLst/>
          </a:prstGeom>
        </p:spPr>
      </p:pic>
    </p:spTree>
    <p:extLst>
      <p:ext uri="{BB962C8B-B14F-4D97-AF65-F5344CB8AC3E}">
        <p14:creationId xmlns:p14="http://schemas.microsoft.com/office/powerpoint/2010/main" val="232873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631044" cy="1148576"/>
          </a:xfrm>
        </p:spPr>
        <p:txBody>
          <a:bodyPr/>
          <a:lstStyle/>
          <a:p>
            <a:r>
              <a:rPr lang="en-US" b="1" i="1" dirty="0" smtClean="0">
                <a:solidFill>
                  <a:srgbClr val="FF0000"/>
                </a:solidFill>
              </a:rPr>
              <a:t>The Fatigue of Witnessing Woke-ness</a:t>
            </a:r>
            <a:endParaRPr lang="en-US" dirty="0"/>
          </a:p>
        </p:txBody>
      </p:sp>
      <p:sp>
        <p:nvSpPr>
          <p:cNvPr id="3" name="Content Placeholder 2"/>
          <p:cNvSpPr>
            <a:spLocks noGrp="1"/>
          </p:cNvSpPr>
          <p:nvPr>
            <p:ph idx="1"/>
          </p:nvPr>
        </p:nvSpPr>
        <p:spPr>
          <a:xfrm>
            <a:off x="0" y="1148576"/>
            <a:ext cx="12192000" cy="5709424"/>
          </a:xfrm>
          <a:solidFill>
            <a:schemeClr val="accent4">
              <a:lumMod val="20000"/>
              <a:lumOff val="80000"/>
            </a:schemeClr>
          </a:solidFill>
        </p:spPr>
        <p:txBody>
          <a:bodyPr>
            <a:normAutofit fontScale="85000" lnSpcReduction="20000"/>
          </a:bodyPr>
          <a:lstStyle/>
          <a:p>
            <a:pPr marL="0" lvl="0" indent="0">
              <a:lnSpc>
                <a:spcPct val="100000"/>
              </a:lnSpc>
              <a:spcBef>
                <a:spcPts val="0"/>
              </a:spcBef>
              <a:buNone/>
            </a:pPr>
            <a:r>
              <a:rPr lang="en-US" dirty="0" smtClean="0"/>
              <a:t>“I honestly have been having a hard time being in predominately white classes lately as people in this country realize, </a:t>
            </a:r>
            <a:r>
              <a:rPr lang="en-US" i="1" dirty="0" smtClean="0"/>
              <a:t>again</a:t>
            </a:r>
            <a:r>
              <a:rPr lang="en-US" dirty="0" smtClean="0"/>
              <a:t>, the issues that exist in America for Black people.</a:t>
            </a:r>
          </a:p>
          <a:p>
            <a:pPr marL="0" lvl="0" indent="0">
              <a:lnSpc>
                <a:spcPct val="100000"/>
              </a:lnSpc>
              <a:spcBef>
                <a:spcPts val="0"/>
              </a:spcBef>
              <a:buNone/>
            </a:pPr>
            <a:r>
              <a:rPr lang="en-US" dirty="0" smtClean="0"/>
              <a:t> </a:t>
            </a:r>
          </a:p>
          <a:p>
            <a:pPr marL="0" lvl="0" indent="0">
              <a:lnSpc>
                <a:spcPct val="100000"/>
              </a:lnSpc>
              <a:spcBef>
                <a:spcPts val="0"/>
              </a:spcBef>
              <a:buNone/>
            </a:pPr>
            <a:r>
              <a:rPr lang="en-US" dirty="0" smtClean="0"/>
              <a:t>While she was giving her long spiel on her good work, I couldn't figure out where to place my feelings. I could see it from a mile away; I even prepped myself for it before the class. </a:t>
            </a:r>
          </a:p>
          <a:p>
            <a:pPr marL="0" lvl="0" indent="0">
              <a:lnSpc>
                <a:spcPct val="100000"/>
              </a:lnSpc>
              <a:spcBef>
                <a:spcPts val="0"/>
              </a:spcBef>
              <a:buNone/>
            </a:pPr>
            <a:endParaRPr lang="en-US" dirty="0" smtClean="0"/>
          </a:p>
          <a:p>
            <a:pPr marL="0" lvl="0" indent="0">
              <a:lnSpc>
                <a:spcPct val="100000"/>
              </a:lnSpc>
              <a:spcBef>
                <a:spcPts val="0"/>
              </a:spcBef>
              <a:buNone/>
            </a:pPr>
            <a:r>
              <a:rPr lang="en-US" dirty="0" smtClean="0"/>
              <a:t>I prepared for </a:t>
            </a:r>
            <a:r>
              <a:rPr lang="en-US" i="1" dirty="0" smtClean="0"/>
              <a:t>THIS</a:t>
            </a:r>
            <a:r>
              <a:rPr lang="en-US" dirty="0" smtClean="0"/>
              <a:t>, but I still wasn’t ready. Her actions were </a:t>
            </a:r>
            <a:r>
              <a:rPr lang="en-US" dirty="0" err="1" smtClean="0"/>
              <a:t>soooo</a:t>
            </a:r>
            <a:r>
              <a:rPr lang="en-US" dirty="0" smtClean="0"/>
              <a:t> predictable, well, to me. It was something I knew was bound to happen in a class placed right in the heart of the world grappling with whether or not Black lives matter. But still I felt completely uncomfortable, sick. </a:t>
            </a:r>
          </a:p>
          <a:p>
            <a:pPr marL="0" lvl="0" indent="0">
              <a:lnSpc>
                <a:spcPct val="100000"/>
              </a:lnSpc>
              <a:spcBef>
                <a:spcPts val="0"/>
              </a:spcBef>
              <a:buNone/>
            </a:pPr>
            <a:endParaRPr lang="en-US" dirty="0" smtClean="0"/>
          </a:p>
          <a:p>
            <a:pPr marL="0" lvl="0" indent="0">
              <a:lnSpc>
                <a:spcPct val="100000"/>
              </a:lnSpc>
              <a:spcBef>
                <a:spcPts val="0"/>
              </a:spcBef>
              <a:buNone/>
            </a:pPr>
            <a:r>
              <a:rPr lang="en-US" dirty="0" smtClean="0"/>
              <a:t>Now, I am not one to dim anyone's light, but all I felt like saying was, "oh, okay. That's cute. You want a cookie?" </a:t>
            </a:r>
          </a:p>
          <a:p>
            <a:pPr marL="0" lvl="0" indent="0">
              <a:lnSpc>
                <a:spcPct val="100000"/>
              </a:lnSpc>
              <a:spcBef>
                <a:spcPts val="0"/>
              </a:spcBef>
              <a:buNone/>
            </a:pPr>
            <a:endParaRPr lang="en-US" dirty="0" smtClean="0"/>
          </a:p>
          <a:p>
            <a:pPr marL="0" lvl="0" indent="0">
              <a:lnSpc>
                <a:spcPct val="100000"/>
              </a:lnSpc>
              <a:spcBef>
                <a:spcPts val="0"/>
              </a:spcBef>
              <a:buNone/>
            </a:pPr>
            <a:r>
              <a:rPr lang="en-US" dirty="0" smtClean="0"/>
              <a:t>I couldn't help but think, "this is not something new, why is it new to you? Why are you just now having these conversations?" </a:t>
            </a:r>
          </a:p>
          <a:p>
            <a:pPr marL="0" lvl="0" indent="0">
              <a:lnSpc>
                <a:spcPct val="100000"/>
              </a:lnSpc>
              <a:spcBef>
                <a:spcPts val="0"/>
              </a:spcBef>
              <a:buNone/>
            </a:pPr>
            <a:endParaRPr lang="en-US" dirty="0" smtClean="0"/>
          </a:p>
          <a:p>
            <a:pPr marL="0" lvl="0" indent="0">
              <a:lnSpc>
                <a:spcPct val="100000"/>
              </a:lnSpc>
              <a:spcBef>
                <a:spcPts val="0"/>
              </a:spcBef>
              <a:buNone/>
            </a:pPr>
            <a:r>
              <a:rPr lang="en-US" dirty="0" smtClean="0"/>
              <a:t>I do not know this woman and may never have a class with her again; however, I will always remember what she did and how it made me feel.” </a:t>
            </a:r>
          </a:p>
          <a:p>
            <a:pPr marL="0" lvl="0" indent="0">
              <a:lnSpc>
                <a:spcPct val="100000"/>
              </a:lnSpc>
              <a:spcBef>
                <a:spcPts val="0"/>
              </a:spcBef>
              <a:buNone/>
            </a:pPr>
            <a:r>
              <a:rPr lang="en-US" sz="2000" dirty="0" smtClean="0"/>
              <a:t>                                                Carmina Maye 2020 </a:t>
            </a:r>
            <a:r>
              <a:rPr lang="en-US" sz="2000" i="1" dirty="0" smtClean="0"/>
              <a:t>I Really Wanted this to Be a Poem</a:t>
            </a:r>
            <a:r>
              <a:rPr lang="en-US" sz="2000" dirty="0" smtClean="0"/>
              <a:t>. (Dept. of Art &amp; Art Education, Teachers College)</a:t>
            </a:r>
          </a:p>
          <a:p>
            <a:endParaRPr lang="en-US" dirty="0"/>
          </a:p>
        </p:txBody>
      </p:sp>
    </p:spTree>
    <p:extLst>
      <p:ext uri="{BB962C8B-B14F-4D97-AF65-F5344CB8AC3E}">
        <p14:creationId xmlns:p14="http://schemas.microsoft.com/office/powerpoint/2010/main" val="1419890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1" y="0"/>
            <a:ext cx="5531005" cy="6735337"/>
          </a:xfrm>
          <a:solidFill>
            <a:schemeClr val="accent2">
              <a:lumMod val="20000"/>
              <a:lumOff val="80000"/>
            </a:schemeClr>
          </a:solidFill>
        </p:spPr>
        <p:txBody>
          <a:bodyPr>
            <a:normAutofit/>
          </a:bodyPr>
          <a:lstStyle/>
          <a:p>
            <a:r>
              <a:rPr lang="en-US" sz="2800" dirty="0" smtClean="0">
                <a:latin typeface="+mn-lt"/>
              </a:rPr>
              <a:t/>
            </a:r>
            <a:br>
              <a:rPr lang="en-US" sz="2800" dirty="0" smtClean="0">
                <a:latin typeface="+mn-lt"/>
              </a:rPr>
            </a:br>
            <a:r>
              <a:rPr lang="en-US" sz="2800" dirty="0">
                <a:latin typeface="+mn-lt"/>
              </a:rPr>
              <a:t/>
            </a:r>
            <a:br>
              <a:rPr lang="en-US" sz="2800" dirty="0">
                <a:latin typeface="+mn-lt"/>
              </a:rPr>
            </a:br>
            <a:r>
              <a:rPr lang="en-US" sz="2800" dirty="0" smtClean="0">
                <a:latin typeface="+mn-lt"/>
              </a:rPr>
              <a:t/>
            </a:r>
            <a:br>
              <a:rPr lang="en-US" sz="2800" dirty="0" smtClean="0">
                <a:latin typeface="+mn-lt"/>
              </a:rPr>
            </a:br>
            <a:r>
              <a:rPr lang="en-US" sz="2800" dirty="0">
                <a:latin typeface="+mn-lt"/>
              </a:rPr>
              <a:t/>
            </a:r>
            <a:br>
              <a:rPr lang="en-US" sz="2800" dirty="0">
                <a:latin typeface="+mn-lt"/>
              </a:rPr>
            </a:br>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r>
              <a:rPr lang="en-US" sz="2800" dirty="0">
                <a:latin typeface="+mn-lt"/>
              </a:rPr>
              <a:t/>
            </a:r>
            <a:br>
              <a:rPr lang="en-US" sz="2800" dirty="0">
                <a:latin typeface="+mn-lt"/>
              </a:rPr>
            </a:br>
            <a:r>
              <a:rPr lang="en-US" sz="2400" dirty="0" smtClean="0">
                <a:latin typeface="+mn-lt"/>
              </a:rPr>
              <a:t>No need to prove oneself as a “good, woke White person” – or to declare </a:t>
            </a:r>
            <a:r>
              <a:rPr lang="en-US" sz="2400" dirty="0" err="1" smtClean="0">
                <a:latin typeface="+mn-lt"/>
              </a:rPr>
              <a:t>allyship</a:t>
            </a: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No opportunity to ask BIPOC to educate White people on race</a:t>
            </a:r>
            <a:br>
              <a:rPr lang="en-US" sz="2400" dirty="0" smtClean="0">
                <a:latin typeface="+mn-lt"/>
              </a:rPr>
            </a:br>
            <a:r>
              <a:rPr lang="en-US" sz="2400" dirty="0">
                <a:latin typeface="+mn-lt"/>
              </a:rPr>
              <a:t/>
            </a:r>
            <a:br>
              <a:rPr lang="en-US" sz="2400" dirty="0">
                <a:latin typeface="+mn-lt"/>
              </a:rPr>
            </a:br>
            <a:r>
              <a:rPr lang="en-US" sz="2400" dirty="0" smtClean="0">
                <a:latin typeface="+mn-lt"/>
              </a:rPr>
              <a:t>Lessens fear of saying the ‘wrong’ thing in front of BIPOC peers</a:t>
            </a:r>
            <a:br>
              <a:rPr lang="en-US" sz="2400" dirty="0" smtClean="0">
                <a:latin typeface="+mn-lt"/>
              </a:rPr>
            </a:br>
            <a:r>
              <a:rPr lang="en-US" sz="2400" dirty="0">
                <a:latin typeface="+mn-lt"/>
              </a:rPr>
              <a:t/>
            </a:r>
            <a:br>
              <a:rPr lang="en-US" sz="2400" dirty="0">
                <a:latin typeface="+mn-lt"/>
              </a:rPr>
            </a:br>
            <a:r>
              <a:rPr lang="en-US" sz="2400" dirty="0" smtClean="0">
                <a:latin typeface="+mn-lt"/>
              </a:rPr>
              <a:t>Removes temptation to ‘confess’ to racism &amp; ask absolution from BIPOC</a:t>
            </a:r>
            <a:endParaRPr lang="en-US" sz="2400" dirty="0">
              <a:latin typeface="+mn-lt"/>
            </a:endParaRPr>
          </a:p>
        </p:txBody>
      </p:sp>
      <p:sp>
        <p:nvSpPr>
          <p:cNvPr id="3" name="Content Placeholder 2"/>
          <p:cNvSpPr>
            <a:spLocks noGrp="1"/>
          </p:cNvSpPr>
          <p:nvPr>
            <p:ph idx="1"/>
          </p:nvPr>
        </p:nvSpPr>
        <p:spPr>
          <a:xfrm>
            <a:off x="5876692" y="0"/>
            <a:ext cx="5876693" cy="6735337"/>
          </a:xfrm>
          <a:solidFill>
            <a:schemeClr val="accent5">
              <a:lumMod val="20000"/>
              <a:lumOff val="80000"/>
            </a:schemeClr>
          </a:solidFill>
        </p:spPr>
        <p:txBody>
          <a:bodyPr/>
          <a:lstStyle/>
          <a:p>
            <a:r>
              <a:rPr lang="en-US" sz="2400" dirty="0" smtClean="0"/>
              <a:t>No need to ‘take care’ of sensitivities of White egos</a:t>
            </a:r>
          </a:p>
          <a:p>
            <a:r>
              <a:rPr lang="en-US" sz="2400" dirty="0" smtClean="0"/>
              <a:t>Chance to relax in real talk around experiences of racism</a:t>
            </a:r>
          </a:p>
          <a:p>
            <a:r>
              <a:rPr lang="en-US" sz="2400" dirty="0" smtClean="0"/>
              <a:t>Can develop support networks &amp; provide emotional sustenance</a:t>
            </a:r>
          </a:p>
          <a:p>
            <a:r>
              <a:rPr lang="en-US" sz="2400" dirty="0" smtClean="0"/>
              <a:t>Share knowledge of negotiating the White power structure</a:t>
            </a:r>
          </a:p>
          <a:p>
            <a:r>
              <a:rPr lang="en-US" sz="2400" dirty="0" smtClean="0"/>
              <a:t>No requests to ‘teach’ Whites about race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45" y="100361"/>
            <a:ext cx="3187700" cy="25527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602" y="3657600"/>
            <a:ext cx="4003286" cy="27989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445" y="100361"/>
            <a:ext cx="3187700" cy="25527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602" y="3657600"/>
            <a:ext cx="4003286" cy="2687444"/>
          </a:xfrm>
          <a:prstGeom prst="rect">
            <a:avLst/>
          </a:prstGeom>
        </p:spPr>
      </p:pic>
    </p:spTree>
    <p:extLst>
      <p:ext uri="{BB962C8B-B14F-4D97-AF65-F5344CB8AC3E}">
        <p14:creationId xmlns:p14="http://schemas.microsoft.com/office/powerpoint/2010/main" val="1482573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319406"/>
            <a:ext cx="45719" cy="45719"/>
          </a:xfrm>
        </p:spPr>
        <p:txBody>
          <a:bodyPr>
            <a:normAutofit fontScale="90000"/>
          </a:bodyPr>
          <a:lstStyle/>
          <a:p>
            <a:endParaRPr lang="en-US" dirty="0"/>
          </a:p>
        </p:txBody>
      </p:sp>
      <p:sp>
        <p:nvSpPr>
          <p:cNvPr id="3" name="Content Placeholder 2"/>
          <p:cNvSpPr>
            <a:spLocks noGrp="1"/>
          </p:cNvSpPr>
          <p:nvPr>
            <p:ph idx="1"/>
          </p:nvPr>
        </p:nvSpPr>
        <p:spPr>
          <a:xfrm>
            <a:off x="0" y="0"/>
            <a:ext cx="12377854" cy="7081024"/>
          </a:xfrm>
          <a:solidFill>
            <a:schemeClr val="accent6">
              <a:lumMod val="20000"/>
              <a:lumOff val="80000"/>
            </a:schemeClr>
          </a:solidFill>
        </p:spPr>
        <p:txBody>
          <a:bodyPr>
            <a:normAutofit lnSpcReduction="10000"/>
          </a:bodyPr>
          <a:lstStyle/>
          <a:p>
            <a:pPr algn="ctr"/>
            <a:r>
              <a:rPr lang="en-US" b="1" i="1" dirty="0" smtClean="0">
                <a:solidFill>
                  <a:srgbClr val="FF0000"/>
                </a:solidFill>
                <a:latin typeface="+mn-lt"/>
              </a:rPr>
              <a:t>MODELING </a:t>
            </a:r>
            <a:endParaRPr lang="en-US" b="1" i="1" dirty="0" smtClean="0">
              <a:solidFill>
                <a:srgbClr val="FF0000"/>
              </a:solidFill>
              <a:latin typeface="+mn-lt"/>
            </a:endParaRPr>
          </a:p>
          <a:p>
            <a:pPr algn="ctr"/>
            <a:r>
              <a:rPr lang="en-US" sz="4000" dirty="0" smtClean="0"/>
              <a:t>how </a:t>
            </a:r>
            <a:r>
              <a:rPr lang="en-US" sz="4000" dirty="0" smtClean="0"/>
              <a:t>our racial identity frames our life</a:t>
            </a:r>
          </a:p>
          <a:p>
            <a:pPr algn="ctr"/>
            <a:r>
              <a:rPr lang="en-US" sz="4000" dirty="0"/>
              <a:t>t</a:t>
            </a:r>
            <a:r>
              <a:rPr lang="en-US" sz="4000" dirty="0" smtClean="0"/>
              <a:t>he structural </a:t>
            </a:r>
            <a:r>
              <a:rPr lang="en-US" sz="4000" dirty="0" err="1" smtClean="0"/>
              <a:t>blindnesses</a:t>
            </a:r>
            <a:r>
              <a:rPr lang="en-US" sz="4000" dirty="0" smtClean="0"/>
              <a:t> we carry</a:t>
            </a:r>
          </a:p>
          <a:p>
            <a:pPr algn="ctr"/>
            <a:r>
              <a:rPr lang="en-US" sz="4000" dirty="0"/>
              <a:t>h</a:t>
            </a:r>
            <a:r>
              <a:rPr lang="en-US" sz="4000" dirty="0" smtClean="0"/>
              <a:t>ow Whiteness carries embedded advantage</a:t>
            </a:r>
          </a:p>
          <a:p>
            <a:pPr algn="ctr"/>
            <a:r>
              <a:rPr lang="en-US" sz="4000" dirty="0"/>
              <a:t>h</a:t>
            </a:r>
            <a:r>
              <a:rPr lang="en-US" sz="4000" dirty="0" smtClean="0"/>
              <a:t>ow </a:t>
            </a:r>
            <a:r>
              <a:rPr lang="en-US" sz="4000" dirty="0" smtClean="0"/>
              <a:t>addressing </a:t>
            </a:r>
            <a:r>
              <a:rPr lang="en-US" sz="4000" dirty="0" smtClean="0"/>
              <a:t>racial issues </a:t>
            </a:r>
            <a:r>
              <a:rPr lang="en-US" sz="4000" dirty="0" smtClean="0"/>
              <a:t>is part </a:t>
            </a:r>
            <a:r>
              <a:rPr lang="en-US" sz="4000" dirty="0" smtClean="0"/>
              <a:t>of </a:t>
            </a:r>
            <a:r>
              <a:rPr lang="en-US" sz="4000" dirty="0" smtClean="0"/>
              <a:t>good</a:t>
            </a:r>
            <a:r>
              <a:rPr lang="en-US" sz="4000" dirty="0" smtClean="0"/>
              <a:t> </a:t>
            </a:r>
            <a:r>
              <a:rPr lang="en-US" sz="4000" dirty="0" smtClean="0"/>
              <a:t>clinical </a:t>
            </a:r>
            <a:r>
              <a:rPr lang="en-US" sz="4000" dirty="0" smtClean="0"/>
              <a:t>practice</a:t>
            </a:r>
            <a:endParaRPr lang="en-US" sz="4000" dirty="0" smtClean="0"/>
          </a:p>
          <a:p>
            <a:pPr algn="ctr"/>
            <a:r>
              <a:rPr lang="en-US" sz="4000" dirty="0" smtClean="0"/>
              <a:t>how we struggle to understand  &amp; negotiate racism </a:t>
            </a:r>
          </a:p>
          <a:p>
            <a:pPr algn="ctr"/>
            <a:r>
              <a:rPr lang="en-US" sz="4000" dirty="0" smtClean="0"/>
              <a:t>how we notice elements of our learned </a:t>
            </a:r>
            <a:r>
              <a:rPr lang="en-US" sz="4000" dirty="0" smtClean="0"/>
              <a:t>white supremacy  </a:t>
            </a:r>
          </a:p>
          <a:p>
            <a:pPr algn="ctr"/>
            <a:r>
              <a:rPr lang="en-US" sz="4000" dirty="0" smtClean="0"/>
              <a:t>how we experience structural </a:t>
            </a:r>
            <a:r>
              <a:rPr lang="en-US" sz="4000" dirty="0" smtClean="0"/>
              <a:t>racism &amp; racial </a:t>
            </a:r>
            <a:r>
              <a:rPr lang="en-US" sz="4000" dirty="0" err="1" smtClean="0"/>
              <a:t>microaggressions</a:t>
            </a:r>
            <a:endParaRPr lang="en-US" sz="4000" dirty="0" smtClean="0"/>
          </a:p>
          <a:p>
            <a:pPr algn="ctr"/>
            <a:r>
              <a:rPr lang="en-US" sz="4000" dirty="0"/>
              <a:t>h</a:t>
            </a:r>
            <a:r>
              <a:rPr lang="en-US" sz="4000" dirty="0" smtClean="0"/>
              <a:t>ow we practice self-care in the face of battle fatigue </a:t>
            </a:r>
            <a:endParaRPr lang="en-US" sz="4000" dirty="0" smtClean="0"/>
          </a:p>
          <a:p>
            <a:pPr algn="ctr"/>
            <a:r>
              <a:rPr lang="en-US" sz="4000" dirty="0" smtClean="0"/>
              <a:t>how </a:t>
            </a:r>
            <a:r>
              <a:rPr lang="en-US" sz="4000" dirty="0" smtClean="0"/>
              <a:t>we build communities of support</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57263" y="3308813"/>
            <a:ext cx="68703" cy="45719"/>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63838" y="319406"/>
            <a:ext cx="45719" cy="55531"/>
          </a:xfrm>
          <a:prstGeom prst="rect">
            <a:avLst/>
          </a:prstGeom>
        </p:spPr>
      </p:pic>
      <p:pic>
        <p:nvPicPr>
          <p:cNvPr id="6" name="Picture 5"/>
          <p:cNvPicPr>
            <a:picLocks noChangeAspect="1"/>
          </p:cNvPicPr>
          <p:nvPr/>
        </p:nvPicPr>
        <p:blipFill>
          <a:blip r:embed="rId2"/>
          <a:stretch>
            <a:fillRect/>
          </a:stretch>
        </p:blipFill>
        <p:spPr>
          <a:xfrm flipH="1" flipV="1">
            <a:off x="1347872" y="640002"/>
            <a:ext cx="45719" cy="67708"/>
          </a:xfrm>
          <a:prstGeom prst="rect">
            <a:avLst/>
          </a:prstGeom>
        </p:spPr>
      </p:pic>
      <p:sp>
        <p:nvSpPr>
          <p:cNvPr id="7" name="Rectangle 6"/>
          <p:cNvSpPr/>
          <p:nvPr/>
        </p:nvSpPr>
        <p:spPr>
          <a:xfrm>
            <a:off x="-1186252" y="4900097"/>
            <a:ext cx="249550" cy="12834283"/>
          </a:xfrm>
          <a:prstGeom prst="rect">
            <a:avLst/>
          </a:prstGeom>
        </p:spPr>
        <p:txBody>
          <a:bodyPr wrap="square">
            <a:spAutoFit/>
          </a:bodyPr>
          <a:lstStyle/>
          <a:p>
            <a:r>
              <a:rPr lang="en-US" smtClean="0"/>
              <a:t>How we practice self-care in the face of battle fatigue</a:t>
            </a:r>
            <a:endParaRPr lang="en-US" dirty="0" smtClean="0"/>
          </a:p>
        </p:txBody>
      </p:sp>
    </p:spTree>
    <p:extLst>
      <p:ext uri="{BB962C8B-B14F-4D97-AF65-F5344CB8AC3E}">
        <p14:creationId xmlns:p14="http://schemas.microsoft.com/office/powerpoint/2010/main" val="866135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740" y="89210"/>
            <a:ext cx="5363737" cy="6534613"/>
          </a:xfrm>
          <a:solidFill>
            <a:schemeClr val="accent2">
              <a:lumMod val="20000"/>
              <a:lumOff val="80000"/>
            </a:schemeClr>
          </a:solidFill>
        </p:spPr>
        <p:txBody>
          <a:bodyPr>
            <a:normAutofit fontScale="90000"/>
          </a:bodyPr>
          <a:lstStyle/>
          <a:p>
            <a:pPr algn="ct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700" dirty="0" smtClean="0">
                <a:solidFill>
                  <a:srgbClr val="FF0000"/>
                </a:solidFill>
                <a:latin typeface="+mn-lt"/>
              </a:rPr>
              <a:t>The normality of strong emotions &amp; feelings being expressed – anger, frustration, sadness, fatigue, desperation, confusion, anxiety </a:t>
            </a: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solidFill>
                  <a:srgbClr val="0070C0"/>
                </a:solidFill>
                <a:latin typeface="+mn-lt"/>
              </a:rPr>
              <a:t>The discomfort that lies ahead that is completely predictable &amp; ‘normal’</a:t>
            </a: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solidFill>
                  <a:srgbClr val="00B050"/>
                </a:solidFill>
                <a:latin typeface="+mn-lt"/>
              </a:rPr>
              <a:t>The lack of closure </a:t>
            </a:r>
            <a:r>
              <a:rPr lang="en-US" sz="2700" dirty="0" smtClean="0">
                <a:latin typeface="+mn-lt"/>
              </a:rPr>
              <a:t/>
            </a:r>
            <a:br>
              <a:rPr lang="en-US" sz="2700" dirty="0" smtClean="0">
                <a:latin typeface="+mn-lt"/>
              </a:rPr>
            </a:br>
            <a:r>
              <a:rPr lang="en-US" sz="2700" dirty="0">
                <a:latin typeface="+mn-lt"/>
              </a:rPr>
              <a:t/>
            </a:r>
            <a:br>
              <a:rPr lang="en-US" sz="2700" dirty="0">
                <a:latin typeface="+mn-lt"/>
              </a:rPr>
            </a:br>
            <a:r>
              <a:rPr lang="en-US" sz="2700" dirty="0" smtClean="0">
                <a:solidFill>
                  <a:srgbClr val="7030A0"/>
                </a:solidFill>
                <a:latin typeface="+mn-lt"/>
              </a:rPr>
              <a:t>The normality of silence as a necessary dynamic as we make sense of starkly different racial realities – beginning all discussions with a deliberately named period of </a:t>
            </a:r>
            <a:r>
              <a:rPr lang="en-US" sz="2700" dirty="0" smtClean="0">
                <a:solidFill>
                  <a:srgbClr val="7030A0"/>
                </a:solidFill>
                <a:latin typeface="+mn-lt"/>
              </a:rPr>
              <a:t>silence; viewing multiple silences as necessary not awkward</a:t>
            </a: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The commitment to understanding others</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4778" y="376063"/>
            <a:ext cx="3822700" cy="2120900"/>
          </a:xfr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459" y="4560849"/>
            <a:ext cx="3902926" cy="2062974"/>
          </a:xfrm>
          <a:prstGeom prst="rect">
            <a:avLst/>
          </a:prstGeom>
        </p:spPr>
      </p:pic>
      <p:sp>
        <p:nvSpPr>
          <p:cNvPr id="6" name="Rectangle 5"/>
          <p:cNvSpPr/>
          <p:nvPr/>
        </p:nvSpPr>
        <p:spPr>
          <a:xfrm>
            <a:off x="557561" y="2966445"/>
            <a:ext cx="5531005" cy="1754326"/>
          </a:xfrm>
          <a:prstGeom prst="rect">
            <a:avLst/>
          </a:prstGeom>
        </p:spPr>
        <p:txBody>
          <a:bodyPr wrap="square">
            <a:spAutoFit/>
          </a:bodyPr>
          <a:lstStyle/>
          <a:p>
            <a:r>
              <a:rPr lang="en-US" dirty="0" smtClean="0">
                <a:hlinkClick r:id="rId3"/>
              </a:rPr>
              <a:t>https://</a:t>
            </a:r>
            <a:r>
              <a:rPr lang="en-US" dirty="0" smtClean="0">
                <a:hlinkClick r:id="rId3"/>
              </a:rPr>
              <a:t>www.citybureau.org/notebook/2019/12/19/safe-spaces-brave-spaces-and-why-we-gon-be-alright</a:t>
            </a:r>
            <a:endParaRPr lang="en-US" dirty="0" smtClean="0"/>
          </a:p>
          <a:p>
            <a:endParaRPr lang="en-US" dirty="0" smtClean="0"/>
          </a:p>
          <a:p>
            <a:r>
              <a:rPr lang="en-US" dirty="0">
                <a:hlinkClick r:id="rId4"/>
              </a:rPr>
              <a:t>https://</a:t>
            </a:r>
            <a:r>
              <a:rPr lang="en-US" dirty="0" smtClean="0">
                <a:hlinkClick r:id="rId4"/>
              </a:rPr>
              <a:t>onlinelibrary.wiley.com/doi/abs/10.1002/9781119548492.ch4</a:t>
            </a:r>
            <a:endParaRPr lang="en-US" dirty="0" smtClean="0"/>
          </a:p>
          <a:p>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778" y="376063"/>
            <a:ext cx="3822700" cy="21209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778" y="4438184"/>
            <a:ext cx="4140607" cy="2419815"/>
          </a:xfrm>
          <a:prstGeom prst="rect">
            <a:avLst/>
          </a:prstGeom>
        </p:spPr>
      </p:pic>
    </p:spTree>
    <p:extLst>
      <p:ext uri="{BB962C8B-B14F-4D97-AF65-F5344CB8AC3E}">
        <p14:creationId xmlns:p14="http://schemas.microsoft.com/office/powerpoint/2010/main" val="45768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0985" y="365125"/>
            <a:ext cx="8028877" cy="6336758"/>
          </a:xfrm>
          <a:solidFill>
            <a:schemeClr val="accent5">
              <a:lumMod val="40000"/>
              <a:lumOff val="60000"/>
            </a:schemeClr>
          </a:solidFill>
        </p:spPr>
        <p:txBody>
          <a:bodyPr>
            <a:normAutofit fontScale="90000"/>
          </a:bodyPr>
          <a:lstStyle/>
          <a:p>
            <a:pPr algn="ctr"/>
            <a:r>
              <a:rPr lang="en-US" sz="3600" dirty="0" smtClean="0">
                <a:latin typeface="+mn-lt"/>
              </a:rPr>
              <a:t>The </a:t>
            </a:r>
            <a:r>
              <a:rPr lang="en-US" sz="3600" dirty="0" smtClean="0">
                <a:solidFill>
                  <a:schemeClr val="bg1"/>
                </a:solidFill>
                <a:latin typeface="+mn-lt"/>
              </a:rPr>
              <a:t>(White) </a:t>
            </a:r>
            <a:r>
              <a:rPr lang="en-US" sz="3600" dirty="0" smtClean="0">
                <a:latin typeface="+mn-lt"/>
              </a:rPr>
              <a:t>Elephant in the Room</a:t>
            </a:r>
            <a:r>
              <a:rPr lang="en-US" sz="2800" dirty="0" smtClean="0">
                <a:latin typeface="+mn-lt"/>
              </a:rPr>
              <a:t/>
            </a:r>
            <a:br>
              <a:rPr lang="en-US" sz="2800" dirty="0" smtClean="0">
                <a:latin typeface="+mn-lt"/>
              </a:rPr>
            </a:br>
            <a:r>
              <a:rPr lang="en-US" sz="2800" dirty="0">
                <a:latin typeface="+mn-lt"/>
              </a:rPr>
              <a:t/>
            </a:r>
            <a:br>
              <a:rPr lang="en-US" sz="2800" dirty="0">
                <a:latin typeface="+mn-lt"/>
              </a:rPr>
            </a:br>
            <a:r>
              <a:rPr lang="en-US" sz="2700" dirty="0" smtClean="0">
                <a:latin typeface="+mn-lt"/>
              </a:rPr>
              <a:t>At the heart of racism is the unacknowledged White </a:t>
            </a:r>
            <a:r>
              <a:rPr lang="en-US" sz="2700" dirty="0">
                <a:latin typeface="+mn-lt"/>
              </a:rPr>
              <a:t>S</a:t>
            </a:r>
            <a:r>
              <a:rPr lang="en-US" sz="2700" dirty="0" smtClean="0">
                <a:latin typeface="+mn-lt"/>
              </a:rPr>
              <a:t>upremacy that Whites learn, enact &amp; transmit</a:t>
            </a:r>
            <a:br>
              <a:rPr lang="en-US" sz="2700" dirty="0" smtClean="0">
                <a:latin typeface="+mn-lt"/>
              </a:rPr>
            </a:br>
            <a:r>
              <a:rPr lang="en-US" sz="2700" dirty="0">
                <a:latin typeface="+mn-lt"/>
              </a:rPr>
              <a:t/>
            </a:r>
            <a:br>
              <a:rPr lang="en-US" sz="2700" dirty="0">
                <a:latin typeface="+mn-lt"/>
              </a:rPr>
            </a:br>
            <a:r>
              <a:rPr lang="en-US" sz="2700" dirty="0" smtClean="0">
                <a:latin typeface="+mn-lt"/>
              </a:rPr>
              <a:t>Critical race theory ‘interest convergence’ – change happens when White people see how it benefits them</a:t>
            </a:r>
            <a:br>
              <a:rPr lang="en-US" sz="2700" dirty="0" smtClean="0">
                <a:latin typeface="+mn-lt"/>
              </a:rPr>
            </a:br>
            <a:r>
              <a:rPr lang="en-US" sz="2700" dirty="0">
                <a:latin typeface="+mn-lt"/>
              </a:rPr>
              <a:t/>
            </a:r>
            <a:br>
              <a:rPr lang="en-US" sz="2700" dirty="0">
                <a:latin typeface="+mn-lt"/>
              </a:rPr>
            </a:br>
            <a:r>
              <a:rPr lang="en-US" sz="2700" dirty="0" smtClean="0">
                <a:latin typeface="+mn-lt"/>
              </a:rPr>
              <a:t>White students &amp; colleagues need to see us typically &amp; unremarkably center racial dynamics as a factor in clinical practice – “equity pause” in meetings</a:t>
            </a:r>
            <a:br>
              <a:rPr lang="en-US" sz="2700" dirty="0" smtClean="0">
                <a:latin typeface="+mn-lt"/>
              </a:rPr>
            </a:br>
            <a:r>
              <a:rPr lang="en-US" sz="2700" dirty="0">
                <a:latin typeface="+mn-lt"/>
              </a:rPr>
              <a:t/>
            </a:r>
            <a:br>
              <a:rPr lang="en-US" sz="2700" dirty="0">
                <a:latin typeface="+mn-lt"/>
              </a:rPr>
            </a:br>
            <a:r>
              <a:rPr lang="en-US" sz="2700" dirty="0" smtClean="0">
                <a:latin typeface="+mn-lt"/>
              </a:rPr>
              <a:t>Diversity, equity &amp; inclusion (DEI) work often involves cross-racial conversations &amp; alliances – team of colleagues of different racial identities best facilitate this</a:t>
            </a:r>
            <a:r>
              <a:rPr lang="en-US" sz="2800" dirty="0" smtClean="0">
                <a:latin typeface="+mn-lt"/>
              </a:rPr>
              <a:t/>
            </a:r>
            <a:br>
              <a:rPr lang="en-US" sz="2800" dirty="0" smtClean="0">
                <a:latin typeface="+mn-lt"/>
              </a:rPr>
            </a:br>
            <a:r>
              <a:rPr lang="en-US" sz="2800" dirty="0">
                <a:latin typeface="+mn-lt"/>
              </a:rPr>
              <a:t/>
            </a:r>
            <a:br>
              <a:rPr lang="en-US" sz="2800" dirty="0">
                <a:latin typeface="+mn-lt"/>
              </a:rPr>
            </a:br>
            <a:endParaRPr lang="en-US" sz="2800" dirty="0">
              <a:latin typeface="+mn-l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652" y="3401122"/>
            <a:ext cx="2842826" cy="3077737"/>
          </a:xfrm>
        </p:spPr>
      </p:pic>
      <p:pic>
        <p:nvPicPr>
          <p:cNvPr id="4" name="Picture 3"/>
          <p:cNvPicPr>
            <a:picLocks noChangeAspect="1"/>
          </p:cNvPicPr>
          <p:nvPr/>
        </p:nvPicPr>
        <p:blipFill>
          <a:blip r:embed="rId3"/>
          <a:stretch>
            <a:fillRect/>
          </a:stretch>
        </p:blipFill>
        <p:spPr>
          <a:xfrm>
            <a:off x="243159" y="365125"/>
            <a:ext cx="3492500" cy="2623402"/>
          </a:xfrm>
          <a:prstGeom prst="rect">
            <a:avLst/>
          </a:prstGeom>
        </p:spPr>
      </p:pic>
    </p:spTree>
    <p:extLst>
      <p:ext uri="{BB962C8B-B14F-4D97-AF65-F5344CB8AC3E}">
        <p14:creationId xmlns:p14="http://schemas.microsoft.com/office/powerpoint/2010/main" val="1313620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34614" cy="6858000"/>
          </a:xfrm>
        </p:spPr>
        <p:txBody>
          <a:bodyPr>
            <a:normAutofit fontScale="90000"/>
          </a:bodyPr>
          <a:lstStyle/>
          <a:p>
            <a:pPr algn="ctr"/>
            <a:r>
              <a:rPr lang="en-US" dirty="0" smtClean="0">
                <a:solidFill>
                  <a:srgbClr val="FF0000"/>
                </a:solidFill>
                <a:latin typeface="+mn-lt"/>
              </a:rPr>
              <a:t>C</a:t>
            </a:r>
            <a:r>
              <a:rPr lang="en-US" dirty="0" smtClean="0">
                <a:solidFill>
                  <a:srgbClr val="FF0000"/>
                </a:solidFill>
                <a:latin typeface="+mn-lt"/>
              </a:rPr>
              <a:t>ulturally </a:t>
            </a:r>
            <a:r>
              <a:rPr lang="en-US" dirty="0" smtClean="0">
                <a:solidFill>
                  <a:srgbClr val="FF0000"/>
                </a:solidFill>
                <a:latin typeface="+mn-lt"/>
              </a:rPr>
              <a:t>responsive assessment </a:t>
            </a:r>
            <a:r>
              <a:rPr lang="en-US" dirty="0" smtClean="0">
                <a:solidFill>
                  <a:srgbClr val="FF0000"/>
                </a:solidFill>
                <a:latin typeface="+mn-lt"/>
              </a:rPr>
              <a:t>as a</a:t>
            </a:r>
            <a:r>
              <a:rPr lang="en-US" dirty="0" smtClean="0">
                <a:solidFill>
                  <a:srgbClr val="FF0000"/>
                </a:solidFill>
                <a:latin typeface="+mn-lt"/>
              </a:rPr>
              <a:t> challenge to</a:t>
            </a:r>
            <a:r>
              <a:rPr lang="en-US" dirty="0" smtClean="0">
                <a:solidFill>
                  <a:srgbClr val="FF0000"/>
                </a:solidFill>
                <a:latin typeface="+mn-lt"/>
              </a:rPr>
              <a:t/>
            </a:r>
            <a:br>
              <a:rPr lang="en-US" dirty="0" smtClean="0">
                <a:solidFill>
                  <a:srgbClr val="FF0000"/>
                </a:solidFill>
                <a:latin typeface="+mn-lt"/>
              </a:rPr>
            </a:br>
            <a:r>
              <a:rPr lang="en-US" dirty="0" smtClean="0">
                <a:solidFill>
                  <a:srgbClr val="FF0000"/>
                </a:solidFill>
                <a:latin typeface="+mn-lt"/>
              </a:rPr>
              <a:t>white </a:t>
            </a:r>
            <a:r>
              <a:rPr lang="en-US" dirty="0" smtClean="0">
                <a:solidFill>
                  <a:srgbClr val="FF0000"/>
                </a:solidFill>
                <a:latin typeface="+mn-lt"/>
              </a:rPr>
              <a:t>epistemology</a:t>
            </a:r>
            <a:br>
              <a:rPr lang="en-US" dirty="0" smtClean="0">
                <a:solidFill>
                  <a:srgbClr val="FF0000"/>
                </a:solidFill>
                <a:latin typeface="+mn-lt"/>
              </a:rPr>
            </a:br>
            <a:r>
              <a:rPr lang="en-US" dirty="0" smtClean="0">
                <a:solidFill>
                  <a:srgbClr val="FF0000"/>
                </a:solidFill>
                <a:latin typeface="+mn-lt"/>
              </a:rPr>
              <a:t/>
            </a:r>
            <a:br>
              <a:rPr lang="en-US" dirty="0" smtClean="0">
                <a:solidFill>
                  <a:srgbClr val="FF0000"/>
                </a:solidFill>
                <a:latin typeface="+mn-lt"/>
              </a:rPr>
            </a:br>
            <a:r>
              <a:rPr lang="en-US" sz="1600" dirty="0" smtClean="0"/>
              <a:t>Paxton</a:t>
            </a:r>
            <a:r>
              <a:rPr lang="en-US" sz="1600" dirty="0"/>
              <a:t>, D. 2010. Transforming white consciousness. In, V. Sheared, J. Johnson-Bailey, S.A.J. Colin III, E. J. Peterson and S.D. Brookfield (</a:t>
            </a:r>
            <a:r>
              <a:rPr lang="en-US" sz="1600" dirty="0" err="1"/>
              <a:t>Eds</a:t>
            </a:r>
            <a:r>
              <a:rPr lang="en-US" sz="1600" dirty="0"/>
              <a:t>). </a:t>
            </a:r>
            <a:r>
              <a:rPr lang="en-US" sz="1600" i="1" dirty="0"/>
              <a:t>The handbook of race and adult education: A resource for dialogue on racism</a:t>
            </a:r>
            <a:r>
              <a:rPr lang="en-US" sz="1600" dirty="0"/>
              <a:t>. San Francisco: </a:t>
            </a:r>
            <a:r>
              <a:rPr lang="en-US" sz="1600" dirty="0" err="1" smtClean="0"/>
              <a:t>Jossey</a:t>
            </a:r>
            <a:r>
              <a:rPr lang="en-US" sz="1600" dirty="0" smtClean="0"/>
              <a:t>-Bass</a:t>
            </a: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6534614" y="0"/>
            <a:ext cx="5452947" cy="6858000"/>
          </a:xfrm>
          <a:solidFill>
            <a:schemeClr val="accent5">
              <a:lumMod val="20000"/>
              <a:lumOff val="80000"/>
            </a:schemeClr>
          </a:solidFill>
        </p:spPr>
        <p:txBody>
          <a:bodyPr>
            <a:normAutofit/>
          </a:bodyPr>
          <a:lstStyle/>
          <a:p>
            <a:r>
              <a:rPr lang="en-US" dirty="0" smtClean="0"/>
              <a:t>Acknowledging collectivity </a:t>
            </a:r>
            <a:r>
              <a:rPr lang="en-US" dirty="0" smtClean="0"/>
              <a:t>&amp; a </a:t>
            </a:r>
            <a:r>
              <a:rPr lang="en-US" dirty="0" smtClean="0"/>
              <a:t>group construction of </a:t>
            </a:r>
            <a:r>
              <a:rPr lang="en-US" dirty="0" smtClean="0"/>
              <a:t>knowledge, truth &amp; practice</a:t>
            </a:r>
            <a:endParaRPr lang="en-US" dirty="0" smtClean="0"/>
          </a:p>
          <a:p>
            <a:r>
              <a:rPr lang="en-US" dirty="0" smtClean="0"/>
              <a:t>What counts as plagiarism when assignments are done as a group?</a:t>
            </a:r>
          </a:p>
          <a:p>
            <a:r>
              <a:rPr lang="en-US" dirty="0" smtClean="0"/>
              <a:t>Individual –vs- group demonstration of knowledge</a:t>
            </a:r>
          </a:p>
          <a:p>
            <a:r>
              <a:rPr lang="en-US" dirty="0" smtClean="0"/>
              <a:t>How is classroom participation assessed? – “Gumbo </a:t>
            </a:r>
            <a:r>
              <a:rPr lang="en-US" dirty="0" err="1" smtClean="0"/>
              <a:t>Ya</a:t>
            </a:r>
            <a:r>
              <a:rPr lang="en-US" dirty="0" smtClean="0"/>
              <a:t> </a:t>
            </a:r>
            <a:r>
              <a:rPr lang="en-US" dirty="0" err="1" smtClean="0"/>
              <a:t>Ya</a:t>
            </a:r>
            <a:r>
              <a:rPr lang="en-US" dirty="0" smtClean="0"/>
              <a:t>” (Alice Walker) or “bourgeois decorum” (bell hooks) </a:t>
            </a:r>
          </a:p>
          <a:p>
            <a:r>
              <a:rPr lang="en-US" dirty="0" smtClean="0"/>
              <a:t>Oral demonstration of expertise - parables, stories, metaphors &amp; the demonstration of communicative competence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51" y="4368800"/>
            <a:ext cx="3263900" cy="24892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202" y="3352800"/>
            <a:ext cx="2324100" cy="3505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202" y="3352800"/>
            <a:ext cx="2324100" cy="338253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151" y="3352800"/>
            <a:ext cx="3656050" cy="3382537"/>
          </a:xfrm>
          <a:prstGeom prst="rect">
            <a:avLst/>
          </a:prstGeom>
        </p:spPr>
      </p:pic>
    </p:spTree>
    <p:extLst>
      <p:ext uri="{BB962C8B-B14F-4D97-AF65-F5344CB8AC3E}">
        <p14:creationId xmlns:p14="http://schemas.microsoft.com/office/powerpoint/2010/main" val="643052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7648"/>
            <a:ext cx="3847171" cy="4951141"/>
          </a:xfrm>
        </p:spPr>
        <p:txBody>
          <a:bodyPr>
            <a:normAutofit/>
          </a:bodyPr>
          <a:lstStyle/>
          <a:p>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Hard Truths I’ve Learned as a White Instructor</a:t>
            </a:r>
            <a:endParaRPr lang="en-US" dirty="0"/>
          </a:p>
        </p:txBody>
      </p:sp>
      <p:sp>
        <p:nvSpPr>
          <p:cNvPr id="3" name="Content Placeholder 2"/>
          <p:cNvSpPr>
            <a:spLocks noGrp="1"/>
          </p:cNvSpPr>
          <p:nvPr>
            <p:ph idx="1"/>
          </p:nvPr>
        </p:nvSpPr>
        <p:spPr>
          <a:xfrm>
            <a:off x="3958683" y="0"/>
            <a:ext cx="8095785" cy="6858000"/>
          </a:xfrm>
          <a:solidFill>
            <a:schemeClr val="accent4">
              <a:lumMod val="20000"/>
              <a:lumOff val="80000"/>
            </a:schemeClr>
          </a:solidFill>
        </p:spPr>
        <p:txBody>
          <a:bodyPr>
            <a:normAutofit fontScale="85000" lnSpcReduction="20000"/>
          </a:bodyPr>
          <a:lstStyle/>
          <a:p>
            <a:r>
              <a:rPr lang="en-US" sz="3900" dirty="0" smtClean="0"/>
              <a:t>I </a:t>
            </a:r>
            <a:r>
              <a:rPr lang="en-US" sz="3900" dirty="0" smtClean="0"/>
              <a:t>MUST call out racist behavior (including in myself) as soon as I see it. If I don’t I will have no credibility in </a:t>
            </a:r>
            <a:r>
              <a:rPr lang="en-US" sz="3900" dirty="0" smtClean="0"/>
              <a:t>eyes </a:t>
            </a:r>
            <a:r>
              <a:rPr lang="en-US" sz="3900" dirty="0" smtClean="0"/>
              <a:t>of </a:t>
            </a:r>
            <a:r>
              <a:rPr lang="en-US" sz="3900" dirty="0" smtClean="0"/>
              <a:t>BIPOC students &amp; colleagues</a:t>
            </a:r>
            <a:endParaRPr lang="en-US" sz="3900" dirty="0" smtClean="0"/>
          </a:p>
          <a:p>
            <a:r>
              <a:rPr lang="en-US" sz="3900" dirty="0" smtClean="0"/>
              <a:t>I MUST assume that for students and colleagues of color EVERYTHING is seen through the lens of race. For them, NOTHING is “race free”.</a:t>
            </a:r>
          </a:p>
          <a:p>
            <a:r>
              <a:rPr lang="en-US" sz="3900" dirty="0" smtClean="0"/>
              <a:t>I MUST acknowledge my own racist behavior when it’s pointed out to me – not try to ‘explain’ it away, not protest my </a:t>
            </a:r>
            <a:r>
              <a:rPr lang="en-US" sz="3900" dirty="0" smtClean="0"/>
              <a:t>innocence</a:t>
            </a:r>
          </a:p>
          <a:p>
            <a:r>
              <a:rPr lang="en-US" sz="3900" dirty="0"/>
              <a:t>I MUST watch out for the dangers of preaching, disdaining &amp; </a:t>
            </a:r>
            <a:r>
              <a:rPr lang="en-US" sz="3900" dirty="0" smtClean="0"/>
              <a:t>withholding* </a:t>
            </a:r>
            <a:endParaRPr lang="en-US" sz="3900" dirty="0"/>
          </a:p>
          <a:p>
            <a:endParaRPr lang="en-US" dirty="0" smtClean="0"/>
          </a:p>
          <a:p>
            <a:endParaRPr lang="en-US" sz="1700" dirty="0" smtClean="0"/>
          </a:p>
          <a:p>
            <a:endParaRPr lang="en-US" sz="1700" dirty="0"/>
          </a:p>
          <a:p>
            <a:r>
              <a:rPr lang="en-US" sz="1700" dirty="0" smtClean="0"/>
              <a:t>* European </a:t>
            </a:r>
            <a:r>
              <a:rPr lang="en-US" sz="1700" dirty="0"/>
              <a:t>American Collaborative Challenging Whiteness. 2010. White on white:  Developing capacity to communicate about race with critical humility” In, V. Sheared, J. Johnson-Bailey, S.A.J. Colin III, E. Peterson and S. Brookfield (Eds.).  </a:t>
            </a:r>
            <a:r>
              <a:rPr lang="en-US" sz="1700" i="1" dirty="0"/>
              <a:t>The handbook of race and adult education: A resource for dialogue on racism</a:t>
            </a:r>
            <a:r>
              <a:rPr lang="en-US" sz="1700" dirty="0"/>
              <a:t>.  San Francisco: </a:t>
            </a:r>
            <a:r>
              <a:rPr lang="en-US" sz="1700" dirty="0" err="1"/>
              <a:t>Jossey</a:t>
            </a:r>
            <a:r>
              <a:rPr lang="en-US" sz="1700" dirty="0"/>
              <a:t>-Bass.</a:t>
            </a:r>
          </a:p>
          <a:p>
            <a:endParaRPr lang="en-US" sz="21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9863"/>
            <a:ext cx="3958683" cy="33788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58683" cy="443818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58683" cy="4438185"/>
          </a:xfrm>
          <a:prstGeom prst="rect">
            <a:avLst/>
          </a:prstGeom>
        </p:spPr>
      </p:pic>
    </p:spTree>
    <p:extLst>
      <p:ext uri="{BB962C8B-B14F-4D97-AF65-F5344CB8AC3E}">
        <p14:creationId xmlns:p14="http://schemas.microsoft.com/office/powerpoint/2010/main" val="2026367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79180" cy="6857999"/>
          </a:xfrm>
        </p:spPr>
        <p:txBody>
          <a:bodyPr>
            <a:normAutofit/>
          </a:bodyPr>
          <a:lstStyle/>
          <a:p>
            <a:pPr algn="ct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Hard </a:t>
            </a:r>
            <a:r>
              <a:rPr lang="en-US" b="1" i="1" dirty="0">
                <a:solidFill>
                  <a:srgbClr val="FF0000"/>
                </a:solidFill>
              </a:rPr>
              <a:t>Truths I’ve Learned as a White Instructor</a:t>
            </a:r>
            <a:endParaRPr lang="en-US" dirty="0"/>
          </a:p>
        </p:txBody>
      </p:sp>
      <p:sp>
        <p:nvSpPr>
          <p:cNvPr id="3" name="Content Placeholder 2"/>
          <p:cNvSpPr>
            <a:spLocks noGrp="1"/>
          </p:cNvSpPr>
          <p:nvPr>
            <p:ph idx="1"/>
          </p:nvPr>
        </p:nvSpPr>
        <p:spPr>
          <a:xfrm>
            <a:off x="3479180" y="0"/>
            <a:ext cx="8712820" cy="6858000"/>
          </a:xfrm>
          <a:solidFill>
            <a:schemeClr val="accent4">
              <a:lumMod val="20000"/>
              <a:lumOff val="80000"/>
            </a:schemeClr>
          </a:solidFill>
        </p:spPr>
        <p:txBody>
          <a:bodyPr>
            <a:noAutofit/>
          </a:bodyPr>
          <a:lstStyle/>
          <a:p>
            <a:endParaRPr lang="en-US" sz="3200" dirty="0" smtClean="0"/>
          </a:p>
          <a:p>
            <a:r>
              <a:rPr lang="en-US" sz="3200" dirty="0" smtClean="0"/>
              <a:t>I </a:t>
            </a:r>
            <a:r>
              <a:rPr lang="en-US" sz="3200" dirty="0"/>
              <a:t>MUST NEVER invoke “being respectful” </a:t>
            </a:r>
            <a:r>
              <a:rPr lang="en-US" sz="3200" dirty="0" smtClean="0"/>
              <a:t>as </a:t>
            </a:r>
            <a:r>
              <a:rPr lang="en-US" sz="3200" dirty="0"/>
              <a:t>a way to avoid </a:t>
            </a:r>
            <a:r>
              <a:rPr lang="en-US" sz="3200" dirty="0" smtClean="0"/>
              <a:t>difficult conversations around racism</a:t>
            </a:r>
            <a:r>
              <a:rPr lang="en-US" sz="3200" dirty="0"/>
              <a:t>.</a:t>
            </a:r>
          </a:p>
          <a:p>
            <a:r>
              <a:rPr lang="en-US" sz="3200" dirty="0"/>
              <a:t>I MUST NEVER </a:t>
            </a:r>
            <a:r>
              <a:rPr lang="en-US" sz="3200" dirty="0" smtClean="0"/>
              <a:t>claim to </a:t>
            </a:r>
            <a:r>
              <a:rPr lang="en-US" sz="3200" dirty="0"/>
              <a:t>be an “</a:t>
            </a:r>
            <a:r>
              <a:rPr lang="en-US" sz="3200" dirty="0" smtClean="0"/>
              <a:t>ally”, “accomplice</a:t>
            </a:r>
            <a:r>
              <a:rPr lang="en-US" sz="3200" dirty="0"/>
              <a:t>” </a:t>
            </a:r>
            <a:r>
              <a:rPr lang="en-US" sz="3200" dirty="0" smtClean="0"/>
              <a:t>“co-conspirator”– </a:t>
            </a:r>
            <a:r>
              <a:rPr lang="en-US" sz="3200" dirty="0"/>
              <a:t>but </a:t>
            </a:r>
            <a:r>
              <a:rPr lang="en-US" sz="3200" dirty="0" smtClean="0"/>
              <a:t>must act in those ways</a:t>
            </a:r>
            <a:endParaRPr lang="en-US" sz="3200" dirty="0"/>
          </a:p>
          <a:p>
            <a:r>
              <a:rPr lang="en-US" sz="3200" dirty="0"/>
              <a:t>I MUST NEVER ask people of color to teach me about racism </a:t>
            </a:r>
            <a:r>
              <a:rPr lang="en-US" sz="3200" dirty="0" smtClean="0"/>
              <a:t>– figuring </a:t>
            </a:r>
            <a:r>
              <a:rPr lang="en-US" sz="3200" dirty="0"/>
              <a:t>out what whites should do is MY responsibility.</a:t>
            </a:r>
          </a:p>
          <a:p>
            <a:r>
              <a:rPr lang="en-US" sz="3200" dirty="0" smtClean="0"/>
              <a:t>I MUST NEVER ask a BIPOC student or colleague to speak for their race</a:t>
            </a:r>
          </a:p>
          <a:p>
            <a:r>
              <a:rPr lang="en-US" sz="3200" dirty="0" smtClean="0"/>
              <a:t>I MUST NEVER “confess” my racism so as to seek “absolution” from BIPOC students &amp; colleagues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60" y="0"/>
            <a:ext cx="3378820" cy="3847171"/>
          </a:xfrm>
          <a:prstGeom prst="rect">
            <a:avLst/>
          </a:prstGeom>
        </p:spPr>
      </p:pic>
    </p:spTree>
    <p:extLst>
      <p:ext uri="{BB962C8B-B14F-4D97-AF65-F5344CB8AC3E}">
        <p14:creationId xmlns:p14="http://schemas.microsoft.com/office/powerpoint/2010/main" val="1093324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39307" cy="1037062"/>
          </a:xfrm>
        </p:spPr>
        <p:txBody>
          <a:bodyPr>
            <a:normAutofit fontScale="90000"/>
          </a:bodyPr>
          <a:lstStyle/>
          <a:p>
            <a:r>
              <a:rPr lang="en-US" b="1" i="1" dirty="0" smtClean="0">
                <a:solidFill>
                  <a:srgbClr val="FF0000"/>
                </a:solidFill>
              </a:rPr>
              <a:t>Some </a:t>
            </a:r>
            <a:r>
              <a:rPr lang="en-US" b="1" i="1" smtClean="0">
                <a:solidFill>
                  <a:srgbClr val="FF0000"/>
                </a:solidFill>
              </a:rPr>
              <a:t>Resources Authored by </a:t>
            </a:r>
            <a:r>
              <a:rPr lang="en-US" b="1" i="1" dirty="0" smtClean="0">
                <a:solidFill>
                  <a:srgbClr val="FF0000"/>
                </a:solidFill>
              </a:rPr>
              <a:t>Stephen</a:t>
            </a:r>
            <a:endParaRPr lang="en-US" b="1" i="1" dirty="0">
              <a:solidFill>
                <a:srgbClr val="FF0000"/>
              </a:solidFill>
            </a:endParaRPr>
          </a:p>
        </p:txBody>
      </p:sp>
      <p:sp>
        <p:nvSpPr>
          <p:cNvPr id="3" name="Content Placeholder 2"/>
          <p:cNvSpPr>
            <a:spLocks noGrp="1"/>
          </p:cNvSpPr>
          <p:nvPr>
            <p:ph idx="1"/>
          </p:nvPr>
        </p:nvSpPr>
        <p:spPr>
          <a:xfrm>
            <a:off x="838200" y="1037063"/>
            <a:ext cx="10515600" cy="5519854"/>
          </a:xfrm>
          <a:solidFill>
            <a:schemeClr val="accent4">
              <a:lumMod val="20000"/>
              <a:lumOff val="80000"/>
            </a:schemeClr>
          </a:solidFill>
        </p:spPr>
        <p:txBody>
          <a:bodyPr>
            <a:normAutofit fontScale="85000" lnSpcReduction="20000"/>
          </a:bodyPr>
          <a:lstStyle/>
          <a:p>
            <a:r>
              <a:rPr lang="en-US" i="1" dirty="0" smtClean="0">
                <a:solidFill>
                  <a:srgbClr val="00B050"/>
                </a:solidFill>
              </a:rPr>
              <a:t>Becoming a white </a:t>
            </a:r>
            <a:r>
              <a:rPr lang="en-US" i="1" dirty="0">
                <a:solidFill>
                  <a:srgbClr val="00B050"/>
                </a:solidFill>
              </a:rPr>
              <a:t>a</a:t>
            </a:r>
            <a:r>
              <a:rPr lang="en-US" i="1" dirty="0" smtClean="0">
                <a:solidFill>
                  <a:srgbClr val="00B050"/>
                </a:solidFill>
              </a:rPr>
              <a:t>ntiracist: A practical guide for educators, leaders &amp; activists. </a:t>
            </a:r>
            <a:r>
              <a:rPr lang="en-US" dirty="0" smtClean="0"/>
              <a:t>2021.</a:t>
            </a:r>
            <a:r>
              <a:rPr lang="en-US" i="1" dirty="0" smtClean="0"/>
              <a:t> </a:t>
            </a:r>
            <a:r>
              <a:rPr lang="en-US" dirty="0" smtClean="0"/>
              <a:t>Sterling, VA: Stylus (w/Mary Hess)</a:t>
            </a:r>
          </a:p>
          <a:p>
            <a:r>
              <a:rPr lang="en-US" i="1" dirty="0" smtClean="0">
                <a:solidFill>
                  <a:schemeClr val="accent4">
                    <a:lumMod val="50000"/>
                  </a:schemeClr>
                </a:solidFill>
              </a:rPr>
              <a:t>Gospel Beautiful Podcast</a:t>
            </a:r>
            <a:r>
              <a:rPr lang="en-US" dirty="0" smtClean="0"/>
              <a:t>: https</a:t>
            </a:r>
            <a:r>
              <a:rPr lang="en-US" dirty="0"/>
              <a:t>://</a:t>
            </a:r>
            <a:r>
              <a:rPr lang="en-US" dirty="0" err="1"/>
              <a:t>www.buzzsprout.com</a:t>
            </a:r>
            <a:r>
              <a:rPr lang="en-US" dirty="0"/>
              <a:t>/680528/8460030-stephen-brookfield-and-mary-hess-becoming-a-white-antiracist</a:t>
            </a:r>
            <a:endParaRPr lang="en-US" dirty="0" smtClean="0"/>
          </a:p>
          <a:p>
            <a:r>
              <a:rPr lang="en-US" i="1" dirty="0" smtClean="0">
                <a:solidFill>
                  <a:srgbClr val="7030A0"/>
                </a:solidFill>
              </a:rPr>
              <a:t>Teaching </a:t>
            </a:r>
            <a:r>
              <a:rPr lang="en-US" i="1" dirty="0">
                <a:solidFill>
                  <a:srgbClr val="7030A0"/>
                </a:solidFill>
              </a:rPr>
              <a:t>r</a:t>
            </a:r>
            <a:r>
              <a:rPr lang="en-US" i="1" dirty="0" smtClean="0">
                <a:solidFill>
                  <a:srgbClr val="7030A0"/>
                </a:solidFill>
              </a:rPr>
              <a:t>ace: Helping students unmask and challenge racism</a:t>
            </a:r>
            <a:r>
              <a:rPr lang="en-US" i="1" dirty="0" smtClean="0"/>
              <a:t>. </a:t>
            </a:r>
            <a:r>
              <a:rPr lang="en-US" dirty="0" smtClean="0"/>
              <a:t>Hoboken, NJ: Wiley Publishing</a:t>
            </a:r>
          </a:p>
          <a:p>
            <a:r>
              <a:rPr lang="en-US" i="1" dirty="0" smtClean="0"/>
              <a:t>Becoming a critically reflective teacher. </a:t>
            </a:r>
            <a:r>
              <a:rPr lang="en-US" dirty="0" smtClean="0"/>
              <a:t>2017 (2</a:t>
            </a:r>
            <a:r>
              <a:rPr lang="en-US" baseline="30000" dirty="0" smtClean="0"/>
              <a:t>nd</a:t>
            </a:r>
            <a:r>
              <a:rPr lang="en-US" dirty="0" smtClean="0"/>
              <a:t>. Ed.). Hoboken, NJ: Wiley Publishing</a:t>
            </a:r>
          </a:p>
          <a:p>
            <a:r>
              <a:rPr lang="en-US" i="1" dirty="0" smtClean="0">
                <a:solidFill>
                  <a:srgbClr val="FF0000"/>
                </a:solidFill>
              </a:rPr>
              <a:t>Handbook of race and adult education. </a:t>
            </a:r>
            <a:r>
              <a:rPr lang="en-US" dirty="0" smtClean="0"/>
              <a:t>2010. </a:t>
            </a:r>
            <a:r>
              <a:rPr lang="en-US" dirty="0"/>
              <a:t>Hoboken, NJ: Wiley </a:t>
            </a:r>
            <a:r>
              <a:rPr lang="en-US" dirty="0" smtClean="0"/>
              <a:t>Publishing w/ Vanessa Sheared, Juanita Johnson-Bailey, Scipio Colin Jr III, &amp; Elizabeth Peterson. </a:t>
            </a:r>
          </a:p>
          <a:p>
            <a:r>
              <a:rPr lang="en-US" i="1" dirty="0" smtClean="0">
                <a:solidFill>
                  <a:srgbClr val="0070C0"/>
                </a:solidFill>
              </a:rPr>
              <a:t>The discussion book: 50 great ways to get people talking</a:t>
            </a:r>
            <a:r>
              <a:rPr lang="en-US" dirty="0" smtClean="0"/>
              <a:t>. 2016. Hoboken, NJ: Wiley Publishing (w/Stephen </a:t>
            </a:r>
            <a:r>
              <a:rPr lang="en-US" dirty="0" err="1" smtClean="0"/>
              <a:t>Preskill</a:t>
            </a:r>
            <a:r>
              <a:rPr lang="en-US" dirty="0" smtClean="0"/>
              <a:t>)</a:t>
            </a:r>
          </a:p>
          <a:p>
            <a:pPr algn="ctr"/>
            <a:r>
              <a:rPr lang="en-US" sz="6600" dirty="0" smtClean="0">
                <a:hlinkClick r:id="rId2"/>
              </a:rPr>
              <a:t>www.stephenbrookfield.com</a:t>
            </a:r>
            <a:r>
              <a:rPr lang="en-US" dirty="0" smtClean="0"/>
              <a:t> </a:t>
            </a:r>
          </a:p>
          <a:p>
            <a:pPr algn="ctr"/>
            <a:r>
              <a:rPr lang="en-US" dirty="0" smtClean="0"/>
              <a:t>(Go to “Resources”, “Creating an Anti-Racist White Identity” and “Recent Writings” links)</a:t>
            </a:r>
          </a:p>
          <a:p>
            <a:endParaRPr lang="en-US" dirty="0"/>
          </a:p>
        </p:txBody>
      </p:sp>
    </p:spTree>
    <p:extLst>
      <p:ext uri="{BB962C8B-B14F-4D97-AF65-F5344CB8AC3E}">
        <p14:creationId xmlns:p14="http://schemas.microsoft.com/office/powerpoint/2010/main" val="1103929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471639" cy="847492"/>
          </a:xfrm>
        </p:spPr>
        <p:txBody>
          <a:bodyPr>
            <a:normAutofit/>
          </a:bodyPr>
          <a:lstStyle/>
          <a:p>
            <a:r>
              <a:rPr lang="en-US" b="1" i="1" dirty="0" smtClean="0">
                <a:solidFill>
                  <a:srgbClr val="FF0000"/>
                </a:solidFill>
              </a:rPr>
              <a:t>General Resources</a:t>
            </a:r>
            <a:endParaRPr lang="en-US" dirty="0"/>
          </a:p>
        </p:txBody>
      </p:sp>
      <p:sp>
        <p:nvSpPr>
          <p:cNvPr id="3" name="Content Placeholder 2"/>
          <p:cNvSpPr>
            <a:spLocks noGrp="1"/>
          </p:cNvSpPr>
          <p:nvPr>
            <p:ph idx="1"/>
          </p:nvPr>
        </p:nvSpPr>
        <p:spPr>
          <a:xfrm>
            <a:off x="0" y="970156"/>
            <a:ext cx="12192000" cy="5887844"/>
          </a:xfrm>
          <a:solidFill>
            <a:schemeClr val="accent2">
              <a:lumMod val="20000"/>
              <a:lumOff val="80000"/>
            </a:schemeClr>
          </a:solidFill>
        </p:spPr>
        <p:txBody>
          <a:bodyPr>
            <a:normAutofit fontScale="70000" lnSpcReduction="20000"/>
          </a:bodyPr>
          <a:lstStyle/>
          <a:p>
            <a:r>
              <a:rPr lang="en-US" dirty="0" err="1" smtClean="0"/>
              <a:t>Ijeama</a:t>
            </a:r>
            <a:r>
              <a:rPr lang="en-US" dirty="0" smtClean="0"/>
              <a:t> </a:t>
            </a:r>
            <a:r>
              <a:rPr lang="en-US" dirty="0" err="1" smtClean="0"/>
              <a:t>Oluo</a:t>
            </a:r>
            <a:r>
              <a:rPr lang="en-US" dirty="0" smtClean="0"/>
              <a:t>. 2019. </a:t>
            </a:r>
            <a:r>
              <a:rPr lang="en-US" i="1" dirty="0" smtClean="0"/>
              <a:t>So you </a:t>
            </a:r>
            <a:r>
              <a:rPr lang="en-US" i="1" dirty="0"/>
              <a:t>w</a:t>
            </a:r>
            <a:r>
              <a:rPr lang="en-US" i="1" dirty="0" smtClean="0"/>
              <a:t>ant to talk </a:t>
            </a:r>
            <a:r>
              <a:rPr lang="en-US" i="1" dirty="0"/>
              <a:t>a</a:t>
            </a:r>
            <a:r>
              <a:rPr lang="en-US" i="1" dirty="0" smtClean="0"/>
              <a:t>bout race. </a:t>
            </a:r>
            <a:r>
              <a:rPr lang="en-US" dirty="0" smtClean="0"/>
              <a:t>New York: Seal Press. </a:t>
            </a:r>
            <a:r>
              <a:rPr lang="en-US" dirty="0" smtClean="0">
                <a:hlinkClick r:id="rId2"/>
              </a:rPr>
              <a:t>https://www.youtube.com/watch?v=TnybJZRWipg</a:t>
            </a:r>
            <a:endParaRPr lang="en-US" dirty="0" smtClean="0"/>
          </a:p>
          <a:p>
            <a:r>
              <a:rPr lang="en-US" dirty="0" smtClean="0"/>
              <a:t>George </a:t>
            </a:r>
            <a:r>
              <a:rPr lang="en-US" dirty="0" err="1" smtClean="0"/>
              <a:t>Yancy</a:t>
            </a:r>
            <a:r>
              <a:rPr lang="en-US" dirty="0" smtClean="0"/>
              <a:t>  -  </a:t>
            </a:r>
            <a:r>
              <a:rPr lang="en-US" i="1" dirty="0" smtClean="0"/>
              <a:t>Look! A White </a:t>
            </a:r>
            <a:r>
              <a:rPr lang="en-US" dirty="0" smtClean="0"/>
              <a:t>(2012), </a:t>
            </a:r>
            <a:r>
              <a:rPr lang="en-US" i="1" dirty="0" smtClean="0"/>
              <a:t>What White Looks Like </a:t>
            </a:r>
            <a:r>
              <a:rPr lang="en-US" dirty="0" smtClean="0"/>
              <a:t>(2004), </a:t>
            </a:r>
            <a:r>
              <a:rPr lang="en-US" i="1" dirty="0" smtClean="0"/>
              <a:t>White self-criticality beyond anti-racism </a:t>
            </a:r>
            <a:r>
              <a:rPr lang="en-US" dirty="0" smtClean="0"/>
              <a:t>(2016) </a:t>
            </a:r>
            <a:r>
              <a:rPr lang="en-US" dirty="0" smtClean="0">
                <a:hlinkClick r:id="rId3"/>
              </a:rPr>
              <a:t>https://www.youtube.com/watch?v=fyZNAAr8czE</a:t>
            </a:r>
            <a:endParaRPr lang="en-US" dirty="0" smtClean="0"/>
          </a:p>
          <a:p>
            <a:r>
              <a:rPr lang="en-US" dirty="0"/>
              <a:t>N.M. Joseph, C. Haynes and F. Cobb (Eds</a:t>
            </a:r>
            <a:r>
              <a:rPr lang="en-US" dirty="0" smtClean="0"/>
              <a:t>.). 2016. </a:t>
            </a:r>
            <a:r>
              <a:rPr lang="en-US" i="1" dirty="0"/>
              <a:t>Interrogating W</a:t>
            </a:r>
            <a:r>
              <a:rPr lang="en-US" i="1" dirty="0" smtClean="0"/>
              <a:t>hiteness &amp; </a:t>
            </a:r>
            <a:r>
              <a:rPr lang="en-US" i="1" dirty="0"/>
              <a:t>r</a:t>
            </a:r>
            <a:r>
              <a:rPr lang="en-US" i="1" dirty="0" smtClean="0"/>
              <a:t>elinquishing </a:t>
            </a:r>
            <a:r>
              <a:rPr lang="en-US" i="1" dirty="0"/>
              <a:t>p</a:t>
            </a:r>
            <a:r>
              <a:rPr lang="en-US" i="1" dirty="0" smtClean="0"/>
              <a:t>ower</a:t>
            </a:r>
            <a:r>
              <a:rPr lang="en-US" i="1" dirty="0"/>
              <a:t>: White </a:t>
            </a:r>
            <a:r>
              <a:rPr lang="en-US" i="1" dirty="0" smtClean="0"/>
              <a:t>faculty’s </a:t>
            </a:r>
            <a:r>
              <a:rPr lang="en-US" i="1" dirty="0"/>
              <a:t>c</a:t>
            </a:r>
            <a:r>
              <a:rPr lang="en-US" i="1" dirty="0" smtClean="0"/>
              <a:t>ommitment </a:t>
            </a:r>
            <a:r>
              <a:rPr lang="en-US" i="1" dirty="0"/>
              <a:t>to </a:t>
            </a:r>
            <a:r>
              <a:rPr lang="en-US" i="1" dirty="0" smtClean="0"/>
              <a:t>racial </a:t>
            </a:r>
            <a:r>
              <a:rPr lang="en-US" i="1" dirty="0"/>
              <a:t>c</a:t>
            </a:r>
            <a:r>
              <a:rPr lang="en-US" i="1" dirty="0" smtClean="0"/>
              <a:t>onsciousness </a:t>
            </a:r>
            <a:r>
              <a:rPr lang="en-US" i="1" dirty="0"/>
              <a:t>in STEM </a:t>
            </a:r>
            <a:r>
              <a:rPr lang="en-US" i="1" dirty="0" smtClean="0"/>
              <a:t>classrooms</a:t>
            </a:r>
            <a:r>
              <a:rPr lang="en-US" dirty="0"/>
              <a:t>. New York: Peter Lang, </a:t>
            </a:r>
            <a:endParaRPr lang="en-US" dirty="0" smtClean="0"/>
          </a:p>
          <a:p>
            <a:r>
              <a:rPr lang="en-US" dirty="0" smtClean="0"/>
              <a:t>Layla F</a:t>
            </a:r>
            <a:r>
              <a:rPr lang="en-US" dirty="0"/>
              <a:t>. </a:t>
            </a:r>
            <a:r>
              <a:rPr lang="en-US" dirty="0" err="1" smtClean="0"/>
              <a:t>Saad</a:t>
            </a:r>
            <a:r>
              <a:rPr lang="en-US" dirty="0" smtClean="0"/>
              <a:t>. 2020</a:t>
            </a:r>
            <a:r>
              <a:rPr lang="en-US" dirty="0"/>
              <a:t>. </a:t>
            </a:r>
            <a:r>
              <a:rPr lang="en-US" i="1" dirty="0"/>
              <a:t>me and </a:t>
            </a:r>
            <a:r>
              <a:rPr lang="en-US" i="1" dirty="0" smtClean="0"/>
              <a:t>White </a:t>
            </a:r>
            <a:r>
              <a:rPr lang="en-US" i="1" dirty="0"/>
              <a:t>supremacy: Combat racism, change the world, and become a good ancestor. </a:t>
            </a:r>
            <a:r>
              <a:rPr lang="en-US" dirty="0"/>
              <a:t>Naperville, IL: Sourcebooks</a:t>
            </a:r>
            <a:r>
              <a:rPr lang="en-US" dirty="0" smtClean="0"/>
              <a:t>. </a:t>
            </a:r>
            <a:r>
              <a:rPr lang="en-US" dirty="0" smtClean="0">
                <a:hlinkClick r:id="rId4"/>
              </a:rPr>
              <a:t>https://www.youtube.com/watch?v=gMEXBFhA-NY</a:t>
            </a:r>
            <a:endParaRPr lang="en-US" dirty="0" smtClean="0"/>
          </a:p>
          <a:p>
            <a:r>
              <a:rPr lang="en-US" dirty="0" err="1" smtClean="0"/>
              <a:t>Derald</a:t>
            </a:r>
            <a:r>
              <a:rPr lang="en-US" dirty="0" smtClean="0"/>
              <a:t> Wing Sue 2016. </a:t>
            </a:r>
            <a:r>
              <a:rPr lang="en-US" i="1" dirty="0" smtClean="0"/>
              <a:t>Race </a:t>
            </a:r>
            <a:r>
              <a:rPr lang="en-US" i="1" dirty="0"/>
              <a:t>t</a:t>
            </a:r>
            <a:r>
              <a:rPr lang="en-US" i="1" dirty="0" smtClean="0"/>
              <a:t>alk &amp; the conspiracy of silence. </a:t>
            </a:r>
            <a:r>
              <a:rPr lang="en-US" dirty="0" smtClean="0"/>
              <a:t>Hoboken, NJ: Wiley </a:t>
            </a:r>
            <a:r>
              <a:rPr lang="en-US" dirty="0" smtClean="0">
                <a:hlinkClick r:id="rId5"/>
              </a:rPr>
              <a:t>https://www.youtube.com/watch?v=Nrw6Bf5weTM&amp;t=53s</a:t>
            </a:r>
            <a:endParaRPr lang="en-US" dirty="0" smtClean="0"/>
          </a:p>
          <a:p>
            <a:r>
              <a:rPr lang="en-US" dirty="0" smtClean="0"/>
              <a:t>Shannon Sullivan. 2014. </a:t>
            </a:r>
            <a:r>
              <a:rPr lang="en-US" i="1" dirty="0" smtClean="0"/>
              <a:t>Good White </a:t>
            </a:r>
            <a:r>
              <a:rPr lang="en-US" i="1" dirty="0"/>
              <a:t>p</a:t>
            </a:r>
            <a:r>
              <a:rPr lang="en-US" i="1" dirty="0" smtClean="0"/>
              <a:t>eople. </a:t>
            </a:r>
            <a:r>
              <a:rPr lang="en-US" dirty="0" smtClean="0"/>
              <a:t>Albany: SUNY Press  </a:t>
            </a:r>
            <a:r>
              <a:rPr lang="en-US" dirty="0" smtClean="0">
                <a:hlinkClick r:id="rId6"/>
              </a:rPr>
              <a:t>https://www.youtube.com/watch?v=UZo06BjmbbE</a:t>
            </a:r>
            <a:endParaRPr lang="en-US" dirty="0" smtClean="0"/>
          </a:p>
          <a:p>
            <a:r>
              <a:rPr lang="en-US" dirty="0" smtClean="0"/>
              <a:t>Robin </a:t>
            </a:r>
            <a:r>
              <a:rPr lang="en-US" dirty="0" err="1" smtClean="0"/>
              <a:t>DiAngelo</a:t>
            </a:r>
            <a:r>
              <a:rPr lang="en-US" dirty="0" smtClean="0"/>
              <a:t>. 2018. </a:t>
            </a:r>
            <a:r>
              <a:rPr lang="en-US" i="1" dirty="0" smtClean="0"/>
              <a:t>White fragility. </a:t>
            </a:r>
            <a:r>
              <a:rPr lang="en-US" dirty="0" smtClean="0"/>
              <a:t>Boston: Beacon Press </a:t>
            </a:r>
            <a:r>
              <a:rPr lang="en-US" dirty="0" smtClean="0">
                <a:hlinkClick r:id="rId7"/>
              </a:rPr>
              <a:t>https://www.youtube.com/watch?v=45ey4jgoxeU</a:t>
            </a:r>
            <a:endParaRPr lang="en-US" dirty="0" smtClean="0"/>
          </a:p>
          <a:p>
            <a:r>
              <a:rPr lang="en-US" dirty="0" err="1" smtClean="0"/>
              <a:t>Ibram</a:t>
            </a:r>
            <a:r>
              <a:rPr lang="en-US" dirty="0" smtClean="0"/>
              <a:t> X. </a:t>
            </a:r>
            <a:r>
              <a:rPr lang="en-US" dirty="0" err="1" smtClean="0"/>
              <a:t>Kendi</a:t>
            </a:r>
            <a:r>
              <a:rPr lang="en-US" dirty="0" smtClean="0"/>
              <a:t>. 2019. </a:t>
            </a:r>
            <a:r>
              <a:rPr lang="en-US" i="1" dirty="0" smtClean="0"/>
              <a:t>How to be an anti-racist. </a:t>
            </a:r>
            <a:r>
              <a:rPr lang="en-US" dirty="0"/>
              <a:t>New York: One World Books</a:t>
            </a:r>
            <a:r>
              <a:rPr lang="en-US" dirty="0" smtClean="0">
                <a:effectLst/>
              </a:rPr>
              <a:t> </a:t>
            </a:r>
            <a:r>
              <a:rPr lang="en-US" dirty="0" smtClean="0"/>
              <a:t> </a:t>
            </a:r>
            <a:r>
              <a:rPr lang="en-US" dirty="0" smtClean="0">
                <a:hlinkClick r:id="rId8"/>
              </a:rPr>
              <a:t>https://www.youtube.com/watch?v=TzuOlyyQlug</a:t>
            </a:r>
            <a:endParaRPr lang="en-US" dirty="0" smtClean="0"/>
          </a:p>
          <a:p>
            <a:r>
              <a:rPr lang="en-US" dirty="0" smtClean="0"/>
              <a:t>Glenn Singleton. 2014 </a:t>
            </a:r>
            <a:r>
              <a:rPr lang="en-US" i="1" dirty="0" smtClean="0"/>
              <a:t>Courageous conversations </a:t>
            </a:r>
            <a:r>
              <a:rPr lang="en-US" i="1" dirty="0"/>
              <a:t>a</a:t>
            </a:r>
            <a:r>
              <a:rPr lang="en-US" i="1" dirty="0" smtClean="0"/>
              <a:t>bout race. </a:t>
            </a:r>
            <a:r>
              <a:rPr lang="en-US" dirty="0" smtClean="0"/>
              <a:t>Thousand Oaks, CA: Corwin </a:t>
            </a:r>
            <a:r>
              <a:rPr lang="en-US" dirty="0" smtClean="0">
                <a:hlinkClick r:id="rId9"/>
              </a:rPr>
              <a:t>https://www.youtube.com/watch?v=IwaOBXzJ3hs</a:t>
            </a:r>
            <a:endParaRPr lang="en-US" dirty="0" smtClean="0"/>
          </a:p>
          <a:p>
            <a:r>
              <a:rPr lang="en-US" dirty="0" smtClean="0"/>
              <a:t>Tim Wise – </a:t>
            </a:r>
            <a:r>
              <a:rPr lang="en-US" i="1" dirty="0" smtClean="0"/>
              <a:t>White like </a:t>
            </a:r>
            <a:r>
              <a:rPr lang="en-US" i="1" dirty="0"/>
              <a:t>m</a:t>
            </a:r>
            <a:r>
              <a:rPr lang="en-US" i="1" dirty="0" smtClean="0"/>
              <a:t>e. </a:t>
            </a:r>
            <a:r>
              <a:rPr lang="en-US" dirty="0" smtClean="0"/>
              <a:t>2011.</a:t>
            </a:r>
            <a:r>
              <a:rPr lang="en-US" i="1" dirty="0" smtClean="0"/>
              <a:t> </a:t>
            </a:r>
            <a:r>
              <a:rPr lang="en-US" dirty="0"/>
              <a:t>Berkeley, CA: </a:t>
            </a:r>
            <a:r>
              <a:rPr lang="en-US" dirty="0" smtClean="0"/>
              <a:t>Counterpoint </a:t>
            </a:r>
            <a:r>
              <a:rPr lang="en-US" dirty="0" smtClean="0">
                <a:hlinkClick r:id="rId10"/>
              </a:rPr>
              <a:t>https://www.youtube.com/watch?v=N4fbr1LlxEk</a:t>
            </a:r>
            <a:endParaRPr lang="en-US" dirty="0" smtClean="0"/>
          </a:p>
          <a:p>
            <a:r>
              <a:rPr lang="en-US" dirty="0" smtClean="0"/>
              <a:t>Dayna Bowen Matthew 2018. </a:t>
            </a:r>
            <a:r>
              <a:rPr lang="en-US" i="1" dirty="0" smtClean="0"/>
              <a:t>Just medicine: A cure for racial inequality in American health care</a:t>
            </a:r>
            <a:r>
              <a:rPr lang="en-US" dirty="0" smtClean="0"/>
              <a:t>. NYU Press. </a:t>
            </a:r>
            <a:r>
              <a:rPr lang="en-US" dirty="0" smtClean="0">
                <a:hlinkClick r:id="rId11"/>
              </a:rPr>
              <a:t>https://www.youtube.com/watch?v=rBTdrxM2SQI</a:t>
            </a:r>
            <a:endParaRPr lang="en-US" dirty="0" smtClean="0"/>
          </a:p>
          <a:p>
            <a:endParaRPr lang="en-US" dirty="0" smtClean="0"/>
          </a:p>
          <a:p>
            <a:endParaRPr lang="en-US" dirty="0"/>
          </a:p>
        </p:txBody>
      </p:sp>
    </p:spTree>
    <p:extLst>
      <p:ext uri="{BB962C8B-B14F-4D97-AF65-F5344CB8AC3E}">
        <p14:creationId xmlns:p14="http://schemas.microsoft.com/office/powerpoint/2010/main" val="1764933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7570" y="365126"/>
            <a:ext cx="4327912" cy="2043538"/>
          </a:xfrm>
        </p:spPr>
        <p:txBody>
          <a:bodyPr/>
          <a:lstStyle/>
          <a:p>
            <a:endParaRPr lang="en-US" dirty="0">
              <a:latin typeface="+mn-lt"/>
            </a:endParaRPr>
          </a:p>
        </p:txBody>
      </p:sp>
      <p:sp>
        <p:nvSpPr>
          <p:cNvPr id="3" name="Content Placeholder 2"/>
          <p:cNvSpPr>
            <a:spLocks noGrp="1"/>
          </p:cNvSpPr>
          <p:nvPr>
            <p:ph idx="1"/>
          </p:nvPr>
        </p:nvSpPr>
        <p:spPr>
          <a:xfrm>
            <a:off x="3356517" y="0"/>
            <a:ext cx="5386039" cy="6858000"/>
          </a:xfrm>
          <a:solidFill>
            <a:schemeClr val="accent2">
              <a:lumMod val="20000"/>
              <a:lumOff val="80000"/>
            </a:schemeClr>
          </a:solidFill>
        </p:spPr>
        <p:txBody>
          <a:bodyPr>
            <a:normAutofit fontScale="92500" lnSpcReduction="10000"/>
          </a:bodyPr>
          <a:lstStyle/>
          <a:p>
            <a:pPr lvl="0"/>
            <a:r>
              <a:rPr lang="en-US" dirty="0" smtClean="0">
                <a:solidFill>
                  <a:srgbClr val="FF0000"/>
                </a:solidFill>
              </a:rPr>
              <a:t>Virtue </a:t>
            </a:r>
            <a:r>
              <a:rPr lang="en-US" dirty="0" smtClean="0">
                <a:solidFill>
                  <a:srgbClr val="FF0000"/>
                </a:solidFill>
              </a:rPr>
              <a:t>Signaling</a:t>
            </a:r>
            <a:r>
              <a:rPr lang="en-US" dirty="0">
                <a:solidFill>
                  <a:srgbClr val="FF0000"/>
                </a:solidFill>
              </a:rPr>
              <a:t> </a:t>
            </a:r>
            <a:r>
              <a:rPr lang="en-US" dirty="0" smtClean="0"/>
              <a:t>- public statements of support &amp; affirmation </a:t>
            </a:r>
          </a:p>
          <a:p>
            <a:pPr lvl="0"/>
            <a:r>
              <a:rPr lang="en-US" dirty="0" smtClean="0">
                <a:solidFill>
                  <a:srgbClr val="FF0000"/>
                </a:solidFill>
              </a:rPr>
              <a:t>Public Images </a:t>
            </a:r>
            <a:r>
              <a:rPr lang="en-US" dirty="0" smtClean="0"/>
              <a:t>– brochures &amp; web sites as rainbow coalitions</a:t>
            </a:r>
            <a:endParaRPr lang="en-US" dirty="0"/>
          </a:p>
          <a:p>
            <a:pPr lvl="0"/>
            <a:r>
              <a:rPr lang="en-US" dirty="0" smtClean="0">
                <a:solidFill>
                  <a:srgbClr val="FF0000"/>
                </a:solidFill>
              </a:rPr>
              <a:t>Representational politics </a:t>
            </a:r>
            <a:r>
              <a:rPr lang="en-US" dirty="0" smtClean="0"/>
              <a:t>– hiring Black &amp; Brown bodies without providing institutional supports or cluster hires</a:t>
            </a:r>
          </a:p>
          <a:p>
            <a:pPr lvl="0"/>
            <a:r>
              <a:rPr lang="en-US" dirty="0" smtClean="0">
                <a:solidFill>
                  <a:srgbClr val="FF0000"/>
                </a:solidFill>
              </a:rPr>
              <a:t>Identity taxation </a:t>
            </a:r>
            <a:r>
              <a:rPr lang="en-US" dirty="0" smtClean="0"/>
              <a:t>– BIPOC implicitly assigned a 2</a:t>
            </a:r>
            <a:r>
              <a:rPr lang="en-US" baseline="30000" dirty="0" smtClean="0"/>
              <a:t>nd</a:t>
            </a:r>
            <a:r>
              <a:rPr lang="en-US" dirty="0" smtClean="0"/>
              <a:t> full time (but unpaid) job of educating White colleagues around DEI issues as ‘experts’ </a:t>
            </a:r>
          </a:p>
          <a:p>
            <a:pPr lvl="0"/>
            <a:r>
              <a:rPr lang="en-US" dirty="0" smtClean="0">
                <a:solidFill>
                  <a:srgbClr val="FF0000"/>
                </a:solidFill>
              </a:rPr>
              <a:t>Conceptualizing racism as individual behavior change </a:t>
            </a:r>
            <a:r>
              <a:rPr lang="en-US" dirty="0" smtClean="0"/>
              <a:t>- a personal choice entailing mostly deep intrapersonal examination. This diverts attention away from collective efforts for systemic, structural, policy change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556" y="200722"/>
            <a:ext cx="3449444" cy="220794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32816"/>
            <a:ext cx="3356516" cy="23241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556" y="0"/>
            <a:ext cx="3449444" cy="270262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32816"/>
            <a:ext cx="3356516" cy="2625184"/>
          </a:xfrm>
          <a:prstGeom prst="rect">
            <a:avLst/>
          </a:prstGeom>
        </p:spPr>
      </p:pic>
    </p:spTree>
    <p:extLst>
      <p:ext uri="{BB962C8B-B14F-4D97-AF65-F5344CB8AC3E}">
        <p14:creationId xmlns:p14="http://schemas.microsoft.com/office/powerpoint/2010/main" val="476665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a:solidFill>
            <a:schemeClr val="bg1"/>
          </a:solidFill>
        </p:spPr>
      </p:pic>
    </p:spTree>
    <p:extLst>
      <p:ext uri="{BB962C8B-B14F-4D97-AF65-F5344CB8AC3E}">
        <p14:creationId xmlns:p14="http://schemas.microsoft.com/office/powerpoint/2010/main" val="1737650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059"/>
            <a:ext cx="10515600" cy="1014761"/>
          </a:xfrm>
        </p:spPr>
        <p:txBody>
          <a:bodyPr/>
          <a:lstStyle/>
          <a:p>
            <a:r>
              <a:rPr lang="en-US" b="1" i="1" dirty="0" smtClean="0">
                <a:solidFill>
                  <a:srgbClr val="FF0000"/>
                </a:solidFill>
              </a:rPr>
              <a:t>HOME PAGE - </a:t>
            </a:r>
            <a:r>
              <a:rPr lang="en-US" b="1" i="1" dirty="0" err="1" smtClean="0">
                <a:solidFill>
                  <a:srgbClr val="FF0000"/>
                </a:solidFill>
              </a:rPr>
              <a:t>www.stephenbrookfield.com</a:t>
            </a:r>
            <a:endParaRPr lang="en-US" dirty="0"/>
          </a:p>
        </p:txBody>
      </p:sp>
      <p:sp>
        <p:nvSpPr>
          <p:cNvPr id="3" name="Content Placeholder 2"/>
          <p:cNvSpPr>
            <a:spLocks noGrp="1"/>
          </p:cNvSpPr>
          <p:nvPr>
            <p:ph idx="1"/>
          </p:nvPr>
        </p:nvSpPr>
        <p:spPr>
          <a:xfrm>
            <a:off x="838200" y="1092820"/>
            <a:ext cx="10515600" cy="5084143"/>
          </a:xfrm>
          <a:solidFill>
            <a:schemeClr val="accent6">
              <a:lumMod val="20000"/>
              <a:lumOff val="80000"/>
            </a:schemeClr>
          </a:solidFill>
        </p:spPr>
        <p:txBody>
          <a:bodyPr>
            <a:normAutofit lnSpcReduction="10000"/>
          </a:bodyPr>
          <a:lstStyle/>
          <a:p>
            <a:r>
              <a:rPr lang="en-US" dirty="0" smtClean="0"/>
              <a:t>My home page is open access so if you want to find out more about any of the exercises or activities I mention go to the page and click on the ‘Resources’ link.</a:t>
            </a:r>
          </a:p>
          <a:p>
            <a:r>
              <a:rPr lang="en-US" dirty="0" smtClean="0"/>
              <a:t>Scroll down &amp; you will find multiple PDF files of workshop packets stuffed with activities or power point files.</a:t>
            </a:r>
          </a:p>
          <a:p>
            <a:r>
              <a:rPr lang="en-US" dirty="0" smtClean="0"/>
              <a:t>You do not need to ask my permission to use any of these resources. If they’re useful then please try them out and adapt them to your context.</a:t>
            </a:r>
          </a:p>
          <a:p>
            <a:r>
              <a:rPr lang="en-US" b="1" i="1" dirty="0" smtClean="0"/>
              <a:t>To follow along today or retrieve these slides later click on the ‘Resources’ link at the top right of page. This presentation is the 1st power point listed.</a:t>
            </a:r>
          </a:p>
          <a:p>
            <a:pPr algn="ctr"/>
            <a:r>
              <a:rPr lang="en-US" sz="5400" dirty="0" smtClean="0">
                <a:solidFill>
                  <a:srgbClr val="FF0000"/>
                </a:solidFill>
                <a:hlinkClick r:id="rId2"/>
              </a:rPr>
              <a:t>www.stephenbrookfield.com</a:t>
            </a:r>
            <a:endParaRPr lang="en-US" sz="5400" dirty="0" smtClean="0">
              <a:solidFill>
                <a:srgbClr val="FF0000"/>
              </a:solidFill>
            </a:endParaRPr>
          </a:p>
        </p:txBody>
      </p:sp>
    </p:spTree>
    <p:extLst>
      <p:ext uri="{BB962C8B-B14F-4D97-AF65-F5344CB8AC3E}">
        <p14:creationId xmlns:p14="http://schemas.microsoft.com/office/powerpoint/2010/main" val="252900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420"/>
            <a:ext cx="2765500" cy="3710567"/>
          </a:xfrm>
        </p:spPr>
        <p:txBody>
          <a:bodyPr/>
          <a:lstStyle/>
          <a:p>
            <a:endParaRPr lang="en-US" dirty="0"/>
          </a:p>
        </p:txBody>
      </p:sp>
      <p:sp>
        <p:nvSpPr>
          <p:cNvPr id="3" name="Content Placeholder 2"/>
          <p:cNvSpPr>
            <a:spLocks noGrp="1"/>
          </p:cNvSpPr>
          <p:nvPr>
            <p:ph idx="1"/>
          </p:nvPr>
        </p:nvSpPr>
        <p:spPr>
          <a:xfrm>
            <a:off x="2899317" y="178420"/>
            <a:ext cx="5988206" cy="6568067"/>
          </a:xfrm>
          <a:solidFill>
            <a:schemeClr val="accent4">
              <a:lumMod val="20000"/>
              <a:lumOff val="80000"/>
            </a:schemeClr>
          </a:solidFill>
        </p:spPr>
        <p:txBody>
          <a:bodyPr>
            <a:normAutofit/>
          </a:bodyPr>
          <a:lstStyle/>
          <a:p>
            <a:endParaRPr lang="en-US" i="1" dirty="0" smtClean="0"/>
          </a:p>
          <a:p>
            <a:pPr algn="ctr"/>
            <a:r>
              <a:rPr lang="en-US" sz="3600" b="1" i="1" dirty="0" smtClean="0"/>
              <a:t>I </a:t>
            </a:r>
            <a:r>
              <a:rPr lang="en-US" sz="3600" b="1" i="1" dirty="0" smtClean="0"/>
              <a:t>am from…*</a:t>
            </a:r>
            <a:endParaRPr lang="en-US" sz="3600" b="1" dirty="0" smtClean="0"/>
          </a:p>
          <a:p>
            <a:r>
              <a:rPr lang="en-US" i="1" dirty="0" smtClean="0">
                <a:solidFill>
                  <a:srgbClr val="FF0000"/>
                </a:solidFill>
              </a:rPr>
              <a:t>the </a:t>
            </a:r>
            <a:r>
              <a:rPr lang="en-US" b="1" i="1" dirty="0" smtClean="0">
                <a:solidFill>
                  <a:srgbClr val="FF0000"/>
                </a:solidFill>
              </a:rPr>
              <a:t>sound</a:t>
            </a:r>
            <a:r>
              <a:rPr lang="en-US" i="1" dirty="0" smtClean="0">
                <a:solidFill>
                  <a:srgbClr val="FF0000"/>
                </a:solidFill>
              </a:rPr>
              <a:t> of seagulls crying over the north sea and </a:t>
            </a:r>
            <a:r>
              <a:rPr lang="en-US" i="1" dirty="0" err="1" smtClean="0">
                <a:solidFill>
                  <a:srgbClr val="FF0000"/>
                </a:solidFill>
              </a:rPr>
              <a:t>mersey</a:t>
            </a:r>
            <a:r>
              <a:rPr lang="en-US" i="1" dirty="0" smtClean="0">
                <a:solidFill>
                  <a:srgbClr val="FF0000"/>
                </a:solidFill>
              </a:rPr>
              <a:t> beat </a:t>
            </a:r>
            <a:r>
              <a:rPr lang="en-US" i="1" dirty="0" smtClean="0">
                <a:solidFill>
                  <a:srgbClr val="FF0000"/>
                </a:solidFill>
              </a:rPr>
              <a:t>blasting at the Cavern club, </a:t>
            </a:r>
            <a:r>
              <a:rPr lang="en-US" dirty="0" smtClean="0"/>
              <a:t> </a:t>
            </a:r>
          </a:p>
          <a:p>
            <a:r>
              <a:rPr lang="en-US" i="1" dirty="0" smtClean="0">
                <a:solidFill>
                  <a:srgbClr val="7030A0"/>
                </a:solidFill>
              </a:rPr>
              <a:t>the </a:t>
            </a:r>
            <a:r>
              <a:rPr lang="en-US" b="1" i="1" dirty="0" smtClean="0">
                <a:solidFill>
                  <a:srgbClr val="7030A0"/>
                </a:solidFill>
              </a:rPr>
              <a:t>smell</a:t>
            </a:r>
            <a:r>
              <a:rPr lang="en-US" i="1" dirty="0" smtClean="0">
                <a:solidFill>
                  <a:srgbClr val="7030A0"/>
                </a:solidFill>
              </a:rPr>
              <a:t> of fish &amp; chips, factory waste and coal burning fires, </a:t>
            </a:r>
            <a:r>
              <a:rPr lang="en-US" dirty="0" smtClean="0"/>
              <a:t> </a:t>
            </a:r>
          </a:p>
          <a:p>
            <a:r>
              <a:rPr lang="en-US" i="1" dirty="0" smtClean="0">
                <a:solidFill>
                  <a:srgbClr val="00B050"/>
                </a:solidFill>
              </a:rPr>
              <a:t>the </a:t>
            </a:r>
            <a:r>
              <a:rPr lang="en-US" b="1" i="1" dirty="0" smtClean="0">
                <a:solidFill>
                  <a:srgbClr val="00B050"/>
                </a:solidFill>
              </a:rPr>
              <a:t>taste</a:t>
            </a:r>
            <a:r>
              <a:rPr lang="en-US" i="1" dirty="0" smtClean="0">
                <a:solidFill>
                  <a:srgbClr val="00B050"/>
                </a:solidFill>
              </a:rPr>
              <a:t> of grease, sour milk tea and dust at the back of my throat</a:t>
            </a:r>
            <a:endParaRPr lang="en-US" dirty="0" smtClean="0">
              <a:solidFill>
                <a:srgbClr val="00B050"/>
              </a:solidFill>
            </a:endParaRPr>
          </a:p>
          <a:p>
            <a:r>
              <a:rPr lang="en-US" i="1" dirty="0" smtClean="0">
                <a:solidFill>
                  <a:srgbClr val="0070C0"/>
                </a:solidFill>
              </a:rPr>
              <a:t>the </a:t>
            </a:r>
            <a:r>
              <a:rPr lang="en-US" b="1" i="1" dirty="0" smtClean="0">
                <a:solidFill>
                  <a:srgbClr val="0070C0"/>
                </a:solidFill>
              </a:rPr>
              <a:t>idea</a:t>
            </a:r>
            <a:r>
              <a:rPr lang="en-US" i="1" dirty="0" smtClean="0">
                <a:solidFill>
                  <a:srgbClr val="0070C0"/>
                </a:solidFill>
              </a:rPr>
              <a:t> of community pride &amp; the triumph of humor over pretentiousness </a:t>
            </a:r>
            <a:endParaRPr lang="en-US" dirty="0" smtClean="0">
              <a:solidFill>
                <a:srgbClr val="0070C0"/>
              </a:solidFill>
            </a:endParaRPr>
          </a:p>
          <a:p>
            <a:endParaRPr lang="en-US" sz="2000" dirty="0" smtClean="0"/>
          </a:p>
          <a:p>
            <a:r>
              <a:rPr lang="en-US" sz="1800" dirty="0" smtClean="0"/>
              <a:t>*Adapted from the poem </a:t>
            </a:r>
            <a:r>
              <a:rPr lang="en-US" sz="1800" i="1" dirty="0" smtClean="0"/>
              <a:t>Where I’m From </a:t>
            </a:r>
            <a:r>
              <a:rPr lang="en-US" sz="1800" dirty="0" smtClean="0"/>
              <a:t>by George Ella Lyon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5125"/>
            <a:ext cx="2810107" cy="3200401"/>
          </a:xfrm>
          <a:prstGeom prst="rect">
            <a:avLst/>
          </a:prstGeom>
        </p:spPr>
      </p:pic>
      <p:pic>
        <p:nvPicPr>
          <p:cNvPr id="5" name="Picture 4"/>
          <p:cNvPicPr>
            <a:picLocks noChangeAspect="1"/>
          </p:cNvPicPr>
          <p:nvPr/>
        </p:nvPicPr>
        <p:blipFill>
          <a:blip r:embed="rId2"/>
          <a:stretch>
            <a:fillRect/>
          </a:stretch>
        </p:blipFill>
        <p:spPr>
          <a:xfrm>
            <a:off x="9088246" y="3888987"/>
            <a:ext cx="2857500" cy="28575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7796" y="178420"/>
            <a:ext cx="2438400" cy="33401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420"/>
            <a:ext cx="2854711" cy="3710567"/>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8246" y="178420"/>
            <a:ext cx="2857500" cy="334010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8246" y="3888987"/>
            <a:ext cx="2857500" cy="2857500"/>
          </a:xfrm>
          <a:prstGeom prst="rect">
            <a:avLst/>
          </a:prstGeom>
        </p:spPr>
      </p:pic>
      <p:pic>
        <p:nvPicPr>
          <p:cNvPr id="10" name="Picture 9"/>
          <p:cNvPicPr>
            <a:picLocks noChangeAspect="1"/>
          </p:cNvPicPr>
          <p:nvPr/>
        </p:nvPicPr>
        <p:blipFill>
          <a:blip r:embed="rId4"/>
          <a:stretch>
            <a:fillRect/>
          </a:stretch>
        </p:blipFill>
        <p:spPr>
          <a:xfrm>
            <a:off x="0" y="3888987"/>
            <a:ext cx="2899317" cy="2857500"/>
          </a:xfrm>
          <a:prstGeom prst="rect">
            <a:avLst/>
          </a:prstGeom>
        </p:spPr>
      </p:pic>
      <p:pic>
        <p:nvPicPr>
          <p:cNvPr id="11" name="Picture 10"/>
          <p:cNvPicPr>
            <a:picLocks noChangeAspect="1"/>
          </p:cNvPicPr>
          <p:nvPr/>
        </p:nvPicPr>
        <p:blipFill>
          <a:blip r:embed="rId5"/>
          <a:stretch>
            <a:fillRect/>
          </a:stretch>
        </p:blipFill>
        <p:spPr>
          <a:xfrm>
            <a:off x="15335" y="0"/>
            <a:ext cx="12192000" cy="68580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1011" y="3888987"/>
            <a:ext cx="2857500" cy="28575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1010" y="178420"/>
            <a:ext cx="2834735" cy="33401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2" y="234176"/>
            <a:ext cx="2876552" cy="3599054"/>
          </a:xfrm>
          <a:prstGeom prst="rect">
            <a:avLst/>
          </a:prstGeom>
        </p:spPr>
      </p:pic>
    </p:spTree>
    <p:extLst>
      <p:ext uri="{BB962C8B-B14F-4D97-AF65-F5344CB8AC3E}">
        <p14:creationId xmlns:p14="http://schemas.microsoft.com/office/powerpoint/2010/main" val="1785769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normAutofit fontScale="90000"/>
          </a:bodyPr>
          <a:lstStyle/>
          <a:p>
            <a:r>
              <a:rPr lang="en-US" dirty="0" smtClean="0">
                <a:solidFill>
                  <a:srgbClr val="FF0000"/>
                </a:solidFill>
                <a:latin typeface="+mn-lt"/>
              </a:rPr>
              <a:t/>
            </a:r>
            <a:br>
              <a:rPr lang="en-US" dirty="0" smtClean="0">
                <a:solidFill>
                  <a:srgbClr val="FF0000"/>
                </a:solidFill>
                <a:latin typeface="+mn-lt"/>
              </a:rPr>
            </a:br>
            <a:r>
              <a:rPr lang="en-US" dirty="0">
                <a:solidFill>
                  <a:srgbClr val="FF0000"/>
                </a:solidFill>
                <a:latin typeface="+mn-lt"/>
              </a:rPr>
              <a:t/>
            </a:r>
            <a:br>
              <a:rPr lang="en-US" dirty="0">
                <a:solidFill>
                  <a:srgbClr val="FF0000"/>
                </a:solidFill>
                <a:latin typeface="+mn-lt"/>
              </a:rPr>
            </a:br>
            <a:r>
              <a:rPr lang="en-US" dirty="0" smtClean="0">
                <a:solidFill>
                  <a:srgbClr val="FF0000"/>
                </a:solidFill>
                <a:latin typeface="+mn-lt"/>
              </a:rPr>
              <a:t/>
            </a:r>
            <a:br>
              <a:rPr lang="en-US" dirty="0" smtClean="0">
                <a:solidFill>
                  <a:srgbClr val="FF0000"/>
                </a:solidFill>
                <a:latin typeface="+mn-lt"/>
              </a:rPr>
            </a:br>
            <a:r>
              <a:rPr lang="en-US" dirty="0">
                <a:solidFill>
                  <a:srgbClr val="FF0000"/>
                </a:solidFill>
                <a:latin typeface="+mn-lt"/>
              </a:rPr>
              <a:t/>
            </a:r>
            <a:br>
              <a:rPr lang="en-US" dirty="0">
                <a:solidFill>
                  <a:srgbClr val="FF0000"/>
                </a:solidFill>
                <a:latin typeface="+mn-lt"/>
              </a:rPr>
            </a:br>
            <a:r>
              <a:rPr lang="en-US" dirty="0" smtClean="0">
                <a:solidFill>
                  <a:srgbClr val="FF0000"/>
                </a:solidFill>
                <a:latin typeface="+mn-lt"/>
              </a:rPr>
              <a:t/>
            </a:r>
            <a:br>
              <a:rPr lang="en-US" dirty="0" smtClean="0">
                <a:solidFill>
                  <a:srgbClr val="FF0000"/>
                </a:solidFill>
                <a:latin typeface="+mn-lt"/>
              </a:rPr>
            </a:br>
            <a:r>
              <a:rPr lang="en-US" dirty="0">
                <a:solidFill>
                  <a:srgbClr val="FF0000"/>
                </a:solidFill>
                <a:latin typeface="+mn-lt"/>
              </a:rPr>
              <a:t/>
            </a:r>
            <a:br>
              <a:rPr lang="en-US" dirty="0">
                <a:solidFill>
                  <a:srgbClr val="FF0000"/>
                </a:solidFill>
                <a:latin typeface="+mn-lt"/>
              </a:rPr>
            </a:br>
            <a:r>
              <a:rPr lang="en-US" dirty="0" smtClean="0">
                <a:solidFill>
                  <a:srgbClr val="FF0000"/>
                </a:solidFill>
                <a:latin typeface="+mn-lt"/>
              </a:rPr>
              <a:t/>
            </a:r>
            <a:br>
              <a:rPr lang="en-US" dirty="0" smtClean="0">
                <a:solidFill>
                  <a:srgbClr val="FF0000"/>
                </a:solidFill>
                <a:latin typeface="+mn-lt"/>
              </a:rPr>
            </a:br>
            <a:r>
              <a:rPr lang="en-US" dirty="0" smtClean="0">
                <a:solidFill>
                  <a:srgbClr val="FF0000"/>
                </a:solidFill>
                <a:latin typeface="+mn-lt"/>
              </a:rPr>
              <a:t>Taking </a:t>
            </a:r>
            <a:r>
              <a:rPr lang="en-US" dirty="0" smtClean="0">
                <a:solidFill>
                  <a:srgbClr val="FF0000"/>
                </a:solidFill>
                <a:latin typeface="+mn-lt"/>
              </a:rPr>
              <a:t>the </a:t>
            </a:r>
            <a:r>
              <a:rPr lang="en-US" dirty="0" smtClean="0">
                <a:solidFill>
                  <a:srgbClr val="FF0000"/>
                </a:solidFill>
                <a:latin typeface="+mn-lt"/>
              </a:rPr>
              <a:t>temperature</a:t>
            </a:r>
            <a:r>
              <a:rPr lang="en-US" sz="3200" dirty="0" smtClean="0">
                <a:latin typeface="+mn-lt"/>
              </a:rPr>
              <a:t/>
            </a:r>
            <a:br>
              <a:rPr lang="en-US" sz="3200" dirty="0" smtClean="0">
                <a:latin typeface="+mn-lt"/>
              </a:rPr>
            </a:br>
            <a:r>
              <a:rPr lang="en-US" sz="3600" dirty="0" smtClean="0">
                <a:latin typeface="+mn-lt"/>
              </a:rPr>
              <a:t>Go to</a:t>
            </a:r>
            <a:r>
              <a:rPr lang="en-US" sz="3600" dirty="0" smtClean="0">
                <a:solidFill>
                  <a:srgbClr val="FF0000"/>
                </a:solidFill>
                <a:latin typeface="+mn-lt"/>
              </a:rPr>
              <a:t> </a:t>
            </a:r>
            <a:r>
              <a:rPr lang="en-US" sz="6700" b="1" dirty="0" err="1" smtClean="0">
                <a:solidFill>
                  <a:srgbClr val="FF0000"/>
                </a:solidFill>
                <a:latin typeface="+mn-lt"/>
              </a:rPr>
              <a:t>sli.do</a:t>
            </a:r>
            <a:r>
              <a:rPr lang="en-US" sz="6700" dirty="0" smtClean="0">
                <a:latin typeface="+mn-lt"/>
              </a:rPr>
              <a:t> </a:t>
            </a:r>
            <a:r>
              <a:rPr lang="en-US" sz="3200" dirty="0" smtClean="0">
                <a:latin typeface="+mn-lt"/>
              </a:rPr>
              <a:t/>
            </a:r>
            <a:br>
              <a:rPr lang="en-US" sz="3200" dirty="0" smtClean="0">
                <a:latin typeface="+mn-lt"/>
              </a:rPr>
            </a:br>
            <a:r>
              <a:rPr lang="en-US" sz="3600" dirty="0" smtClean="0">
                <a:latin typeface="+mn-lt"/>
              </a:rPr>
              <a:t>Enter code# </a:t>
            </a:r>
            <a:r>
              <a:rPr lang="en-US" sz="8000" b="1" dirty="0" smtClean="0">
                <a:solidFill>
                  <a:srgbClr val="FF0000"/>
                </a:solidFill>
                <a:latin typeface="+mn-lt"/>
              </a:rPr>
              <a:t>18670</a:t>
            </a:r>
            <a:r>
              <a:rPr lang="en-US" sz="3200" dirty="0" smtClean="0">
                <a:latin typeface="+mn-lt"/>
              </a:rPr>
              <a:t/>
            </a:r>
            <a:br>
              <a:rPr lang="en-US" sz="3200" dirty="0" smtClean="0">
                <a:latin typeface="+mn-lt"/>
              </a:rPr>
            </a:br>
            <a:r>
              <a:rPr lang="en-US" sz="3600" dirty="0" smtClean="0">
                <a:latin typeface="+mn-lt"/>
              </a:rPr>
              <a:t>Or, use the QR code </a:t>
            </a:r>
            <a:r>
              <a:rPr lang="en-US" sz="3600" dirty="0" smtClean="0">
                <a:latin typeface="+mn-lt"/>
              </a:rPr>
              <a:t>opposite</a:t>
            </a:r>
            <a:endParaRPr lang="en-US" sz="36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825" y="283805"/>
            <a:ext cx="3251200" cy="3062540"/>
          </a:xfr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073" y="5725593"/>
            <a:ext cx="4995747" cy="45719"/>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297" y="858642"/>
            <a:ext cx="3289300" cy="45719"/>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59148" y="5130117"/>
            <a:ext cx="98964" cy="6635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0158761" y="3189737"/>
            <a:ext cx="113011" cy="6641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397" y="3346345"/>
            <a:ext cx="3251200" cy="3251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296" y="606151"/>
            <a:ext cx="3289300" cy="2601571"/>
          </a:xfrm>
          <a:prstGeom prst="rect">
            <a:avLst/>
          </a:prstGeom>
        </p:spPr>
      </p:pic>
      <p:pic>
        <p:nvPicPr>
          <p:cNvPr id="10" name="Picture 9"/>
          <p:cNvPicPr>
            <a:picLocks noChangeAspect="1"/>
          </p:cNvPicPr>
          <p:nvPr/>
        </p:nvPicPr>
        <p:blipFill>
          <a:blip r:embed="rId5"/>
          <a:stretch>
            <a:fillRect/>
          </a:stretch>
        </p:blipFill>
        <p:spPr>
          <a:xfrm>
            <a:off x="1035823" y="283805"/>
            <a:ext cx="3251201" cy="3062540"/>
          </a:xfrm>
          <a:prstGeom prst="rect">
            <a:avLst/>
          </a:prstGeom>
        </p:spPr>
      </p:pic>
    </p:spTree>
    <p:extLst>
      <p:ext uri="{BB962C8B-B14F-4D97-AF65-F5344CB8AC3E}">
        <p14:creationId xmlns:p14="http://schemas.microsoft.com/office/powerpoint/2010/main" val="717071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56134"/>
          </a:xfrm>
          <a:solidFill>
            <a:schemeClr val="accent5">
              <a:lumMod val="20000"/>
              <a:lumOff val="80000"/>
            </a:schemeClr>
          </a:solidFill>
        </p:spPr>
        <p:txBody>
          <a:bodyPr>
            <a:normAutofit/>
          </a:bodyPr>
          <a:lstStyle/>
          <a:p>
            <a:r>
              <a:rPr lang="en-US" i="1" dirty="0">
                <a:solidFill>
                  <a:srgbClr val="FF0000"/>
                </a:solidFill>
                <a:latin typeface="+mn-lt"/>
              </a:rPr>
              <a:t>When you see antiracist teaching, learning &amp; assessment in place, what does it LOOK, SOUND, or FEEL like?</a:t>
            </a:r>
            <a:endParaRPr lang="en-US" i="1" dirty="0">
              <a:solidFill>
                <a:srgbClr val="FF0000"/>
              </a:solidFill>
              <a:latin typeface="+mn-lt"/>
            </a:endParaRPr>
          </a:p>
        </p:txBody>
      </p:sp>
      <p:sp>
        <p:nvSpPr>
          <p:cNvPr id="3" name="Content Placeholder 2"/>
          <p:cNvSpPr>
            <a:spLocks noGrp="1"/>
          </p:cNvSpPr>
          <p:nvPr>
            <p:ph idx="1"/>
          </p:nvPr>
        </p:nvSpPr>
        <p:spPr>
          <a:xfrm>
            <a:off x="838200" y="2821259"/>
            <a:ext cx="10515600" cy="3847170"/>
          </a:xfrm>
        </p:spPr>
        <p:txBody>
          <a:bodyPr/>
          <a:lstStyle/>
          <a:p>
            <a:r>
              <a:rPr lang="en-US" dirty="0"/>
              <a:t>Go to</a:t>
            </a:r>
            <a:r>
              <a:rPr lang="en-US" dirty="0">
                <a:solidFill>
                  <a:srgbClr val="FF0000"/>
                </a:solidFill>
              </a:rPr>
              <a:t> </a:t>
            </a:r>
            <a:r>
              <a:rPr lang="en-US" sz="6000" b="1" dirty="0" err="1">
                <a:solidFill>
                  <a:srgbClr val="FF0000"/>
                </a:solidFill>
              </a:rPr>
              <a:t>sli.do</a:t>
            </a:r>
            <a:r>
              <a:rPr lang="en-US" sz="6000" dirty="0"/>
              <a:t> </a:t>
            </a:r>
            <a:r>
              <a:rPr lang="en-US" sz="2400" dirty="0"/>
              <a:t/>
            </a:r>
            <a:br>
              <a:rPr lang="en-US" sz="2400" dirty="0"/>
            </a:br>
            <a:r>
              <a:rPr lang="en-US" dirty="0"/>
              <a:t>Enter code# </a:t>
            </a:r>
            <a:r>
              <a:rPr lang="en-US" sz="6600" b="1" dirty="0" smtClean="0">
                <a:solidFill>
                  <a:srgbClr val="FF0000"/>
                </a:solidFill>
              </a:rPr>
              <a:t>415510</a:t>
            </a:r>
            <a:r>
              <a:rPr lang="en-US" sz="2400" dirty="0"/>
              <a:t/>
            </a:r>
            <a:br>
              <a:rPr lang="en-US" sz="2400" dirty="0"/>
            </a:br>
            <a:endParaRPr lang="en-US" sz="2400" dirty="0" smtClean="0"/>
          </a:p>
          <a:p>
            <a:r>
              <a:rPr lang="en-US" dirty="0" smtClean="0"/>
              <a:t>Or</a:t>
            </a:r>
            <a:r>
              <a:rPr lang="en-US" dirty="0"/>
              <a:t>, use the QR code opposite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0078" y="3063488"/>
            <a:ext cx="3251200" cy="3251200"/>
          </a:xfrm>
          <a:prstGeom prst="rect">
            <a:avLst/>
          </a:prstGeom>
        </p:spPr>
      </p:pic>
    </p:spTree>
    <p:extLst>
      <p:ext uri="{BB962C8B-B14F-4D97-AF65-F5344CB8AC3E}">
        <p14:creationId xmlns:p14="http://schemas.microsoft.com/office/powerpoint/2010/main" val="2556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9" y="365125"/>
            <a:ext cx="5118409" cy="6091431"/>
          </a:xfrm>
          <a:solidFill>
            <a:schemeClr val="accent6">
              <a:lumMod val="20000"/>
              <a:lumOff val="80000"/>
            </a:schemeClr>
          </a:solidFill>
        </p:spPr>
        <p:txBody>
          <a:bodyPr>
            <a:normAutofit fontScale="90000"/>
          </a:bodyPr>
          <a:lstStyle/>
          <a:p>
            <a:pPr algn="ctr"/>
            <a:r>
              <a:rPr lang="en-US" b="1" i="1" dirty="0" smtClean="0">
                <a:solidFill>
                  <a:srgbClr val="FF0000"/>
                </a:solidFill>
                <a:latin typeface="+mn-lt"/>
              </a:rPr>
              <a:t/>
            </a:r>
            <a:br>
              <a:rPr lang="en-US" b="1" i="1" dirty="0" smtClean="0">
                <a:solidFill>
                  <a:srgbClr val="FF0000"/>
                </a:solidFill>
                <a:latin typeface="+mn-lt"/>
              </a:rPr>
            </a:br>
            <a:r>
              <a:rPr lang="en-US" b="1" i="1" dirty="0">
                <a:solidFill>
                  <a:srgbClr val="FF0000"/>
                </a:solidFill>
                <a:latin typeface="+mn-lt"/>
              </a:rPr>
              <a:t/>
            </a:r>
            <a:br>
              <a:rPr lang="en-US" b="1" i="1" dirty="0">
                <a:solidFill>
                  <a:srgbClr val="FF0000"/>
                </a:solidFill>
                <a:latin typeface="+mn-lt"/>
              </a:rPr>
            </a:br>
            <a:r>
              <a:rPr lang="en-US" dirty="0" smtClean="0">
                <a:latin typeface="+mn-lt"/>
              </a:rPr>
              <a:t/>
            </a:r>
            <a:br>
              <a:rPr lang="en-US" dirty="0" smtClean="0">
                <a:latin typeface="+mn-lt"/>
              </a:rPr>
            </a:br>
            <a:r>
              <a:rPr lang="en-US" dirty="0" smtClean="0">
                <a:latin typeface="+mn-lt"/>
              </a:rPr>
              <a:t/>
            </a:r>
            <a:br>
              <a:rPr lang="en-US" dirty="0" smtClean="0">
                <a:latin typeface="+mn-lt"/>
              </a:rPr>
            </a:b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err="1" smtClean="0">
                <a:latin typeface="+mn-lt"/>
              </a:rPr>
              <a:t>sli.do</a:t>
            </a:r>
            <a:r>
              <a:rPr lang="en-US" dirty="0" smtClean="0">
                <a:latin typeface="+mn-lt"/>
              </a:rPr>
              <a:t/>
            </a:r>
            <a:br>
              <a:rPr lang="en-US" dirty="0" smtClean="0">
                <a:latin typeface="+mn-lt"/>
              </a:rPr>
            </a:br>
            <a:r>
              <a:rPr lang="en-US" dirty="0" err="1" smtClean="0">
                <a:latin typeface="+mn-lt"/>
              </a:rPr>
              <a:t>backchannelchat.com</a:t>
            </a:r>
            <a:r>
              <a:rPr lang="en-US" dirty="0" smtClean="0">
                <a:latin typeface="+mn-lt"/>
              </a:rPr>
              <a:t/>
            </a:r>
            <a:br>
              <a:rPr lang="en-US" dirty="0" smtClean="0">
                <a:latin typeface="+mn-lt"/>
              </a:rPr>
            </a:br>
            <a:r>
              <a:rPr lang="en-US" dirty="0" err="1" smtClean="0">
                <a:latin typeface="+mn-lt"/>
              </a:rPr>
              <a:t>tweedback.de</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5374888" y="365124"/>
            <a:ext cx="6333892" cy="6091431"/>
          </a:xfrm>
          <a:solidFill>
            <a:schemeClr val="tx2">
              <a:lumMod val="20000"/>
              <a:lumOff val="80000"/>
            </a:schemeClr>
          </a:solidFill>
        </p:spPr>
        <p:txBody>
          <a:bodyPr>
            <a:noAutofit/>
          </a:bodyPr>
          <a:lstStyle/>
          <a:p>
            <a:r>
              <a:rPr lang="en-US" dirty="0" smtClean="0"/>
              <a:t>Interrupts the normal privileging of </a:t>
            </a:r>
            <a:r>
              <a:rPr lang="en-US" dirty="0" smtClean="0"/>
              <a:t>extroverts</a:t>
            </a:r>
            <a:r>
              <a:rPr lang="en-US" dirty="0" smtClean="0"/>
              <a:t>, dominant language </a:t>
            </a:r>
            <a:r>
              <a:rPr lang="en-US" dirty="0" smtClean="0"/>
              <a:t>speakers</a:t>
            </a:r>
          </a:p>
          <a:p>
            <a:r>
              <a:rPr lang="en-US" dirty="0"/>
              <a:t>S</a:t>
            </a:r>
            <a:r>
              <a:rPr lang="en-US" dirty="0" smtClean="0"/>
              <a:t>tudents can </a:t>
            </a:r>
            <a:r>
              <a:rPr lang="en-US" dirty="0" smtClean="0"/>
              <a:t>ask </a:t>
            </a:r>
            <a:r>
              <a:rPr lang="en-US" dirty="0" smtClean="0"/>
              <a:t>questions without fear</a:t>
            </a:r>
            <a:endParaRPr lang="en-US" dirty="0" smtClean="0"/>
          </a:p>
          <a:p>
            <a:r>
              <a:rPr lang="en-US" dirty="0" smtClean="0"/>
              <a:t>You can p</a:t>
            </a:r>
            <a:r>
              <a:rPr lang="en-US" dirty="0" smtClean="0"/>
              <a:t>ose </a:t>
            </a:r>
            <a:r>
              <a:rPr lang="en-US" dirty="0" smtClean="0"/>
              <a:t>a question at start of class to assess </a:t>
            </a:r>
            <a:r>
              <a:rPr lang="en-US" dirty="0" smtClean="0"/>
              <a:t>knowledge</a:t>
            </a:r>
            <a:r>
              <a:rPr lang="en-US" dirty="0" smtClean="0"/>
              <a:t>, experience &amp; </a:t>
            </a:r>
            <a:r>
              <a:rPr lang="en-US" dirty="0" smtClean="0"/>
              <a:t>preconceptions of students </a:t>
            </a:r>
            <a:r>
              <a:rPr lang="en-US" dirty="0" smtClean="0"/>
              <a:t>– but also to uncover ‘</a:t>
            </a:r>
            <a:r>
              <a:rPr lang="en-US" dirty="0" err="1" smtClean="0"/>
              <a:t>unsayables</a:t>
            </a:r>
            <a:r>
              <a:rPr lang="en-US" dirty="0" smtClean="0"/>
              <a:t>’: “what’s a recent example of structural racism you’ve witnessed, enacted or experienced at the school?”</a:t>
            </a:r>
          </a:p>
          <a:p>
            <a:r>
              <a:rPr lang="en-US" dirty="0" smtClean="0"/>
              <a:t>You can pose </a:t>
            </a:r>
            <a:r>
              <a:rPr lang="en-US" dirty="0"/>
              <a:t>quick questions during class to check for understanding, identify misconceptions</a:t>
            </a:r>
          </a:p>
          <a:p>
            <a:r>
              <a:rPr lang="en-US" dirty="0" smtClean="0"/>
              <a:t>Students can critique your actions</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3" y="365124"/>
            <a:ext cx="5080000" cy="3924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3" y="365124"/>
            <a:ext cx="5080000" cy="3924300"/>
          </a:xfrm>
          <a:prstGeom prst="rect">
            <a:avLst/>
          </a:prstGeom>
        </p:spPr>
      </p:pic>
    </p:spTree>
    <p:extLst>
      <p:ext uri="{BB962C8B-B14F-4D97-AF65-F5344CB8AC3E}">
        <p14:creationId xmlns:p14="http://schemas.microsoft.com/office/powerpoint/2010/main" val="2013202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55834" cy="6857999"/>
          </a:xfrm>
          <a:solidFill>
            <a:schemeClr val="accent5">
              <a:lumMod val="20000"/>
              <a:lumOff val="80000"/>
            </a:schemeClr>
          </a:solidFill>
        </p:spPr>
        <p:txBody>
          <a:bodyPr>
            <a:normAutofit fontScale="90000"/>
          </a:bodyPr>
          <a:lstStyle/>
          <a:p>
            <a:pPr algn="ctr"/>
            <a:r>
              <a:rPr lang="en-US" sz="2700" dirty="0" smtClean="0">
                <a:latin typeface="+mn-lt"/>
              </a:rPr>
              <a:t/>
            </a:r>
            <a:br>
              <a:rPr lang="en-US" sz="2700" dirty="0" smtClean="0">
                <a:latin typeface="+mn-lt"/>
              </a:rPr>
            </a:br>
            <a:r>
              <a:rPr lang="en-US" sz="2700" dirty="0">
                <a:latin typeface="+mn-lt"/>
              </a:rPr>
              <a:t/>
            </a:r>
            <a:br>
              <a:rPr lang="en-US" sz="2700" dirty="0">
                <a:latin typeface="+mn-lt"/>
              </a:rPr>
            </a:b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a:latin typeface="+mn-lt"/>
              </a:rPr>
              <a:t/>
            </a:r>
            <a:br>
              <a:rPr lang="en-US" sz="2700" dirty="0">
                <a:latin typeface="+mn-lt"/>
              </a:rPr>
            </a:br>
            <a:r>
              <a:rPr lang="en-US" sz="2200" dirty="0" smtClean="0">
                <a:latin typeface="+mn-lt"/>
              </a:rPr>
              <a:t/>
            </a:r>
            <a:br>
              <a:rPr lang="en-US" sz="2200" dirty="0" smtClean="0">
                <a:latin typeface="+mn-lt"/>
              </a:rPr>
            </a:br>
            <a:r>
              <a:rPr lang="en-US" sz="2200" dirty="0">
                <a:latin typeface="+mn-lt"/>
              </a:rPr>
              <a:t/>
            </a:r>
            <a:br>
              <a:rPr lang="en-US" sz="2200" dirty="0">
                <a:latin typeface="+mn-lt"/>
              </a:rPr>
            </a:br>
            <a:r>
              <a:rPr lang="en-US" sz="2200" dirty="0" smtClean="0">
                <a:latin typeface="+mn-lt"/>
              </a:rPr>
              <a:t/>
            </a:r>
            <a:br>
              <a:rPr lang="en-US" sz="2200" dirty="0" smtClean="0">
                <a:latin typeface="+mn-lt"/>
              </a:rPr>
            </a:br>
            <a:r>
              <a:rPr lang="en-US" sz="2200" dirty="0">
                <a:latin typeface="+mn-lt"/>
              </a:rPr>
              <a:t/>
            </a:r>
            <a:br>
              <a:rPr lang="en-US" sz="2200" dirty="0">
                <a:latin typeface="+mn-lt"/>
              </a:rPr>
            </a:br>
            <a:r>
              <a:rPr lang="en-US" sz="2200" dirty="0" smtClean="0">
                <a:latin typeface="+mn-lt"/>
              </a:rPr>
              <a:t/>
            </a:r>
            <a:br>
              <a:rPr lang="en-US" sz="2200" dirty="0" smtClean="0">
                <a:latin typeface="+mn-lt"/>
              </a:rPr>
            </a:br>
            <a:r>
              <a:rPr lang="en-US" sz="2200" dirty="0">
                <a:latin typeface="+mn-lt"/>
              </a:rPr>
              <a:t/>
            </a:r>
            <a:br>
              <a:rPr lang="en-US" sz="2200" dirty="0">
                <a:latin typeface="+mn-lt"/>
              </a:rPr>
            </a:br>
            <a:r>
              <a:rPr lang="en-US" sz="2200" dirty="0" smtClean="0">
                <a:latin typeface="+mn-lt"/>
              </a:rPr>
              <a:t/>
            </a:r>
            <a:br>
              <a:rPr lang="en-US" sz="2200" dirty="0" smtClean="0">
                <a:latin typeface="+mn-lt"/>
              </a:rPr>
            </a:br>
            <a:r>
              <a:rPr lang="en-US" sz="2200" dirty="0" smtClean="0">
                <a:latin typeface="+mn-lt"/>
              </a:rPr>
              <a:t/>
            </a:r>
            <a:br>
              <a:rPr lang="en-US" sz="2200" dirty="0" smtClean="0">
                <a:latin typeface="+mn-lt"/>
              </a:rPr>
            </a:br>
            <a:r>
              <a:rPr lang="en-US" sz="2200" dirty="0" smtClean="0">
                <a:latin typeface="+mn-lt"/>
              </a:rPr>
              <a:t/>
            </a:r>
            <a:br>
              <a:rPr lang="en-US" sz="2200" dirty="0" smtClean="0">
                <a:latin typeface="+mn-lt"/>
              </a:rPr>
            </a:br>
            <a:r>
              <a:rPr lang="en-US" sz="2200" dirty="0">
                <a:latin typeface="+mn-lt"/>
              </a:rPr>
              <a:t/>
            </a:r>
            <a:br>
              <a:rPr lang="en-US" sz="2200" dirty="0">
                <a:latin typeface="+mn-lt"/>
              </a:rPr>
            </a:br>
            <a:r>
              <a:rPr lang="en-US" sz="2200" dirty="0" smtClean="0">
                <a:latin typeface="+mn-lt"/>
              </a:rPr>
              <a:t/>
            </a:r>
            <a:br>
              <a:rPr lang="en-US" sz="2200" dirty="0" smtClean="0">
                <a:latin typeface="+mn-lt"/>
              </a:rPr>
            </a:br>
            <a:r>
              <a:rPr lang="en-US" sz="2200" dirty="0">
                <a:latin typeface="+mn-lt"/>
              </a:rPr>
              <a:t/>
            </a:r>
            <a:br>
              <a:rPr lang="en-US" sz="2200" dirty="0">
                <a:latin typeface="+mn-lt"/>
              </a:rPr>
            </a:br>
            <a:r>
              <a:rPr lang="en-US" sz="5400" dirty="0" smtClean="0">
                <a:solidFill>
                  <a:srgbClr val="FF0000"/>
                </a:solidFill>
                <a:latin typeface="+mn-lt"/>
              </a:rPr>
              <a:t>WHITE SUPREMACY</a:t>
            </a:r>
            <a:r>
              <a:rPr lang="en-US" sz="2200" dirty="0">
                <a:latin typeface="+mn-lt"/>
              </a:rPr>
              <a:t/>
            </a:r>
            <a:br>
              <a:rPr lang="en-US" sz="2200" dirty="0">
                <a:latin typeface="+mn-lt"/>
              </a:rPr>
            </a:br>
            <a:r>
              <a:rPr lang="en-US" sz="2800" dirty="0" smtClean="0"/>
              <a:t/>
            </a:r>
            <a:br>
              <a:rPr lang="en-US" sz="2800" dirty="0" smtClean="0"/>
            </a:br>
            <a:endParaRPr lang="en-US" sz="2700" dirty="0">
              <a:latin typeface="+mn-lt"/>
            </a:endParaRPr>
          </a:p>
        </p:txBody>
      </p:sp>
      <p:sp>
        <p:nvSpPr>
          <p:cNvPr id="3" name="Content Placeholder 2"/>
          <p:cNvSpPr>
            <a:spLocks noGrp="1"/>
          </p:cNvSpPr>
          <p:nvPr>
            <p:ph idx="1"/>
          </p:nvPr>
        </p:nvSpPr>
        <p:spPr>
          <a:xfrm>
            <a:off x="6434254" y="0"/>
            <a:ext cx="5757746" cy="6858000"/>
          </a:xfrm>
          <a:solidFill>
            <a:schemeClr val="accent6">
              <a:lumMod val="20000"/>
              <a:lumOff val="80000"/>
            </a:schemeClr>
          </a:solidFill>
        </p:spPr>
        <p:txBody>
          <a:bodyPr>
            <a:normAutofit fontScale="92500" lnSpcReduction="10000"/>
          </a:bodyPr>
          <a:lstStyle/>
          <a:p>
            <a:pPr algn="ctr"/>
            <a:endParaRPr lang="en-US" sz="3200" dirty="0" smtClean="0"/>
          </a:p>
          <a:p>
            <a:pPr algn="ctr"/>
            <a:r>
              <a:rPr lang="en-US" sz="3200" dirty="0" smtClean="0"/>
              <a:t>Ideology </a:t>
            </a:r>
            <a:r>
              <a:rPr lang="en-US" sz="3200" dirty="0"/>
              <a:t>that because of their supposedly superior intelligence &amp; capacity to use reason &amp; logic, whites should “naturally” be in positions of power.</a:t>
            </a:r>
            <a:br>
              <a:rPr lang="en-US" sz="3200" dirty="0"/>
            </a:br>
            <a:r>
              <a:rPr lang="en-US" sz="3200" dirty="0"/>
              <a:t> </a:t>
            </a:r>
            <a:br>
              <a:rPr lang="en-US" sz="3200" dirty="0"/>
            </a:br>
            <a:r>
              <a:rPr lang="en-US" sz="3200" dirty="0"/>
              <a:t>Correlated particularly with anti-blackness that criminalizes black &amp; brown bodies as volatile, inherently uncontrollable &amp; prone to/on the verge of violence. </a:t>
            </a:r>
            <a:br>
              <a:rPr lang="en-US" sz="3200" dirty="0"/>
            </a:br>
            <a:r>
              <a:rPr lang="en-US" sz="3200" dirty="0"/>
              <a:t/>
            </a:r>
            <a:br>
              <a:rPr lang="en-US" sz="3200" dirty="0"/>
            </a:br>
            <a:r>
              <a:rPr lang="en-US" sz="3200" dirty="0"/>
              <a:t>Allows systems to maintain &amp; enforce as unremarkable the power &amp; advantage of the dominant White racial group</a:t>
            </a:r>
            <a:endParaRPr lang="en-US" sz="32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255834" cy="4092498"/>
          </a:xfrm>
          <a:prstGeom prst="rect">
            <a:avLst/>
          </a:prstGeom>
        </p:spPr>
      </p:pic>
      <p:pic>
        <p:nvPicPr>
          <p:cNvPr id="5" name="Picture 4"/>
          <p:cNvPicPr>
            <a:picLocks noChangeAspect="1"/>
          </p:cNvPicPr>
          <p:nvPr/>
        </p:nvPicPr>
        <p:blipFill>
          <a:blip r:embed="rId3"/>
          <a:stretch>
            <a:fillRect/>
          </a:stretch>
        </p:blipFill>
        <p:spPr>
          <a:xfrm>
            <a:off x="0" y="0"/>
            <a:ext cx="6255834" cy="4371279"/>
          </a:xfrm>
          <a:prstGeom prst="rect">
            <a:avLst/>
          </a:prstGeom>
        </p:spPr>
      </p:pic>
    </p:spTree>
    <p:extLst>
      <p:ext uri="{BB962C8B-B14F-4D97-AF65-F5344CB8AC3E}">
        <p14:creationId xmlns:p14="http://schemas.microsoft.com/office/powerpoint/2010/main" val="392218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 y="365125"/>
            <a:ext cx="3712737" cy="5355451"/>
          </a:xfrm>
        </p:spPr>
        <p:txBody>
          <a:bodyPr>
            <a:normAutofit/>
          </a:bodyPr>
          <a:lstStyle/>
          <a:p>
            <a:pPr algn="ctr"/>
            <a:r>
              <a:rPr lang="en-US" sz="3600" i="1" dirty="0" smtClean="0">
                <a:solidFill>
                  <a:srgbClr val="FF0000"/>
                </a:solidFill>
                <a:latin typeface="+mn-lt"/>
              </a:rPr>
              <a:t/>
            </a:r>
            <a:br>
              <a:rPr lang="en-US" sz="3600" i="1" dirty="0" smtClean="0">
                <a:solidFill>
                  <a:srgbClr val="FF0000"/>
                </a:solidFill>
                <a:latin typeface="+mn-lt"/>
              </a:rPr>
            </a:br>
            <a:r>
              <a:rPr lang="en-US" sz="3600" i="1" dirty="0">
                <a:solidFill>
                  <a:srgbClr val="FF0000"/>
                </a:solidFill>
                <a:latin typeface="+mn-lt"/>
              </a:rPr>
              <a:t/>
            </a:r>
            <a:br>
              <a:rPr lang="en-US" sz="3600" i="1" dirty="0">
                <a:solidFill>
                  <a:srgbClr val="FF0000"/>
                </a:solidFill>
                <a:latin typeface="+mn-lt"/>
              </a:rPr>
            </a:br>
            <a:r>
              <a:rPr lang="en-US" sz="3600" i="1" dirty="0" smtClean="0">
                <a:solidFill>
                  <a:srgbClr val="FF0000"/>
                </a:solidFill>
                <a:latin typeface="+mn-lt"/>
              </a:rPr>
              <a:t>An Antiracist Orientation</a:t>
            </a:r>
            <a:endParaRPr lang="en-US" sz="3600" i="1" dirty="0">
              <a:solidFill>
                <a:srgbClr val="FF0000"/>
              </a:solidFill>
              <a:latin typeface="+mn-lt"/>
            </a:endParaRPr>
          </a:p>
        </p:txBody>
      </p:sp>
      <p:sp>
        <p:nvSpPr>
          <p:cNvPr id="3" name="Content Placeholder 2"/>
          <p:cNvSpPr>
            <a:spLocks noGrp="1"/>
          </p:cNvSpPr>
          <p:nvPr>
            <p:ph idx="1"/>
          </p:nvPr>
        </p:nvSpPr>
        <p:spPr>
          <a:xfrm>
            <a:off x="3835400" y="178420"/>
            <a:ext cx="8356600" cy="6322741"/>
          </a:xfrm>
          <a:solidFill>
            <a:schemeClr val="accent6">
              <a:lumMod val="20000"/>
              <a:lumOff val="80000"/>
            </a:schemeClr>
          </a:solidFill>
        </p:spPr>
        <p:txBody>
          <a:bodyPr>
            <a:noAutofit/>
          </a:bodyPr>
          <a:lstStyle/>
          <a:p>
            <a:r>
              <a:rPr lang="en-US" dirty="0" smtClean="0"/>
              <a:t>Assumes white </a:t>
            </a:r>
            <a:r>
              <a:rPr lang="en-US" dirty="0"/>
              <a:t>supremacy pervades </a:t>
            </a:r>
            <a:r>
              <a:rPr lang="en-US" dirty="0" smtClean="0"/>
              <a:t>institution - </a:t>
            </a:r>
            <a:r>
              <a:rPr lang="en-US" dirty="0"/>
              <a:t>as a </a:t>
            </a:r>
            <a:r>
              <a:rPr lang="en-US" dirty="0" smtClean="0"/>
              <a:t>result, </a:t>
            </a:r>
            <a:r>
              <a:rPr lang="en-US" dirty="0"/>
              <a:t>structural inequity is in place across institutional policies &amp; practices (including pedagogy)</a:t>
            </a:r>
          </a:p>
          <a:p>
            <a:r>
              <a:rPr lang="en-US" dirty="0"/>
              <a:t>Focuses on dismantling ideology &amp; practice of white supremacy - changing systems &amp; structures to ensure full participation of Black, Indigenous and People of Color (BIPOC) &amp; challenging unthinking acceptance of whiteness as setting standards of truth</a:t>
            </a:r>
          </a:p>
          <a:p>
            <a:r>
              <a:rPr lang="en-US" dirty="0"/>
              <a:t>Sets an institutional expectation of antiracist work as what it means to be an academic, administrative or staff </a:t>
            </a:r>
            <a:r>
              <a:rPr lang="en-US" dirty="0" smtClean="0"/>
              <a:t>member - &amp; adjusts workloads accordingly</a:t>
            </a:r>
            <a:endParaRPr lang="en-US" dirty="0"/>
          </a:p>
          <a:p>
            <a:r>
              <a:rPr lang="en-US" dirty="0"/>
              <a:t>Works to create BIPOC only spaces, formats </a:t>
            </a:r>
          </a:p>
          <a:p>
            <a:r>
              <a:rPr lang="en-US" dirty="0"/>
              <a:t>Seeks to center BIPOC experience &amp; scholars  </a:t>
            </a:r>
          </a:p>
          <a:p>
            <a:r>
              <a:rPr lang="en-US" dirty="0"/>
              <a:t>Creates forums &amp; audits to discuss </a:t>
            </a:r>
            <a:r>
              <a:rPr lang="en-US" dirty="0" smtClean="0"/>
              <a:t>antiracist progress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01480"/>
            <a:ext cx="3835400" cy="2120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73" y="178420"/>
            <a:ext cx="2844800" cy="2844800"/>
          </a:xfrm>
          <a:prstGeom prst="rect">
            <a:avLst/>
          </a:prstGeom>
        </p:spPr>
      </p:pic>
    </p:spTree>
    <p:extLst>
      <p:ext uri="{BB962C8B-B14F-4D97-AF65-F5344CB8AC3E}">
        <p14:creationId xmlns:p14="http://schemas.microsoft.com/office/powerpoint/2010/main" val="300801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2063</Words>
  <Application>Microsoft Macintosh PowerPoint</Application>
  <PresentationFormat>Widescreen</PresentationFormat>
  <Paragraphs>165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Calibri Light</vt:lpstr>
      <vt:lpstr>Mangal</vt:lpstr>
      <vt:lpstr>Arial</vt:lpstr>
      <vt:lpstr>Office Theme</vt:lpstr>
      <vt:lpstr>Antiracist Pedagogy:   Teaching, Learning, Assessment Columbia University, School of Nursing June 2nd, 2021</vt:lpstr>
      <vt:lpstr>The (White) Elephant in the Room  At the heart of racism is the unacknowledged White Supremacy that Whites learn, enact &amp; transmit  Critical race theory ‘interest convergence’ – change happens when White people see how it benefits them  White students &amp; colleagues need to see us typically &amp; unremarkably center racial dynamics as a factor in clinical practice – “equity pause” in meetings  Diversity, equity &amp; inclusion (DEI) work often involves cross-racial conversations &amp; alliances – team of colleagues of different racial identities best facilitate this  </vt:lpstr>
      <vt:lpstr>HOME PAGE - www.stephenbrookfield.com</vt:lpstr>
      <vt:lpstr>PowerPoint Presentation</vt:lpstr>
      <vt:lpstr>       Taking the temperature Go to sli.do  Enter code# 18670 Or, use the QR code opposite</vt:lpstr>
      <vt:lpstr>When you see antiracist teaching, learning &amp; assessment in place, what does it LOOK, SOUND, or FEEL like?</vt:lpstr>
      <vt:lpstr>         sli.do backchannelchat.com tweedback.de  </vt:lpstr>
      <vt:lpstr>                 WHITE SUPREMACY  </vt:lpstr>
      <vt:lpstr>  An Antiracist Orientation</vt:lpstr>
      <vt:lpstr>Antiracist Practice</vt:lpstr>
      <vt:lpstr>Antiracist Practice</vt:lpstr>
      <vt:lpstr>PowerPoint Presentation</vt:lpstr>
      <vt:lpstr>Two Kinds of Preparation for Teaching that Incorporates Race</vt:lpstr>
      <vt:lpstr>Team Teaching</vt:lpstr>
      <vt:lpstr>An arithmetic level of understanding of the dynamics of pervasive, structural racism amongst many whites who have not thought much about racial identity &amp; whiteness Ali Michael 2015. Raising race questions. New York: Teachers College Press THIS IS A REASON FOR AFFINITY GROUPS</vt:lpstr>
      <vt:lpstr>The Fatigue of Witnessing Woke-ness</vt:lpstr>
      <vt:lpstr>       No need to prove oneself as a “good, woke White person” – or to declare allyship  No opportunity to ask BIPOC to educate White people on race  Lessens fear of saying the ‘wrong’ thing in front of BIPOC peers  Removes temptation to ‘confess’ to racism &amp; ask absolution from BIPOC</vt:lpstr>
      <vt:lpstr>PowerPoint Presentation</vt:lpstr>
      <vt:lpstr>  The normality of strong emotions &amp; feelings being expressed – anger, frustration, sadness, fatigue, desperation, confusion, anxiety   The discomfort that lies ahead that is completely predictable &amp; ‘normal’  The lack of closure   The normality of silence as a necessary dynamic as we make sense of starkly different racial realities – beginning all discussions with a deliberately named period of silence; viewing multiple silences as necessary not awkward  The commitment to understanding others </vt:lpstr>
      <vt:lpstr>Culturally responsive assessment as a challenge to white epistemology  Paxton, D. 2010. Transforming white consciousness. In, V. Sheared, J. Johnson-Bailey, S.A.J. Colin III, E. J. Peterson and S.D. Brookfield (Eds). The handbook of race and adult education: A resource for dialogue on racism. San Francisco: Jossey-Bass       </vt:lpstr>
      <vt:lpstr>    Hard Truths I’ve Learned as a White Instructor</vt:lpstr>
      <vt:lpstr>      Hard Truths I’ve Learned as a White Instructor</vt:lpstr>
      <vt:lpstr>Some Resources Authored by Stephen</vt:lpstr>
      <vt:lpstr>General Resources</vt:lpstr>
      <vt:lpstr>PowerPoint Presentation</vt:lpstr>
      <vt:lpstr>PowerPoint Presentation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it Mean to Teach Equitably? University of the Sciences, Philadelphia, May 18th, 2021</dc:title>
  <dc:creator>Brookfield, Stephen D.</dc:creator>
  <cp:lastModifiedBy>Brookfield, Stephen D.</cp:lastModifiedBy>
  <cp:revision>55</cp:revision>
  <dcterms:created xsi:type="dcterms:W3CDTF">2021-05-25T14:41:18Z</dcterms:created>
  <dcterms:modified xsi:type="dcterms:W3CDTF">2021-05-28T16:44:19Z</dcterms:modified>
</cp:coreProperties>
</file>