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DF589-E8AC-4D1A-AC95-88B62F409D40}" v="2" dt="2022-03-15T20:39:59.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717"/>
  </p:normalViewPr>
  <p:slideViewPr>
    <p:cSldViewPr snapToGrid="0" snapToObjects="1">
      <p:cViewPr varScale="1">
        <p:scale>
          <a:sx n="128" d="100"/>
          <a:sy n="128" d="100"/>
        </p:scale>
        <p:origin x="952" y="17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29" Type="http://schemas.microsoft.com/office/2016/11/relationships/changesInfo" Target="changesInfos/changesInfo1.xml"/><Relationship Id="rId30"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Ann Mlekush" userId="30acef43-f730-4d21-8891-cb168ee4f83e" providerId="ADAL" clId="{5D73D362-2247-4750-BB75-4C0039B96397}"/>
    <pc:docChg chg="custSel modSld">
      <pc:chgData name="MaryAnn Mlekush" userId="30acef43-f730-4d21-8891-cb168ee4f83e" providerId="ADAL" clId="{5D73D362-2247-4750-BB75-4C0039B96397}" dt="2022-03-10T22:16:08.155" v="9" actId="20577"/>
      <pc:docMkLst>
        <pc:docMk/>
      </pc:docMkLst>
      <pc:sldChg chg="modSp mod">
        <pc:chgData name="MaryAnn Mlekush" userId="30acef43-f730-4d21-8891-cb168ee4f83e" providerId="ADAL" clId="{5D73D362-2247-4750-BB75-4C0039B96397}" dt="2022-03-10T22:15:45.976" v="1" actId="20577"/>
        <pc:sldMkLst>
          <pc:docMk/>
          <pc:sldMk cId="4145460586" sldId="256"/>
        </pc:sldMkLst>
        <pc:spChg chg="mod">
          <ac:chgData name="MaryAnn Mlekush" userId="30acef43-f730-4d21-8891-cb168ee4f83e" providerId="ADAL" clId="{5D73D362-2247-4750-BB75-4C0039B96397}" dt="2022-03-10T22:15:45.976" v="1" actId="20577"/>
          <ac:spMkLst>
            <pc:docMk/>
            <pc:sldMk cId="4145460586" sldId="256"/>
            <ac:spMk id="10" creationId="{031B4B73-CF5D-4BA9-8244-C6543E4E22DF}"/>
          </ac:spMkLst>
        </pc:spChg>
      </pc:sldChg>
      <pc:sldChg chg="modSp mod">
        <pc:chgData name="MaryAnn Mlekush" userId="30acef43-f730-4d21-8891-cb168ee4f83e" providerId="ADAL" clId="{5D73D362-2247-4750-BB75-4C0039B96397}" dt="2022-03-10T22:15:55.951" v="5" actId="20577"/>
        <pc:sldMkLst>
          <pc:docMk/>
          <pc:sldMk cId="227518094" sldId="259"/>
        </pc:sldMkLst>
        <pc:spChg chg="mod">
          <ac:chgData name="MaryAnn Mlekush" userId="30acef43-f730-4d21-8891-cb168ee4f83e" providerId="ADAL" clId="{5D73D362-2247-4750-BB75-4C0039B96397}" dt="2022-03-10T22:15:55.951" v="5" actId="20577"/>
          <ac:spMkLst>
            <pc:docMk/>
            <pc:sldMk cId="227518094" sldId="259"/>
            <ac:spMk id="4" creationId="{00000000-0000-0000-0000-000000000000}"/>
          </ac:spMkLst>
        </pc:spChg>
      </pc:sldChg>
      <pc:sldChg chg="modSp mod">
        <pc:chgData name="MaryAnn Mlekush" userId="30acef43-f730-4d21-8891-cb168ee4f83e" providerId="ADAL" clId="{5D73D362-2247-4750-BB75-4C0039B96397}" dt="2022-03-10T22:16:08.155" v="9" actId="20577"/>
        <pc:sldMkLst>
          <pc:docMk/>
          <pc:sldMk cId="1744285933" sldId="261"/>
        </pc:sldMkLst>
        <pc:spChg chg="mod">
          <ac:chgData name="MaryAnn Mlekush" userId="30acef43-f730-4d21-8891-cb168ee4f83e" providerId="ADAL" clId="{5D73D362-2247-4750-BB75-4C0039B96397}" dt="2022-03-10T22:16:08.155" v="9" actId="20577"/>
          <ac:spMkLst>
            <pc:docMk/>
            <pc:sldMk cId="1744285933" sldId="261"/>
            <ac:spMk id="4" creationId="{00000000-0000-0000-0000-000000000000}"/>
          </ac:spMkLst>
        </pc:spChg>
      </pc:sldChg>
      <pc:sldChg chg="modSp mod">
        <pc:chgData name="MaryAnn Mlekush" userId="30acef43-f730-4d21-8891-cb168ee4f83e" providerId="ADAL" clId="{5D73D362-2247-4750-BB75-4C0039B96397}" dt="2022-03-10T22:16:03.446" v="7" actId="20577"/>
        <pc:sldMkLst>
          <pc:docMk/>
          <pc:sldMk cId="1361227818" sldId="262"/>
        </pc:sldMkLst>
        <pc:spChg chg="mod">
          <ac:chgData name="MaryAnn Mlekush" userId="30acef43-f730-4d21-8891-cb168ee4f83e" providerId="ADAL" clId="{5D73D362-2247-4750-BB75-4C0039B96397}" dt="2022-03-10T22:16:03.446" v="7" actId="20577"/>
          <ac:spMkLst>
            <pc:docMk/>
            <pc:sldMk cId="1361227818" sldId="262"/>
            <ac:spMk id="4" creationId="{00000000-0000-0000-0000-000000000000}"/>
          </ac:spMkLst>
        </pc:spChg>
      </pc:sldChg>
      <pc:sldChg chg="modSp mod">
        <pc:chgData name="MaryAnn Mlekush" userId="30acef43-f730-4d21-8891-cb168ee4f83e" providerId="ADAL" clId="{5D73D362-2247-4750-BB75-4C0039B96397}" dt="2022-03-10T22:15:51.603" v="3" actId="20577"/>
        <pc:sldMkLst>
          <pc:docMk/>
          <pc:sldMk cId="1012645635" sldId="263"/>
        </pc:sldMkLst>
        <pc:spChg chg="mod">
          <ac:chgData name="MaryAnn Mlekush" userId="30acef43-f730-4d21-8891-cb168ee4f83e" providerId="ADAL" clId="{5D73D362-2247-4750-BB75-4C0039B96397}" dt="2022-03-10T22:15:51.603" v="3" actId="20577"/>
          <ac:spMkLst>
            <pc:docMk/>
            <pc:sldMk cId="1012645635" sldId="263"/>
            <ac:spMk id="4" creationId="{00000000-0000-0000-0000-000000000000}"/>
          </ac:spMkLst>
        </pc:spChg>
      </pc:sldChg>
    </pc:docChg>
  </pc:docChgLst>
  <pc:docChgLst>
    <pc:chgData name="MaryAnn Mlekush" userId="S::mmlekush@magnapubs.com::30acef43-f730-4d21-8891-cb168ee4f83e" providerId="AD" clId="Web-{E07DF589-E8AC-4D1A-AC95-88B62F409D40}"/>
    <pc:docChg chg="modSld">
      <pc:chgData name="MaryAnn Mlekush" userId="S::mmlekush@magnapubs.com::30acef43-f730-4d21-8891-cb168ee4f83e" providerId="AD" clId="Web-{E07DF589-E8AC-4D1A-AC95-88B62F409D40}" dt="2022-03-15T20:39:59.945" v="1" actId="1076"/>
      <pc:docMkLst>
        <pc:docMk/>
      </pc:docMkLst>
      <pc:sldChg chg="modSp">
        <pc:chgData name="MaryAnn Mlekush" userId="S::mmlekush@magnapubs.com::30acef43-f730-4d21-8891-cb168ee4f83e" providerId="AD" clId="Web-{E07DF589-E8AC-4D1A-AC95-88B62F409D40}" dt="2022-03-15T20:39:59.945" v="1" actId="1076"/>
        <pc:sldMkLst>
          <pc:docMk/>
          <pc:sldMk cId="4145460586" sldId="256"/>
        </pc:sldMkLst>
        <pc:picChg chg="mod">
          <ac:chgData name="MaryAnn Mlekush" userId="S::mmlekush@magnapubs.com::30acef43-f730-4d21-8891-cb168ee4f83e" providerId="AD" clId="Web-{E07DF589-E8AC-4D1A-AC95-88B62F409D40}" dt="2022-03-15T20:39:51.648" v="0"/>
          <ac:picMkLst>
            <pc:docMk/>
            <pc:sldMk cId="4145460586" sldId="256"/>
            <ac:picMk id="5" creationId="{56345A41-F679-A448-8AD8-43C0263F145A}"/>
          </ac:picMkLst>
        </pc:picChg>
        <pc:picChg chg="mod">
          <ac:chgData name="MaryAnn Mlekush" userId="S::mmlekush@magnapubs.com::30acef43-f730-4d21-8891-cb168ee4f83e" providerId="AD" clId="Web-{E07DF589-E8AC-4D1A-AC95-88B62F409D40}" dt="2022-03-15T20:39:59.945" v="1" actId="1076"/>
          <ac:picMkLst>
            <pc:docMk/>
            <pc:sldMk cId="4145460586" sldId="256"/>
            <ac:picMk id="13" creationId="{82E761E9-BE66-6E47-A2B3-B401DCC6529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BA2175-B916-AC47-9950-9DB23DCEE8A0}" type="datetimeFigureOut">
              <a:rPr lang="en-US" smtClean="0"/>
              <a:t>6/5/22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D19739-17C1-2540-A6B5-0ADA05FBC18A}" type="slidenum">
              <a:rPr lang="en-US" smtClean="0"/>
              <a:t>‹#›</a:t>
            </a:fld>
            <a:endParaRPr lang="en-US"/>
          </a:p>
        </p:txBody>
      </p:sp>
    </p:spTree>
    <p:extLst>
      <p:ext uri="{BB962C8B-B14F-4D97-AF65-F5344CB8AC3E}">
        <p14:creationId xmlns:p14="http://schemas.microsoft.com/office/powerpoint/2010/main" val="3504512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514DB-9031-8C41-90F2-198019955CAF}" type="datetimeFigureOut">
              <a:rPr lang="en-US" smtClean="0"/>
              <a:t>6/5/22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C7DBA-AB27-AD4D-84C5-9771C56A1BA9}" type="slidenum">
              <a:rPr lang="en-US" smtClean="0"/>
              <a:t>‹#›</a:t>
            </a:fld>
            <a:endParaRPr lang="en-US"/>
          </a:p>
        </p:txBody>
      </p:sp>
    </p:spTree>
    <p:extLst>
      <p:ext uri="{BB962C8B-B14F-4D97-AF65-F5344CB8AC3E}">
        <p14:creationId xmlns:p14="http://schemas.microsoft.com/office/powerpoint/2010/main" val="11480447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3308808"/>
            <a:ext cx="9144000" cy="2406192"/>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1828463"/>
            <a:ext cx="8229600" cy="1225021"/>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57200" y="3581135"/>
            <a:ext cx="6400800" cy="14605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The 2021 Teaching Professor Conference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226CCDC-3057-A845-8B73-831E010D3BA8}" type="slidenum">
              <a:rPr lang="en-US" smtClean="0"/>
              <a:pPr/>
              <a:t>‹#›</a:t>
            </a:fld>
            <a:endParaRPr lang="en-US" dirty="0"/>
          </a:p>
        </p:txBody>
      </p:sp>
    </p:spTree>
    <p:extLst>
      <p:ext uri="{BB962C8B-B14F-4D97-AF65-F5344CB8AC3E}">
        <p14:creationId xmlns:p14="http://schemas.microsoft.com/office/powerpoint/2010/main" val="44923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The 2021 Teaching Professor Conference</a:t>
            </a:r>
          </a:p>
        </p:txBody>
      </p:sp>
      <p:sp>
        <p:nvSpPr>
          <p:cNvPr id="7" name="Slide Number Placeholder 6"/>
          <p:cNvSpPr>
            <a:spLocks noGrp="1"/>
          </p:cNvSpPr>
          <p:nvPr>
            <p:ph type="sldNum" sz="quarter" idx="12"/>
          </p:nvPr>
        </p:nvSpPr>
        <p:spPr/>
        <p:txBody>
          <a:bodyPr/>
          <a:lstStyle/>
          <a:p>
            <a:fld id="{0226CCDC-3057-A845-8B73-831E010D3BA8}" type="slidenum">
              <a:rPr lang="en-US" smtClean="0"/>
              <a:t>‹#›</a:t>
            </a:fld>
            <a:endParaRPr lang="en-US"/>
          </a:p>
        </p:txBody>
      </p:sp>
    </p:spTree>
    <p:extLst>
      <p:ext uri="{BB962C8B-B14F-4D97-AF65-F5344CB8AC3E}">
        <p14:creationId xmlns:p14="http://schemas.microsoft.com/office/powerpoint/2010/main" val="145702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226CCDC-3057-A845-8B73-831E010D3BA8}" type="slidenum">
              <a:rPr lang="en-US" smtClean="0"/>
              <a:t>‹#›</a:t>
            </a:fld>
            <a:endParaRPr lang="en-US"/>
          </a:p>
        </p:txBody>
      </p:sp>
      <p:sp>
        <p:nvSpPr>
          <p:cNvPr id="2" name="Footer Placeholder 1">
            <a:extLst>
              <a:ext uri="{FF2B5EF4-FFF2-40B4-BE49-F238E27FC236}">
                <a16:creationId xmlns:a16="http://schemas.microsoft.com/office/drawing/2014/main" xmlns="" id="{92163003-B54F-A144-B8FC-7B52CD1D6432}"/>
              </a:ext>
            </a:extLst>
          </p:cNvPr>
          <p:cNvSpPr>
            <a:spLocks noGrp="1"/>
          </p:cNvSpPr>
          <p:nvPr>
            <p:ph type="ftr" sz="quarter" idx="12"/>
          </p:nvPr>
        </p:nvSpPr>
        <p:spPr/>
        <p:txBody>
          <a:bodyPr/>
          <a:lstStyle/>
          <a:p>
            <a:r>
              <a:rPr lang="en-US"/>
              <a:t>The 2021 Teaching Professor Conference</a:t>
            </a:r>
            <a:endParaRPr lang="en-US" dirty="0"/>
          </a:p>
        </p:txBody>
      </p:sp>
    </p:spTree>
    <p:extLst>
      <p:ext uri="{BB962C8B-B14F-4D97-AF65-F5344CB8AC3E}">
        <p14:creationId xmlns:p14="http://schemas.microsoft.com/office/powerpoint/2010/main" val="266100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42FE8-FCBD-1A4D-B123-337F6E619536}"/>
              </a:ext>
            </a:extLst>
          </p:cNvPr>
          <p:cNvSpPr>
            <a:spLocks noGrp="1"/>
          </p:cNvSpPr>
          <p:nvPr>
            <p:ph type="title"/>
          </p:nvPr>
        </p:nvSpPr>
        <p:spPr>
          <a:xfrm>
            <a:off x="457200" y="1171546"/>
            <a:ext cx="8229600" cy="952500"/>
          </a:xfrm>
          <a:noFill/>
        </p:spPr>
        <p:txBody>
          <a:bodyPr/>
          <a:lstStyle/>
          <a:p>
            <a:r>
              <a:rPr lang="en-US" dirty="0"/>
              <a:t>Click to edit Master title style</a:t>
            </a:r>
          </a:p>
        </p:txBody>
      </p:sp>
      <p:sp>
        <p:nvSpPr>
          <p:cNvPr id="3" name="Footer Placeholder 2">
            <a:extLst>
              <a:ext uri="{FF2B5EF4-FFF2-40B4-BE49-F238E27FC236}">
                <a16:creationId xmlns:a16="http://schemas.microsoft.com/office/drawing/2014/main" xmlns="" id="{2A9301E2-5988-2F4C-9CA3-2D3C97029891}"/>
              </a:ext>
            </a:extLst>
          </p:cNvPr>
          <p:cNvSpPr>
            <a:spLocks noGrp="1"/>
          </p:cNvSpPr>
          <p:nvPr>
            <p:ph type="ftr" sz="quarter" idx="10"/>
          </p:nvPr>
        </p:nvSpPr>
        <p:spPr/>
        <p:txBody>
          <a:bodyPr/>
          <a:lstStyle/>
          <a:p>
            <a:r>
              <a:rPr lang="en-US"/>
              <a:t>The 2021 Teaching Professor Conference</a:t>
            </a:r>
            <a:endParaRPr lang="en-US" dirty="0"/>
          </a:p>
        </p:txBody>
      </p:sp>
      <p:sp>
        <p:nvSpPr>
          <p:cNvPr id="4" name="Slide Number Placeholder 3">
            <a:extLst>
              <a:ext uri="{FF2B5EF4-FFF2-40B4-BE49-F238E27FC236}">
                <a16:creationId xmlns:a16="http://schemas.microsoft.com/office/drawing/2014/main" xmlns="" id="{E1FC99D3-6394-6241-BA66-8BDB36702A12}"/>
              </a:ext>
            </a:extLst>
          </p:cNvPr>
          <p:cNvSpPr>
            <a:spLocks noGrp="1"/>
          </p:cNvSpPr>
          <p:nvPr>
            <p:ph type="sldNum" sz="quarter" idx="11"/>
          </p:nvPr>
        </p:nvSpPr>
        <p:spPr/>
        <p:txBody>
          <a:bodyPr/>
          <a:lstStyle/>
          <a:p>
            <a:fld id="{0226CCDC-3057-A845-8B73-831E010D3BA8}" type="slidenum">
              <a:rPr lang="en-US" smtClean="0"/>
              <a:t>‹#›</a:t>
            </a:fld>
            <a:endParaRPr lang="en-US"/>
          </a:p>
        </p:txBody>
      </p:sp>
    </p:spTree>
    <p:extLst>
      <p:ext uri="{BB962C8B-B14F-4D97-AF65-F5344CB8AC3E}">
        <p14:creationId xmlns:p14="http://schemas.microsoft.com/office/powerpoint/2010/main" val="258222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7000">
              <a:srgbClr val="BAD2D1"/>
            </a:gs>
            <a:gs pos="0">
              <a:schemeClr val="accent2"/>
            </a:gs>
            <a:gs pos="100000">
              <a:schemeClr val="bg1"/>
            </a:gs>
          </a:gsLst>
          <a:lin ang="16200000" scaled="0"/>
        </a:gradFill>
        <a:effectLst/>
      </p:bgPr>
    </p:bg>
    <p:spTree>
      <p:nvGrpSpPr>
        <p:cNvPr id="1" name=""/>
        <p:cNvGrpSpPr/>
        <p:nvPr/>
      </p:nvGrpSpPr>
      <p:grpSpPr>
        <a:xfrm>
          <a:off x="0" y="0"/>
          <a:ext cx="0" cy="0"/>
          <a:chOff x="0" y="0"/>
          <a:chExt cx="0" cy="0"/>
        </a:xfrm>
      </p:grpSpPr>
      <p:sp>
        <p:nvSpPr>
          <p:cNvPr id="4" name="Rectangle 3"/>
          <p:cNvSpPr/>
          <p:nvPr userDrawn="1"/>
        </p:nvSpPr>
        <p:spPr>
          <a:xfrm>
            <a:off x="0" y="5166360"/>
            <a:ext cx="9144000" cy="54863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1828463"/>
            <a:ext cx="8229600" cy="1225021"/>
          </a:xfrm>
        </p:spPr>
        <p:txBody>
          <a:bodyPr/>
          <a:lstStyle>
            <a:lvl1pPr algn="l">
              <a:defRPr>
                <a:solidFill>
                  <a:schemeClr val="tx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457200" y="3218603"/>
            <a:ext cx="6400800" cy="14605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The 2021 Teaching Professor Conference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226CCDC-3057-A845-8B73-831E010D3BA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2"/>
            <a:ext cx="8229600" cy="952500"/>
          </a:xfrm>
        </p:spPr>
        <p:txBody>
          <a:bodyPr/>
          <a:lstStyle/>
          <a:p>
            <a:r>
              <a:rPr lang="en-US" dirty="0"/>
              <a:t>Click to edit Master title style</a:t>
            </a:r>
          </a:p>
        </p:txBody>
      </p:sp>
      <p:sp>
        <p:nvSpPr>
          <p:cNvPr id="3" name="Content Placeholder 2"/>
          <p:cNvSpPr>
            <a:spLocks noGrp="1"/>
          </p:cNvSpPr>
          <p:nvPr>
            <p:ph idx="1"/>
          </p:nvPr>
        </p:nvSpPr>
        <p:spPr>
          <a:xfrm>
            <a:off x="457200" y="1992312"/>
            <a:ext cx="8229600" cy="31128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The 2021 Teaching Professor Conference</a:t>
            </a:r>
          </a:p>
        </p:txBody>
      </p:sp>
      <p:sp>
        <p:nvSpPr>
          <p:cNvPr id="6" name="Slide Number Placeholder 5"/>
          <p:cNvSpPr>
            <a:spLocks noGrp="1"/>
          </p:cNvSpPr>
          <p:nvPr>
            <p:ph type="sldNum" sz="quarter" idx="12"/>
          </p:nvPr>
        </p:nvSpPr>
        <p:spPr/>
        <p:txBody>
          <a:bodyPr/>
          <a:lstStyle/>
          <a:p>
            <a:fld id="{0226CCDC-3057-A845-8B73-831E010D3B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2498"/>
            <a:ext cx="3907410" cy="1370540"/>
          </a:xfrm>
        </p:spPr>
        <p:txBody>
          <a:bodyPr/>
          <a:lstStyle/>
          <a:p>
            <a:r>
              <a:rPr lang="en-US" dirty="0"/>
              <a:t>Click to edit Master title style</a:t>
            </a:r>
          </a:p>
        </p:txBody>
      </p:sp>
      <p:sp>
        <p:nvSpPr>
          <p:cNvPr id="3" name="Content Placeholder 2"/>
          <p:cNvSpPr>
            <a:spLocks noGrp="1"/>
          </p:cNvSpPr>
          <p:nvPr>
            <p:ph sz="half" idx="1"/>
          </p:nvPr>
        </p:nvSpPr>
        <p:spPr>
          <a:xfrm>
            <a:off x="457200" y="2441541"/>
            <a:ext cx="4038600" cy="2578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0536" y="0"/>
            <a:ext cx="4383464" cy="5715000"/>
          </a:xfrm>
          <a:solidFill>
            <a:schemeClr val="accent1">
              <a:lumMod val="50000"/>
            </a:schemeClr>
          </a:solidFill>
        </p:spPr>
        <p:txBody>
          <a:bodyPr/>
          <a:lstStyle>
            <a:lvl1pPr>
              <a:defRPr sz="2800"/>
            </a:lvl1pPr>
            <a:lvl2pPr marL="457200" indent="0">
              <a:buNone/>
              <a:defRPr sz="24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a:p>
            <a:pPr lvl="1"/>
            <a:r>
              <a:rPr lang="en-US" dirty="0"/>
              <a:t>Second level</a:t>
            </a:r>
          </a:p>
        </p:txBody>
      </p:sp>
      <p:sp>
        <p:nvSpPr>
          <p:cNvPr id="6" name="Footer Placeholder 5"/>
          <p:cNvSpPr>
            <a:spLocks noGrp="1"/>
          </p:cNvSpPr>
          <p:nvPr>
            <p:ph type="ftr" sz="quarter" idx="11"/>
          </p:nvPr>
        </p:nvSpPr>
        <p:spPr/>
        <p:txBody>
          <a:bodyPr/>
          <a:lstStyle/>
          <a:p>
            <a:r>
              <a:rPr lang="en-US" dirty="0"/>
              <a:t>The 2021 Teaching Professor Conference</a:t>
            </a:r>
          </a:p>
        </p:txBody>
      </p:sp>
      <p:sp>
        <p:nvSpPr>
          <p:cNvPr id="7" name="Slide Number Placeholder 6"/>
          <p:cNvSpPr>
            <a:spLocks noGrp="1"/>
          </p:cNvSpPr>
          <p:nvPr>
            <p:ph type="sldNum" sz="quarter" idx="12"/>
          </p:nvPr>
        </p:nvSpPr>
        <p:spPr/>
        <p:txBody>
          <a:bodyPr/>
          <a:lstStyle/>
          <a:p>
            <a:fld id="{0226CCDC-3057-A845-8B73-831E010D3BA8}" type="slidenum">
              <a:rPr lang="en-US" smtClean="0"/>
              <a:t>‹#›</a:t>
            </a:fld>
            <a:endParaRPr lang="en-US"/>
          </a:p>
        </p:txBody>
      </p:sp>
    </p:spTree>
    <p:extLst>
      <p:ext uri="{BB962C8B-B14F-4D97-AF65-F5344CB8AC3E}">
        <p14:creationId xmlns:p14="http://schemas.microsoft.com/office/powerpoint/2010/main" val="417148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The 2021 Teaching Professor Conference</a:t>
            </a:r>
          </a:p>
        </p:txBody>
      </p:sp>
      <p:sp>
        <p:nvSpPr>
          <p:cNvPr id="9" name="Slide Number Placeholder 8"/>
          <p:cNvSpPr>
            <a:spLocks noGrp="1"/>
          </p:cNvSpPr>
          <p:nvPr>
            <p:ph type="sldNum" sz="quarter" idx="12"/>
          </p:nvPr>
        </p:nvSpPr>
        <p:spPr/>
        <p:txBody>
          <a:bodyPr/>
          <a:lstStyle/>
          <a:p>
            <a:fld id="{0226CCDC-3057-A845-8B73-831E010D3BA8}" type="slidenum">
              <a:rPr lang="en-US" smtClean="0"/>
              <a:t>‹#›</a:t>
            </a:fld>
            <a:endParaRPr lang="en-US"/>
          </a:p>
        </p:txBody>
      </p:sp>
    </p:spTree>
    <p:extLst>
      <p:ext uri="{BB962C8B-B14F-4D97-AF65-F5344CB8AC3E}">
        <p14:creationId xmlns:p14="http://schemas.microsoft.com/office/powerpoint/2010/main" val="373253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The 2021 Teaching Professor Conference</a:t>
            </a:r>
          </a:p>
        </p:txBody>
      </p:sp>
      <p:sp>
        <p:nvSpPr>
          <p:cNvPr id="5" name="Slide Number Placeholder 4"/>
          <p:cNvSpPr>
            <a:spLocks noGrp="1"/>
          </p:cNvSpPr>
          <p:nvPr>
            <p:ph type="sldNum" sz="quarter" idx="12"/>
          </p:nvPr>
        </p:nvSpPr>
        <p:spPr/>
        <p:txBody>
          <a:bodyPr/>
          <a:lstStyle/>
          <a:p>
            <a:fld id="{0226CCDC-3057-A845-8B73-831E010D3BA8}" type="slidenum">
              <a:rPr lang="en-US" smtClean="0"/>
              <a:t>‹#›</a:t>
            </a:fld>
            <a:endParaRPr lang="en-US"/>
          </a:p>
        </p:txBody>
      </p:sp>
    </p:spTree>
    <p:extLst>
      <p:ext uri="{BB962C8B-B14F-4D97-AF65-F5344CB8AC3E}">
        <p14:creationId xmlns:p14="http://schemas.microsoft.com/office/powerpoint/2010/main" val="411111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The 2021 Teaching Professor Conference</a:t>
            </a:r>
          </a:p>
        </p:txBody>
      </p:sp>
      <p:sp>
        <p:nvSpPr>
          <p:cNvPr id="4" name="Slide Number Placeholder 3"/>
          <p:cNvSpPr>
            <a:spLocks noGrp="1"/>
          </p:cNvSpPr>
          <p:nvPr>
            <p:ph type="sldNum" sz="quarter" idx="12"/>
          </p:nvPr>
        </p:nvSpPr>
        <p:spPr/>
        <p:txBody>
          <a:bodyPr/>
          <a:lstStyle/>
          <a:p>
            <a:fld id="{0226CCDC-3057-A845-8B73-831E010D3BA8}" type="slidenum">
              <a:rPr lang="en-US" smtClean="0"/>
              <a:t>‹#›</a:t>
            </a:fld>
            <a:endParaRPr lang="en-US"/>
          </a:p>
        </p:txBody>
      </p:sp>
    </p:spTree>
    <p:extLst>
      <p:ext uri="{BB962C8B-B14F-4D97-AF65-F5344CB8AC3E}">
        <p14:creationId xmlns:p14="http://schemas.microsoft.com/office/powerpoint/2010/main" val="141211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The 2021 Teaching Professor Conference</a:t>
            </a:r>
          </a:p>
        </p:txBody>
      </p:sp>
      <p:sp>
        <p:nvSpPr>
          <p:cNvPr id="7" name="Slide Number Placeholder 6"/>
          <p:cNvSpPr>
            <a:spLocks noGrp="1"/>
          </p:cNvSpPr>
          <p:nvPr>
            <p:ph type="sldNum" sz="quarter" idx="12"/>
          </p:nvPr>
        </p:nvSpPr>
        <p:spPr/>
        <p:txBody>
          <a:bodyPr/>
          <a:lstStyle/>
          <a:p>
            <a:fld id="{0226CCDC-3057-A845-8B73-831E010D3BA8}" type="slidenum">
              <a:rPr lang="en-US" smtClean="0"/>
              <a:t>‹#›</a:t>
            </a:fld>
            <a:endParaRPr lang="en-US"/>
          </a:p>
        </p:txBody>
      </p:sp>
    </p:spTree>
    <p:extLst>
      <p:ext uri="{BB962C8B-B14F-4D97-AF65-F5344CB8AC3E}">
        <p14:creationId xmlns:p14="http://schemas.microsoft.com/office/powerpoint/2010/main" val="2408082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5296959"/>
            <a:ext cx="5562600" cy="304271"/>
          </a:xfrm>
          <a:prstGeom prst="rect">
            <a:avLst/>
          </a:prstGeom>
        </p:spPr>
        <p:txBody>
          <a:bodyPr vert="horz" lIns="91440" tIns="45720" rIns="91440" bIns="45720" rtlCol="0" anchor="ctr"/>
          <a:lstStyle>
            <a:lvl1pPr algn="l">
              <a:defRPr sz="1100" b="1" i="0" spc="0">
                <a:solidFill>
                  <a:schemeClr val="tx1">
                    <a:tint val="75000"/>
                  </a:schemeClr>
                </a:solidFill>
                <a:latin typeface="Times New Roman"/>
                <a:cs typeface="Times New Roman"/>
              </a:defRPr>
            </a:lvl1pPr>
          </a:lstStyle>
          <a:p>
            <a:r>
              <a:rPr lang="en-US" dirty="0"/>
              <a:t>The 2021 Teaching Professor Conference</a:t>
            </a: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226CCDC-3057-A845-8B73-831E010D3BA8}" type="slidenum">
              <a:rPr lang="en-US" smtClean="0"/>
              <a:t>‹#›</a:t>
            </a:fld>
            <a:endParaRPr lang="en-US"/>
          </a:p>
        </p:txBody>
      </p:sp>
    </p:spTree>
    <p:extLst>
      <p:ext uri="{BB962C8B-B14F-4D97-AF65-F5344CB8AC3E}">
        <p14:creationId xmlns:p14="http://schemas.microsoft.com/office/powerpoint/2010/main" val="4696816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1" r:id="rId4"/>
    <p:sldLayoutId id="2147483652" r:id="rId5"/>
    <p:sldLayoutId id="2147483653" r:id="rId6"/>
    <p:sldLayoutId id="2147483654" r:id="rId7"/>
    <p:sldLayoutId id="2147483655" r:id="rId8"/>
    <p:sldLayoutId id="2147483656" r:id="rId9"/>
    <p:sldLayoutId id="2147483657" r:id="rId10"/>
    <p:sldLayoutId id="2147483660" r:id="rId11"/>
  </p:sldLayoutIdLst>
  <p:hf hdr="0" dt="0"/>
  <p:txStyles>
    <p:titleStyle>
      <a:lvl1pPr algn="l" defTabSz="457200" rtl="0" eaLnBrk="1" latinLnBrk="0" hangingPunct="1">
        <a:spcBef>
          <a:spcPct val="0"/>
        </a:spcBef>
        <a:buNone/>
        <a:defRPr sz="4400" b="0" i="0" kern="1200">
          <a:solidFill>
            <a:schemeClr val="tx2">
              <a:lumMod val="50000"/>
            </a:schemeClr>
          </a:solidFill>
          <a:latin typeface="Georgia" charset="0"/>
          <a:ea typeface="Georgia" charset="0"/>
          <a:cs typeface="Georgia" charset="0"/>
        </a:defRPr>
      </a:lvl1pPr>
    </p:titleStyle>
    <p:bodyStyle>
      <a:lvl1pPr marL="342900" indent="-342900" algn="l" defTabSz="457200" rtl="0" eaLnBrk="1" latinLnBrk="0" hangingPunct="1">
        <a:spcBef>
          <a:spcPct val="20000"/>
        </a:spcBef>
        <a:buFont typeface="Arial"/>
        <a:buChar char="•"/>
        <a:defRPr sz="3200" kern="1200">
          <a:solidFill>
            <a:schemeClr val="tx2">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time_continue=3&amp;v=2nmhAJYxFT4&amp;feature=emb_logo" TargetMode="External"/><Relationship Id="rId4" Type="http://schemas.openxmlformats.org/officeDocument/2006/relationships/hyperlink" Target="https://www.nytimes.com/interactive/projects/your-stories/conversations-on-race" TargetMode="External"/><Relationship Id="rId5" Type="http://schemas.openxmlformats.org/officeDocument/2006/relationships/hyperlink" Target="https://www.youtube.com/watch?v=ZkedkvNn5V0" TargetMode="External"/><Relationship Id="rId1" Type="http://schemas.openxmlformats.org/officeDocument/2006/relationships/slideLayout" Target="../slideLayouts/slideLayout4.xml"/><Relationship Id="rId2" Type="http://schemas.openxmlformats.org/officeDocument/2006/relationships/hyperlink" Target="https://opinionator.blogs.nytimes.com/2015/12/24/dear-white-americ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stephenbrookfield.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yZNAAr8czE" TargetMode="External"/><Relationship Id="rId4" Type="http://schemas.openxmlformats.org/officeDocument/2006/relationships/hyperlink" Target="https://www.youtube.com/watch?v=gMEXBFhA-NY" TargetMode="External"/><Relationship Id="rId5" Type="http://schemas.openxmlformats.org/officeDocument/2006/relationships/hyperlink" Target="https://www.youtube.com/watch?v=Nrw6Bf5weTM&amp;t=53s" TargetMode="External"/><Relationship Id="rId6" Type="http://schemas.openxmlformats.org/officeDocument/2006/relationships/hyperlink" Target="https://www.youtube.com/watch?v=UZo06BjmbbE" TargetMode="External"/><Relationship Id="rId7" Type="http://schemas.openxmlformats.org/officeDocument/2006/relationships/hyperlink" Target="https://www.youtube.com/watch?v=45ey4jgoxeU" TargetMode="External"/><Relationship Id="rId8" Type="http://schemas.openxmlformats.org/officeDocument/2006/relationships/hyperlink" Target="https://www.youtube.com/watch?v=TzuOlyyQlug" TargetMode="External"/><Relationship Id="rId9" Type="http://schemas.openxmlformats.org/officeDocument/2006/relationships/hyperlink" Target="https://www.youtube.com/watch?v=IwaOBXzJ3hs" TargetMode="External"/><Relationship Id="rId10" Type="http://schemas.openxmlformats.org/officeDocument/2006/relationships/hyperlink" Target="https://www.youtube.com/watch?v=Cc51rbZok3k" TargetMode="External"/><Relationship Id="rId11" Type="http://schemas.openxmlformats.org/officeDocument/2006/relationships/hyperlink" Target="https://www.youtube.com/watch?v=N4fbr1LlxEk" TargetMode="External"/><Relationship Id="rId1" Type="http://schemas.openxmlformats.org/officeDocument/2006/relationships/slideLayout" Target="../slideLayouts/slideLayout4.xml"/><Relationship Id="rId2" Type="http://schemas.openxmlformats.org/officeDocument/2006/relationships/hyperlink" Target="https://www.youtube.com/watch?v=TnybJZRWi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stephenbrookfield.com/" TargetMode="External"/><Relationship Id="rId3" Type="http://schemas.openxmlformats.org/officeDocument/2006/relationships/hyperlink" Target="http://www.stephenbrookfield.com/powerpoints-pdf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 Id="rId3"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98" y="99391"/>
            <a:ext cx="4096538" cy="2490281"/>
          </a:xfrm>
          <a:solidFill>
            <a:schemeClr val="accent3">
              <a:lumMod val="20000"/>
              <a:lumOff val="80000"/>
            </a:schemeClr>
          </a:solidFill>
        </p:spPr>
        <p:txBody>
          <a:bodyPr anchor="ctr">
            <a:noAutofit/>
          </a:bodyPr>
          <a:lstStyle/>
          <a:p>
            <a:pPr algn="ctr">
              <a:lnSpc>
                <a:spcPct val="90000"/>
              </a:lnSpc>
            </a:pPr>
            <a:r>
              <a:rPr lang="en-US" sz="3600" dirty="0" smtClean="0"/>
              <a:t>You </a:t>
            </a:r>
            <a:r>
              <a:rPr lang="en-US" sz="3600" dirty="0"/>
              <a:t>can do this imperfectly or not at all: The dynamics of teaching </a:t>
            </a:r>
            <a:r>
              <a:rPr lang="en-US" sz="3600" dirty="0" smtClean="0"/>
              <a:t>race</a:t>
            </a:r>
            <a:endParaRPr lang="en-US" sz="3600" dirty="0"/>
          </a:p>
        </p:txBody>
      </p:sp>
      <p:sp>
        <p:nvSpPr>
          <p:cNvPr id="3" name="Subtitle 2"/>
          <p:cNvSpPr>
            <a:spLocks noGrp="1"/>
          </p:cNvSpPr>
          <p:nvPr>
            <p:ph sz="half" idx="1"/>
          </p:nvPr>
        </p:nvSpPr>
        <p:spPr>
          <a:xfrm>
            <a:off x="119270" y="2703443"/>
            <a:ext cx="4285666" cy="2479745"/>
          </a:xfrm>
          <a:solidFill>
            <a:schemeClr val="accent3">
              <a:lumMod val="20000"/>
              <a:lumOff val="80000"/>
            </a:schemeClr>
          </a:solidFill>
        </p:spPr>
        <p:txBody>
          <a:bodyPr>
            <a:normAutofit fontScale="92500"/>
          </a:bodyPr>
          <a:lstStyle/>
          <a:p>
            <a:r>
              <a:rPr lang="en-US" sz="2000" dirty="0" smtClean="0"/>
              <a:t>Stephen </a:t>
            </a:r>
            <a:r>
              <a:rPr lang="en-US" sz="2000" dirty="0"/>
              <a:t>Brookfield (he, him)</a:t>
            </a:r>
          </a:p>
          <a:p>
            <a:r>
              <a:rPr lang="en-US" sz="2000" dirty="0"/>
              <a:t>Distinguished Scholar, Antioch University</a:t>
            </a:r>
          </a:p>
          <a:p>
            <a:r>
              <a:rPr lang="en-US" sz="3600" dirty="0">
                <a:hlinkClick r:id="rId2"/>
              </a:rPr>
              <a:t>http://www.stephenbrookfield.com</a:t>
            </a:r>
            <a:r>
              <a:rPr lang="en-US" sz="3600" dirty="0" smtClean="0">
                <a:hlinkClick r:id="rId2"/>
              </a:rPr>
              <a:t>/</a:t>
            </a:r>
            <a:endParaRPr lang="en-US" sz="3600" dirty="0"/>
          </a:p>
        </p:txBody>
      </p:sp>
      <p:pic>
        <p:nvPicPr>
          <p:cNvPr id="5" name="Picture 4" descr="City on a sunny day">
            <a:extLst>
              <a:ext uri="{FF2B5EF4-FFF2-40B4-BE49-F238E27FC236}">
                <a16:creationId xmlns:a16="http://schemas.microsoft.com/office/drawing/2014/main" xmlns="" id="{56345A41-F679-A448-8AD8-43C0263F145A}"/>
              </a:ext>
            </a:extLst>
          </p:cNvPr>
          <p:cNvPicPr>
            <a:picLocks noChangeAspect="1"/>
          </p:cNvPicPr>
          <p:nvPr/>
        </p:nvPicPr>
        <p:blipFill rotWithShape="1">
          <a:blip r:embed="rId3"/>
          <a:srcRect l="23971" r="23971"/>
          <a:stretch/>
        </p:blipFill>
        <p:spPr>
          <a:xfrm>
            <a:off x="4760536" y="10"/>
            <a:ext cx="4383464" cy="5714990"/>
          </a:xfrm>
          <a:prstGeom prst="rect">
            <a:avLst/>
          </a:prstGeom>
          <a:noFill/>
        </p:spPr>
      </p:pic>
      <p:sp>
        <p:nvSpPr>
          <p:cNvPr id="10" name="Footer Placeholder 4">
            <a:extLst>
              <a:ext uri="{FF2B5EF4-FFF2-40B4-BE49-F238E27FC236}">
                <a16:creationId xmlns:a16="http://schemas.microsoft.com/office/drawing/2014/main" xmlns="" id="{031B4B73-CF5D-4BA9-8244-C6543E4E22DF}"/>
              </a:ext>
            </a:extLst>
          </p:cNvPr>
          <p:cNvSpPr>
            <a:spLocks noGrp="1"/>
          </p:cNvSpPr>
          <p:nvPr>
            <p:ph type="ftr" sz="quarter" idx="11"/>
          </p:nvPr>
        </p:nvSpPr>
        <p:spPr>
          <a:xfrm>
            <a:off x="457200" y="5296959"/>
            <a:ext cx="5562600" cy="304271"/>
          </a:xfrm>
        </p:spPr>
        <p:txBody>
          <a:bodyPr/>
          <a:lstStyle/>
          <a:p>
            <a:pPr>
              <a:spcAft>
                <a:spcPts val="600"/>
              </a:spcAft>
            </a:pPr>
            <a:r>
              <a:rPr lang="en-US" dirty="0"/>
              <a:t>The 2022 Teaching Professor Conference</a:t>
            </a:r>
          </a:p>
        </p:txBody>
      </p:sp>
      <p:sp>
        <p:nvSpPr>
          <p:cNvPr id="12" name="Slide Number Placeholder 5">
            <a:extLst>
              <a:ext uri="{FF2B5EF4-FFF2-40B4-BE49-F238E27FC236}">
                <a16:creationId xmlns:a16="http://schemas.microsoft.com/office/drawing/2014/main" xmlns="" id="{76003202-7763-4CAC-BE5B-2C056E66C701}"/>
              </a:ext>
            </a:extLst>
          </p:cNvPr>
          <p:cNvSpPr>
            <a:spLocks noGrp="1"/>
          </p:cNvSpPr>
          <p:nvPr>
            <p:ph type="sldNum" sz="quarter" idx="12"/>
          </p:nvPr>
        </p:nvSpPr>
        <p:spPr>
          <a:xfrm>
            <a:off x="6553200" y="5296959"/>
            <a:ext cx="2133600" cy="304271"/>
          </a:xfrm>
        </p:spPr>
        <p:txBody>
          <a:bodyPr/>
          <a:lstStyle/>
          <a:p>
            <a:pPr>
              <a:spcAft>
                <a:spcPts val="600"/>
              </a:spcAft>
            </a:pPr>
            <a:fld id="{0226CCDC-3057-A845-8B73-831E010D3BA8}" type="slidenum">
              <a:rPr lang="en-US" smtClean="0"/>
              <a:pPr>
                <a:spcAft>
                  <a:spcPts val="600"/>
                </a:spcAft>
              </a:pPr>
              <a:t>1</a:t>
            </a:fld>
            <a:endParaRPr lang="en-US"/>
          </a:p>
        </p:txBody>
      </p:sp>
      <p:pic>
        <p:nvPicPr>
          <p:cNvPr id="13" name="Picture 12" descr="Logo&#10;&#10;Description automatically generated">
            <a:extLst>
              <a:ext uri="{FF2B5EF4-FFF2-40B4-BE49-F238E27FC236}">
                <a16:creationId xmlns:a16="http://schemas.microsoft.com/office/drawing/2014/main" xmlns="" id="{82E761E9-BE66-6E47-A2B3-B401DCC6529D}"/>
              </a:ext>
            </a:extLst>
          </p:cNvPr>
          <p:cNvPicPr>
            <a:picLocks noChangeAspect="1"/>
          </p:cNvPicPr>
          <p:nvPr/>
        </p:nvPicPr>
        <p:blipFill>
          <a:blip r:embed="rId4"/>
          <a:stretch>
            <a:fillRect/>
          </a:stretch>
        </p:blipFill>
        <p:spPr>
          <a:xfrm>
            <a:off x="5006320" y="351109"/>
            <a:ext cx="2682744" cy="1099660"/>
          </a:xfrm>
          <a:prstGeom prst="rect">
            <a:avLst/>
          </a:prstGeom>
        </p:spPr>
      </p:pic>
    </p:spTree>
    <p:extLst>
      <p:ext uri="{BB962C8B-B14F-4D97-AF65-F5344CB8AC3E}">
        <p14:creationId xmlns:p14="http://schemas.microsoft.com/office/powerpoint/2010/main" val="414546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1"/>
            <a:ext cx="4084982" cy="4065323"/>
          </a:xfrm>
        </p:spPr>
        <p:txBody>
          <a:bodyPr>
            <a:normAutofit fontScale="90000"/>
          </a:bodyPr>
          <a:lstStyle/>
          <a:p>
            <a:pPr algn="ctr"/>
            <a:r>
              <a:rPr lang="en-US" sz="2000" b="1" i="1" dirty="0" smtClean="0">
                <a:solidFill>
                  <a:srgbClr val="7030A0"/>
                </a:solidFill>
              </a:rPr>
              <a:t/>
            </a:r>
            <a:br>
              <a:rPr lang="en-US" sz="2000" b="1" i="1" dirty="0" smtClean="0">
                <a:solidFill>
                  <a:srgbClr val="7030A0"/>
                </a:solidFill>
              </a:rPr>
            </a:br>
            <a:r>
              <a:rPr lang="en-US" sz="2000" b="1" i="1" dirty="0" smtClean="0">
                <a:solidFill>
                  <a:srgbClr val="7030A0"/>
                </a:solidFill>
              </a:rPr>
              <a:t>So </a:t>
            </a:r>
            <a:r>
              <a:rPr lang="en-US" sz="2000" b="1" i="1" dirty="0">
                <a:solidFill>
                  <a:srgbClr val="7030A0"/>
                </a:solidFill>
              </a:rPr>
              <a:t>What Can We Expect in a </a:t>
            </a:r>
            <a:r>
              <a:rPr lang="en-US" sz="2000" b="1" i="1" dirty="0" smtClean="0">
                <a:solidFill>
                  <a:srgbClr val="7030A0"/>
                </a:solidFill>
              </a:rPr>
              <a:t>Multiracial </a:t>
            </a:r>
            <a:r>
              <a:rPr lang="en-US" sz="2000" b="1" i="1" dirty="0">
                <a:solidFill>
                  <a:srgbClr val="7030A0"/>
                </a:solidFill>
              </a:rPr>
              <a:t>classroom</a:t>
            </a:r>
            <a:r>
              <a:rPr lang="en-US" sz="2000" b="1" i="1" dirty="0" smtClean="0">
                <a:solidFill>
                  <a:srgbClr val="7030A0"/>
                </a:solidFill>
              </a:rPr>
              <a:t>?</a:t>
            </a:r>
            <a:br>
              <a:rPr lang="en-US" sz="2000" b="1" i="1" dirty="0" smtClean="0">
                <a:solidFill>
                  <a:srgbClr val="7030A0"/>
                </a:solidFill>
              </a:rPr>
            </a:br>
            <a:r>
              <a:rPr lang="en-US" sz="2000" b="1" i="1" dirty="0">
                <a:solidFill>
                  <a:srgbClr val="7030A0"/>
                </a:solidFill>
              </a:rPr>
              <a:t/>
            </a:r>
            <a:br>
              <a:rPr lang="en-US" sz="2000" b="1" i="1" dirty="0">
                <a:solidFill>
                  <a:srgbClr val="7030A0"/>
                </a:solidFill>
              </a:rPr>
            </a:br>
            <a:r>
              <a:rPr lang="en-US" sz="2000" b="1" i="1" dirty="0" smtClean="0">
                <a:solidFill>
                  <a:srgbClr val="7030A0"/>
                </a:solidFill>
              </a:rPr>
              <a:t/>
            </a:r>
            <a:br>
              <a:rPr lang="en-US" sz="2000" b="1" i="1" dirty="0" smtClean="0">
                <a:solidFill>
                  <a:srgbClr val="7030A0"/>
                </a:solidFill>
              </a:rPr>
            </a:br>
            <a:r>
              <a:rPr lang="en-US" sz="2000" b="1" i="1" dirty="0">
                <a:solidFill>
                  <a:srgbClr val="7030A0"/>
                </a:solidFill>
              </a:rPr>
              <a:t/>
            </a:r>
            <a:br>
              <a:rPr lang="en-US" sz="2000" b="1" i="1" dirty="0">
                <a:solidFill>
                  <a:srgbClr val="7030A0"/>
                </a:solidFill>
              </a:rPr>
            </a:br>
            <a:r>
              <a:rPr lang="en-US" sz="2000" b="1" i="1" dirty="0" smtClean="0">
                <a:solidFill>
                  <a:srgbClr val="7030A0"/>
                </a:solidFill>
              </a:rPr>
              <a:t/>
            </a:r>
            <a:br>
              <a:rPr lang="en-US" sz="2000" b="1" i="1" dirty="0" smtClean="0">
                <a:solidFill>
                  <a:srgbClr val="7030A0"/>
                </a:solidFill>
              </a:rPr>
            </a:br>
            <a:r>
              <a:rPr lang="en-US" sz="2000" b="1" i="1" dirty="0">
                <a:solidFill>
                  <a:srgbClr val="7030A0"/>
                </a:solidFill>
              </a:rPr>
              <a:t/>
            </a:r>
            <a:br>
              <a:rPr lang="en-US" sz="2000" b="1" i="1" dirty="0">
                <a:solidFill>
                  <a:srgbClr val="7030A0"/>
                </a:solidFill>
              </a:rPr>
            </a:br>
            <a:r>
              <a:rPr lang="en-US" sz="2000" b="1" i="1" dirty="0" smtClean="0">
                <a:solidFill>
                  <a:srgbClr val="7030A0"/>
                </a:solidFill>
              </a:rPr>
              <a:t/>
            </a:r>
            <a:br>
              <a:rPr lang="en-US" sz="2000" b="1" i="1" dirty="0" smtClean="0">
                <a:solidFill>
                  <a:srgbClr val="7030A0"/>
                </a:solidFill>
              </a:rPr>
            </a:br>
            <a:r>
              <a:rPr lang="en-US" sz="1600" b="1" dirty="0" smtClean="0"/>
              <a:t>An </a:t>
            </a:r>
            <a:r>
              <a:rPr lang="en-US" sz="1600" b="1" dirty="0">
                <a:solidFill>
                  <a:srgbClr val="FF0000"/>
                </a:solidFill>
              </a:rPr>
              <a:t>arithmetic level </a:t>
            </a:r>
            <a:r>
              <a:rPr lang="en-US" sz="1600" b="1" dirty="0"/>
              <a:t>of understanding of the dynamics of pervasive, structural racism amongst many whites who have not thought much about racial identity &amp; whiteness </a:t>
            </a:r>
            <a:r>
              <a:rPr lang="en-US" sz="1600" b="1" i="1" dirty="0" smtClean="0">
                <a:solidFill>
                  <a:srgbClr val="7030A0"/>
                </a:solidFill>
              </a:rPr>
              <a:t/>
            </a:r>
            <a:br>
              <a:rPr lang="en-US" sz="1600" b="1" i="1" dirty="0" smtClean="0">
                <a:solidFill>
                  <a:srgbClr val="7030A0"/>
                </a:solidFill>
              </a:rPr>
            </a:br>
            <a:r>
              <a:rPr lang="en-US" sz="1600" b="1" dirty="0"/>
              <a:t> </a:t>
            </a:r>
            <a:r>
              <a:rPr lang="en-US" sz="1600" b="1" i="1" dirty="0">
                <a:solidFill>
                  <a:srgbClr val="00B050"/>
                </a:solidFill>
              </a:rPr>
              <a:t>THIS IS A REASON FOR</a:t>
            </a:r>
            <a:br>
              <a:rPr lang="en-US" sz="1600" b="1" i="1" dirty="0">
                <a:solidFill>
                  <a:srgbClr val="00B050"/>
                </a:solidFill>
              </a:rPr>
            </a:br>
            <a:r>
              <a:rPr lang="en-US" sz="1600" b="1" i="1" dirty="0">
                <a:solidFill>
                  <a:srgbClr val="00B050"/>
                </a:solidFill>
              </a:rPr>
              <a:t>AFFINITY GROUPS</a:t>
            </a:r>
            <a:r>
              <a:rPr lang="en-US" sz="2000" b="1" i="1" dirty="0">
                <a:solidFill>
                  <a:srgbClr val="7030A0"/>
                </a:solidFill>
              </a:rPr>
              <a:t/>
            </a:r>
            <a:br>
              <a:rPr lang="en-US" sz="2000" b="1" i="1" dirty="0">
                <a:solidFill>
                  <a:srgbClr val="7030A0"/>
                </a:solidFill>
              </a:rPr>
            </a:br>
            <a:r>
              <a:rPr lang="en-US" sz="2000" b="1" i="1" dirty="0" smtClean="0">
                <a:solidFill>
                  <a:srgbClr val="7030A0"/>
                </a:solidFill>
              </a:rPr>
              <a:t/>
            </a:r>
            <a:br>
              <a:rPr lang="en-US" sz="2000" b="1" i="1" dirty="0" smtClean="0">
                <a:solidFill>
                  <a:srgbClr val="7030A0"/>
                </a:solidFill>
              </a:rPr>
            </a:br>
            <a:endParaRPr lang="en-US" sz="2000" dirty="0"/>
          </a:p>
        </p:txBody>
      </p:sp>
      <p:sp>
        <p:nvSpPr>
          <p:cNvPr id="3" name="Content Placeholder 2"/>
          <p:cNvSpPr>
            <a:spLocks noGrp="1"/>
          </p:cNvSpPr>
          <p:nvPr>
            <p:ph idx="1"/>
          </p:nvPr>
        </p:nvSpPr>
        <p:spPr>
          <a:xfrm>
            <a:off x="4480891" y="1039810"/>
            <a:ext cx="4144617" cy="4065324"/>
          </a:xfrm>
        </p:spPr>
        <p:txBody>
          <a:bodyPr>
            <a:normAutofit/>
          </a:bodyPr>
          <a:lstStyle/>
          <a:p>
            <a:r>
              <a:rPr lang="en-US" sz="1600" dirty="0"/>
              <a:t>A </a:t>
            </a:r>
            <a:r>
              <a:rPr lang="en-US" sz="1600" dirty="0">
                <a:solidFill>
                  <a:srgbClr val="FF0000"/>
                </a:solidFill>
              </a:rPr>
              <a:t>calculus level </a:t>
            </a:r>
            <a:r>
              <a:rPr lang="en-US" sz="1600" dirty="0"/>
              <a:t>of understanding </a:t>
            </a:r>
            <a:r>
              <a:rPr lang="en-US" sz="1600"/>
              <a:t>amongst </a:t>
            </a:r>
            <a:r>
              <a:rPr lang="en-US" sz="1600" smtClean="0"/>
              <a:t>Black</a:t>
            </a:r>
            <a:r>
              <a:rPr lang="en-US" sz="1600"/>
              <a:t>, </a:t>
            </a:r>
            <a:r>
              <a:rPr lang="en-US" sz="1600" smtClean="0"/>
              <a:t>Indigenous </a:t>
            </a:r>
            <a:r>
              <a:rPr lang="en-US" sz="1600"/>
              <a:t>and </a:t>
            </a:r>
            <a:r>
              <a:rPr lang="en-US" sz="1600" smtClean="0"/>
              <a:t>People </a:t>
            </a:r>
            <a:r>
              <a:rPr lang="en-US" sz="1600"/>
              <a:t>of </a:t>
            </a:r>
            <a:r>
              <a:rPr lang="en-US" sz="1600" smtClean="0"/>
              <a:t>Color </a:t>
            </a:r>
            <a:r>
              <a:rPr lang="en-US" sz="1600" dirty="0"/>
              <a:t>(BIPOC) who have negotiated the dynamics of structural racism &amp; white supremacy all their lives</a:t>
            </a:r>
          </a:p>
          <a:p>
            <a:r>
              <a:rPr lang="en-US" sz="2000" i="1" dirty="0">
                <a:solidFill>
                  <a:srgbClr val="00B050"/>
                </a:solidFill>
              </a:rPr>
              <a:t>TIRED OF WITNESSING ‘WOKENESS’</a:t>
            </a:r>
          </a:p>
          <a:p>
            <a:endParaRPr lang="en-US" dirty="0"/>
          </a:p>
        </p:txBody>
      </p:sp>
      <p:sp>
        <p:nvSpPr>
          <p:cNvPr id="4" name="Footer Placeholder 3"/>
          <p:cNvSpPr>
            <a:spLocks noGrp="1"/>
          </p:cNvSpPr>
          <p:nvPr>
            <p:ph type="ftr" sz="quarter" idx="11"/>
          </p:nvPr>
        </p:nvSpPr>
        <p:spPr/>
        <p:txBody>
          <a:bodyPr/>
          <a:lstStyle/>
          <a:p>
            <a:r>
              <a:rPr lang="en-US" dirty="0"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4" y="1888058"/>
            <a:ext cx="2484783" cy="11844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9" y="3072472"/>
            <a:ext cx="3611218" cy="1887154"/>
          </a:xfrm>
          <a:prstGeom prst="rect">
            <a:avLst/>
          </a:prstGeom>
        </p:spPr>
      </p:pic>
    </p:spTree>
    <p:extLst>
      <p:ext uri="{BB962C8B-B14F-4D97-AF65-F5344CB8AC3E}">
        <p14:creationId xmlns:p14="http://schemas.microsoft.com/office/powerpoint/2010/main" val="39046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2"/>
            <a:ext cx="8229600" cy="540510"/>
          </a:xfrm>
        </p:spPr>
        <p:txBody>
          <a:bodyPr>
            <a:normAutofit fontScale="90000"/>
          </a:bodyPr>
          <a:lstStyle/>
          <a:p>
            <a:r>
              <a:rPr lang="en-US" b="1" i="1" dirty="0">
                <a:solidFill>
                  <a:srgbClr val="FF0000"/>
                </a:solidFill>
              </a:rPr>
              <a:t>Witnessing White ‘</a:t>
            </a:r>
            <a:r>
              <a:rPr lang="en-US" b="1" i="1" dirty="0" err="1">
                <a:solidFill>
                  <a:srgbClr val="FF0000"/>
                </a:solidFill>
              </a:rPr>
              <a:t>Wokeness</a:t>
            </a:r>
            <a:r>
              <a:rPr lang="en-US" dirty="0">
                <a:solidFill>
                  <a:srgbClr val="FF0000"/>
                </a:solidFill>
              </a:rPr>
              <a:t>’</a:t>
            </a:r>
            <a:endParaRPr lang="en-US" dirty="0"/>
          </a:p>
        </p:txBody>
      </p:sp>
      <p:sp>
        <p:nvSpPr>
          <p:cNvPr id="3" name="Content Placeholder 2"/>
          <p:cNvSpPr>
            <a:spLocks noGrp="1"/>
          </p:cNvSpPr>
          <p:nvPr>
            <p:ph idx="1"/>
          </p:nvPr>
        </p:nvSpPr>
        <p:spPr>
          <a:xfrm>
            <a:off x="457200" y="1580322"/>
            <a:ext cx="8229600" cy="3524813"/>
          </a:xfrm>
          <a:solidFill>
            <a:schemeClr val="accent3">
              <a:lumMod val="40000"/>
              <a:lumOff val="60000"/>
            </a:schemeClr>
          </a:solidFill>
        </p:spPr>
        <p:txBody>
          <a:bodyPr>
            <a:normAutofit fontScale="40000" lnSpcReduction="20000"/>
          </a:bodyPr>
          <a:lstStyle/>
          <a:p>
            <a:pPr marL="0" lvl="0" indent="0">
              <a:lnSpc>
                <a:spcPct val="100000"/>
              </a:lnSpc>
              <a:spcBef>
                <a:spcPts val="0"/>
              </a:spcBef>
              <a:buNone/>
            </a:pPr>
            <a:r>
              <a:rPr lang="en-US" sz="3500" dirty="0"/>
              <a:t>“I honestly have been having a hard time being in predominately white classes lately as people in this country realize, </a:t>
            </a:r>
            <a:r>
              <a:rPr lang="en-US" sz="3500" i="1" dirty="0"/>
              <a:t>again</a:t>
            </a:r>
            <a:r>
              <a:rPr lang="en-US" sz="3500" dirty="0"/>
              <a:t>, the issues that exist in America for Black people.</a:t>
            </a:r>
          </a:p>
          <a:p>
            <a:pPr marL="0" lvl="0" indent="0">
              <a:lnSpc>
                <a:spcPct val="100000"/>
              </a:lnSpc>
              <a:spcBef>
                <a:spcPts val="0"/>
              </a:spcBef>
              <a:buNone/>
            </a:pPr>
            <a:r>
              <a:rPr lang="en-US" sz="3500" dirty="0"/>
              <a:t> </a:t>
            </a:r>
          </a:p>
          <a:p>
            <a:pPr marL="0" lvl="0" indent="0">
              <a:lnSpc>
                <a:spcPct val="100000"/>
              </a:lnSpc>
              <a:spcBef>
                <a:spcPts val="0"/>
              </a:spcBef>
              <a:buNone/>
            </a:pPr>
            <a:r>
              <a:rPr lang="en-US" sz="3500" dirty="0"/>
              <a:t>While she was giving her long spiel on her good work, I couldn't figure out where to place my feelings. I could see it from a mile away; I even prepped myself for it before the class. </a:t>
            </a:r>
          </a:p>
          <a:p>
            <a:pPr marL="0" lvl="0" indent="0">
              <a:lnSpc>
                <a:spcPct val="100000"/>
              </a:lnSpc>
              <a:spcBef>
                <a:spcPts val="0"/>
              </a:spcBef>
              <a:buNone/>
            </a:pPr>
            <a:endParaRPr lang="en-US" sz="3500" dirty="0"/>
          </a:p>
          <a:p>
            <a:pPr marL="0" lvl="0" indent="0">
              <a:lnSpc>
                <a:spcPct val="100000"/>
              </a:lnSpc>
              <a:spcBef>
                <a:spcPts val="0"/>
              </a:spcBef>
              <a:buNone/>
            </a:pPr>
            <a:r>
              <a:rPr lang="en-US" sz="3500" dirty="0"/>
              <a:t>I prepared for </a:t>
            </a:r>
            <a:r>
              <a:rPr lang="en-US" sz="3500" i="1" dirty="0"/>
              <a:t>THIS</a:t>
            </a:r>
            <a:r>
              <a:rPr lang="en-US" sz="3500" dirty="0"/>
              <a:t>, but I still wasn’t ready. Her actions were </a:t>
            </a:r>
            <a:r>
              <a:rPr lang="en-US" sz="3500" dirty="0" err="1"/>
              <a:t>soooo</a:t>
            </a:r>
            <a:r>
              <a:rPr lang="en-US" sz="3500" dirty="0"/>
              <a:t> predictable, well, to me. It was something I knew was bound to happen in a class placed right in the heart of the world grappling with whether or not Black lives matter. But still I felt completely uncomfortable, sick. </a:t>
            </a:r>
          </a:p>
          <a:p>
            <a:pPr marL="0" lvl="0" indent="0">
              <a:lnSpc>
                <a:spcPct val="100000"/>
              </a:lnSpc>
              <a:spcBef>
                <a:spcPts val="0"/>
              </a:spcBef>
              <a:buNone/>
            </a:pPr>
            <a:endParaRPr lang="en-US" sz="3500" dirty="0"/>
          </a:p>
          <a:p>
            <a:pPr marL="0" lvl="0" indent="0">
              <a:lnSpc>
                <a:spcPct val="100000"/>
              </a:lnSpc>
              <a:spcBef>
                <a:spcPts val="0"/>
              </a:spcBef>
              <a:buNone/>
            </a:pPr>
            <a:r>
              <a:rPr lang="en-US" sz="3500" dirty="0"/>
              <a:t>Now, I am not one to dim anyone's light, but all I felt like saying was, "oh, okay. That's cute. You want a cookie?" </a:t>
            </a:r>
          </a:p>
          <a:p>
            <a:pPr marL="0" lvl="0" indent="0">
              <a:lnSpc>
                <a:spcPct val="100000"/>
              </a:lnSpc>
              <a:spcBef>
                <a:spcPts val="0"/>
              </a:spcBef>
              <a:buNone/>
            </a:pPr>
            <a:endParaRPr lang="en-US" sz="3500" dirty="0"/>
          </a:p>
          <a:p>
            <a:pPr marL="0" lvl="0" indent="0">
              <a:lnSpc>
                <a:spcPct val="100000"/>
              </a:lnSpc>
              <a:spcBef>
                <a:spcPts val="0"/>
              </a:spcBef>
              <a:buNone/>
            </a:pPr>
            <a:r>
              <a:rPr lang="en-US" sz="3500" dirty="0"/>
              <a:t>I couldn't help but think, "this is not something new, why is it new to you? Why are you just now having these conversations?" </a:t>
            </a:r>
          </a:p>
          <a:p>
            <a:pPr marL="0" lvl="0" indent="0">
              <a:lnSpc>
                <a:spcPct val="100000"/>
              </a:lnSpc>
              <a:spcBef>
                <a:spcPts val="0"/>
              </a:spcBef>
              <a:buNone/>
            </a:pPr>
            <a:endParaRPr lang="en-US" sz="3500" dirty="0"/>
          </a:p>
          <a:p>
            <a:pPr marL="0" lvl="0" indent="0">
              <a:lnSpc>
                <a:spcPct val="100000"/>
              </a:lnSpc>
              <a:spcBef>
                <a:spcPts val="0"/>
              </a:spcBef>
              <a:buNone/>
            </a:pPr>
            <a:r>
              <a:rPr lang="en-US" sz="3500" dirty="0"/>
              <a:t>I do not know this woman and may never have a class with her again; however, I will always remember what she did and how it made me feel.” </a:t>
            </a:r>
          </a:p>
          <a:p>
            <a:pPr marL="0" lvl="0" indent="0">
              <a:lnSpc>
                <a:spcPct val="100000"/>
              </a:lnSpc>
              <a:spcBef>
                <a:spcPts val="0"/>
              </a:spcBef>
              <a:buNone/>
            </a:pPr>
            <a:r>
              <a:rPr lang="en-US" sz="2400" dirty="0"/>
              <a:t>                                                Carmina Maye 2020 </a:t>
            </a:r>
            <a:r>
              <a:rPr lang="en-US" sz="2400" i="1" dirty="0"/>
              <a:t>I Really Wanted this to Be a Poem</a:t>
            </a:r>
            <a:r>
              <a:rPr lang="en-US" sz="2400" dirty="0"/>
              <a:t>. (Dept. of Art &amp; Art Education, Teachers College)</a:t>
            </a:r>
          </a:p>
          <a:p>
            <a:endParaRPr lang="en-US" dirty="0"/>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11</a:t>
            </a:fld>
            <a:endParaRPr lang="en-US"/>
          </a:p>
        </p:txBody>
      </p:sp>
    </p:spTree>
    <p:extLst>
      <p:ext uri="{BB962C8B-B14F-4D97-AF65-F5344CB8AC3E}">
        <p14:creationId xmlns:p14="http://schemas.microsoft.com/office/powerpoint/2010/main" val="127476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1"/>
            <a:ext cx="2514600" cy="4065323"/>
          </a:xfrm>
        </p:spPr>
        <p:txBody>
          <a:bodyPr>
            <a:normAutofit/>
          </a:bodyPr>
          <a:lstStyle/>
          <a:p>
            <a:pPr algn="ctr"/>
            <a:r>
              <a:rPr lang="en-US" sz="2000" b="1" dirty="0" smtClean="0">
                <a:solidFill>
                  <a:srgbClr val="FF0000"/>
                </a:solidFill>
              </a:rPr>
              <a:t/>
            </a:r>
            <a:br>
              <a:rPr lang="en-US" sz="2000" b="1" dirty="0" smtClean="0">
                <a:solidFill>
                  <a:srgbClr val="FF0000"/>
                </a:solidFill>
              </a:rPr>
            </a:br>
            <a:r>
              <a:rPr lang="en-US" sz="2000" b="1" dirty="0">
                <a:solidFill>
                  <a:srgbClr val="FF0000"/>
                </a:solidFill>
              </a:rPr>
              <a:t/>
            </a:r>
            <a:br>
              <a:rPr lang="en-US" sz="2000" b="1" dirty="0">
                <a:solidFill>
                  <a:srgbClr val="FF0000"/>
                </a:solidFill>
              </a:rPr>
            </a:br>
            <a:r>
              <a:rPr lang="en-US" sz="2000" b="1" dirty="0" smtClean="0">
                <a:solidFill>
                  <a:srgbClr val="FF0000"/>
                </a:solidFill>
              </a:rPr>
              <a:t/>
            </a:r>
            <a:br>
              <a:rPr lang="en-US" sz="2000" b="1" dirty="0" smtClean="0">
                <a:solidFill>
                  <a:srgbClr val="FF0000"/>
                </a:solidFill>
              </a:rPr>
            </a:br>
            <a:r>
              <a:rPr lang="en-US" sz="2000" b="1" dirty="0">
                <a:solidFill>
                  <a:srgbClr val="FF0000"/>
                </a:solidFill>
              </a:rPr>
              <a:t/>
            </a:r>
            <a:br>
              <a:rPr lang="en-US" sz="2000" b="1" dirty="0">
                <a:solidFill>
                  <a:srgbClr val="FF0000"/>
                </a:solidFill>
              </a:rPr>
            </a:br>
            <a:r>
              <a:rPr lang="en-US" sz="2000" b="1" dirty="0" smtClean="0">
                <a:solidFill>
                  <a:srgbClr val="FF0000"/>
                </a:solidFill>
              </a:rPr>
              <a:t/>
            </a:r>
            <a:br>
              <a:rPr lang="en-US" sz="2000" b="1" dirty="0" smtClean="0">
                <a:solidFill>
                  <a:srgbClr val="FF0000"/>
                </a:solidFill>
              </a:rPr>
            </a:br>
            <a:r>
              <a:rPr lang="en-US" sz="2000" b="1" dirty="0">
                <a:solidFill>
                  <a:srgbClr val="FF0000"/>
                </a:solidFill>
              </a:rPr>
              <a:t/>
            </a:r>
            <a:br>
              <a:rPr lang="en-US" sz="2000" b="1" dirty="0">
                <a:solidFill>
                  <a:srgbClr val="FF0000"/>
                </a:solidFill>
              </a:rPr>
            </a:br>
            <a:r>
              <a:rPr lang="en-US" sz="2000" b="1" dirty="0" smtClean="0">
                <a:solidFill>
                  <a:srgbClr val="FF0000"/>
                </a:solidFill>
              </a:rPr>
              <a:t/>
            </a:r>
            <a:br>
              <a:rPr lang="en-US" sz="2000" b="1" dirty="0" smtClean="0">
                <a:solidFill>
                  <a:srgbClr val="FF0000"/>
                </a:solidFill>
              </a:rPr>
            </a:br>
            <a:r>
              <a:rPr lang="en-US" sz="1800" dirty="0" smtClean="0">
                <a:solidFill>
                  <a:srgbClr val="FF0000"/>
                </a:solidFill>
              </a:rPr>
              <a:t>How </a:t>
            </a:r>
            <a:r>
              <a:rPr lang="en-US" sz="1800" dirty="0">
                <a:solidFill>
                  <a:srgbClr val="FF0000"/>
                </a:solidFill>
              </a:rPr>
              <a:t>students of color experience predominantly White spaces – Some working assumptions</a:t>
            </a:r>
            <a:endParaRPr lang="en-US" sz="1800" dirty="0"/>
          </a:p>
        </p:txBody>
      </p:sp>
      <p:sp>
        <p:nvSpPr>
          <p:cNvPr id="3" name="Content Placeholder 2"/>
          <p:cNvSpPr>
            <a:spLocks noGrp="1"/>
          </p:cNvSpPr>
          <p:nvPr>
            <p:ph idx="1"/>
          </p:nvPr>
        </p:nvSpPr>
        <p:spPr>
          <a:xfrm>
            <a:off x="2971800" y="1039812"/>
            <a:ext cx="5715000" cy="4065323"/>
          </a:xfrm>
          <a:solidFill>
            <a:schemeClr val="accent1">
              <a:lumMod val="20000"/>
              <a:lumOff val="80000"/>
            </a:schemeClr>
          </a:solidFill>
        </p:spPr>
        <p:txBody>
          <a:bodyPr>
            <a:normAutofit fontScale="85000" lnSpcReduction="20000"/>
          </a:bodyPr>
          <a:lstStyle/>
          <a:p>
            <a:r>
              <a:rPr lang="en-US" sz="2000" dirty="0"/>
              <a:t>This is an unsafe space as regards us raising questions or issues around race</a:t>
            </a:r>
          </a:p>
          <a:p>
            <a:r>
              <a:rPr lang="en-US" sz="2000" dirty="0"/>
              <a:t>It’s better for us to stay silent than risk being regarded as troublesome or playing the race card</a:t>
            </a:r>
          </a:p>
          <a:p>
            <a:r>
              <a:rPr lang="en-US" sz="2000" dirty="0"/>
              <a:t>We feel there are constant unspoken assumptions being made about our intellectual capability based on my racial identity </a:t>
            </a:r>
          </a:p>
          <a:p>
            <a:r>
              <a:rPr lang="en-US" sz="2000" dirty="0"/>
              <a:t>Where are BIPOC amongst faculty and leadership?</a:t>
            </a:r>
          </a:p>
          <a:p>
            <a:r>
              <a:rPr lang="en-US" sz="2000" dirty="0"/>
              <a:t>Where are BIPOC only spaces where we can engage in ‘real’ talk about survival?</a:t>
            </a:r>
          </a:p>
          <a:p>
            <a:r>
              <a:rPr lang="en-US" sz="2000" dirty="0"/>
              <a:t>Why don’t White folks raise questions of race? Why do </a:t>
            </a:r>
            <a:r>
              <a:rPr lang="en-US" sz="2000" i="1" dirty="0"/>
              <a:t>we</a:t>
            </a:r>
            <a:r>
              <a:rPr lang="en-US" sz="2000" dirty="0"/>
              <a:t> always have to do this?</a:t>
            </a:r>
          </a:p>
          <a:p>
            <a:r>
              <a:rPr lang="en-US" sz="2000" dirty="0"/>
              <a:t>Please stop asking us to educate you about this</a:t>
            </a:r>
          </a:p>
          <a:p>
            <a:r>
              <a:rPr lang="en-US" sz="2000" dirty="0"/>
              <a:t>Please stop showing us how ‘woke’ you are</a:t>
            </a:r>
          </a:p>
          <a:p>
            <a:r>
              <a:rPr lang="en-US" sz="2000" dirty="0"/>
              <a:t>Please show us that you take equity seriously in your public </a:t>
            </a:r>
            <a:r>
              <a:rPr lang="en-US" sz="2000" dirty="0" smtClean="0"/>
              <a:t>actions</a:t>
            </a:r>
            <a:endParaRPr lang="en-US" sz="2000" dirty="0"/>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39810"/>
            <a:ext cx="2514600" cy="2200347"/>
          </a:xfrm>
          <a:prstGeom prst="rect">
            <a:avLst/>
          </a:prstGeom>
        </p:spPr>
      </p:pic>
    </p:spTree>
    <p:extLst>
      <p:ext uri="{BB962C8B-B14F-4D97-AF65-F5344CB8AC3E}">
        <p14:creationId xmlns:p14="http://schemas.microsoft.com/office/powerpoint/2010/main" val="120308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1"/>
            <a:ext cx="4154556" cy="4065323"/>
          </a:xfrm>
          <a:solidFill>
            <a:schemeClr val="accent3">
              <a:lumMod val="60000"/>
              <a:lumOff val="40000"/>
            </a:schemeClr>
          </a:solidFill>
        </p:spPr>
        <p:txBody>
          <a:bodyPr>
            <a:normAutofit/>
          </a:bodyPr>
          <a:lstStyle/>
          <a:p>
            <a:pPr algn="ctr"/>
            <a:r>
              <a:rPr lang="en-US" sz="1400" b="1" i="1" dirty="0" smtClean="0">
                <a:solidFill>
                  <a:srgbClr val="FF0000"/>
                </a:solidFill>
              </a:rPr>
              <a:t/>
            </a:r>
            <a:br>
              <a:rPr lang="en-US" sz="1400" b="1" i="1" dirty="0" smtClean="0">
                <a:solidFill>
                  <a:srgbClr val="FF0000"/>
                </a:solidFill>
              </a:rPr>
            </a:br>
            <a:r>
              <a:rPr lang="en-US" sz="1400" b="1" i="1" dirty="0">
                <a:solidFill>
                  <a:srgbClr val="FF0000"/>
                </a:solidFill>
              </a:rPr>
              <a:t/>
            </a:r>
            <a:br>
              <a:rPr lang="en-US" sz="1400" b="1" i="1" dirty="0">
                <a:solidFill>
                  <a:srgbClr val="FF0000"/>
                </a:solidFill>
              </a:rPr>
            </a:br>
            <a:r>
              <a:rPr lang="en-US" sz="1400" b="1" i="1" dirty="0" smtClean="0">
                <a:solidFill>
                  <a:srgbClr val="FF0000"/>
                </a:solidFill>
              </a:rPr>
              <a:t/>
            </a:r>
            <a:br>
              <a:rPr lang="en-US" sz="1400" b="1" i="1" dirty="0" smtClean="0">
                <a:solidFill>
                  <a:srgbClr val="FF0000"/>
                </a:solidFill>
              </a:rPr>
            </a:br>
            <a:r>
              <a:rPr lang="en-US" sz="1400" b="1" i="1" dirty="0">
                <a:solidFill>
                  <a:srgbClr val="FF0000"/>
                </a:solidFill>
              </a:rPr>
              <a:t/>
            </a:r>
            <a:br>
              <a:rPr lang="en-US" sz="1400" b="1" i="1" dirty="0">
                <a:solidFill>
                  <a:srgbClr val="FF0000"/>
                </a:solidFill>
              </a:rPr>
            </a:br>
            <a:r>
              <a:rPr lang="en-US" sz="1400" b="1" i="1" dirty="0" smtClean="0">
                <a:solidFill>
                  <a:srgbClr val="FF0000"/>
                </a:solidFill>
              </a:rPr>
              <a:t/>
            </a:r>
            <a:br>
              <a:rPr lang="en-US" sz="1400" b="1" i="1" dirty="0" smtClean="0">
                <a:solidFill>
                  <a:srgbClr val="FF0000"/>
                </a:solidFill>
              </a:rPr>
            </a:br>
            <a:r>
              <a:rPr lang="en-US" sz="1400" b="1" i="1" dirty="0">
                <a:solidFill>
                  <a:srgbClr val="FF0000"/>
                </a:solidFill>
              </a:rPr>
              <a:t/>
            </a:r>
            <a:br>
              <a:rPr lang="en-US" sz="1400" b="1" i="1" dirty="0">
                <a:solidFill>
                  <a:srgbClr val="FF0000"/>
                </a:solidFill>
              </a:rPr>
            </a:br>
            <a:r>
              <a:rPr lang="en-US" sz="1400" b="1" i="1" dirty="0" smtClean="0">
                <a:solidFill>
                  <a:srgbClr val="FF0000"/>
                </a:solidFill>
              </a:rPr>
              <a:t>WHITE </a:t>
            </a:r>
            <a:r>
              <a:rPr lang="en-US" sz="1400" b="1" i="1" dirty="0">
                <a:solidFill>
                  <a:srgbClr val="FF0000"/>
                </a:solidFill>
              </a:rPr>
              <a:t>AFFINITY GROUPS</a:t>
            </a:r>
            <a:r>
              <a:rPr lang="en-US" sz="1400" dirty="0"/>
              <a:t/>
            </a:r>
            <a:br>
              <a:rPr lang="en-US" sz="1400" dirty="0"/>
            </a:br>
            <a:r>
              <a:rPr lang="en-US" sz="1400" dirty="0"/>
              <a:t>No need to prove oneself as a “good, woke White person” – or to declare </a:t>
            </a:r>
            <a:r>
              <a:rPr lang="en-US" sz="1400" dirty="0" err="1"/>
              <a:t>allyship</a:t>
            </a:r>
            <a:r>
              <a:rPr lang="en-US" sz="1400" dirty="0"/>
              <a:t/>
            </a:r>
            <a:br>
              <a:rPr lang="en-US" sz="1400" dirty="0"/>
            </a:br>
            <a:r>
              <a:rPr lang="en-US" sz="1400" dirty="0"/>
              <a:t/>
            </a:r>
            <a:br>
              <a:rPr lang="en-US" sz="1400" dirty="0"/>
            </a:br>
            <a:r>
              <a:rPr lang="en-US" sz="1400" dirty="0"/>
              <a:t>No opportunity to ask BIPOC to educate White people on race</a:t>
            </a:r>
            <a:br>
              <a:rPr lang="en-US" sz="1400" dirty="0"/>
            </a:br>
            <a:r>
              <a:rPr lang="en-US" sz="1400" dirty="0"/>
              <a:t/>
            </a:r>
            <a:br>
              <a:rPr lang="en-US" sz="1400" dirty="0"/>
            </a:br>
            <a:r>
              <a:rPr lang="en-US" sz="1400" dirty="0"/>
              <a:t>Lessens fear of saying the ‘wrong’ thing in front of BIPOC peers</a:t>
            </a:r>
            <a:br>
              <a:rPr lang="en-US" sz="1400" dirty="0"/>
            </a:br>
            <a:r>
              <a:rPr lang="en-US" sz="1400" dirty="0"/>
              <a:t/>
            </a:r>
            <a:br>
              <a:rPr lang="en-US" sz="1400" dirty="0"/>
            </a:br>
            <a:r>
              <a:rPr lang="en-US" sz="1400" dirty="0"/>
              <a:t>Removes temptation to ‘confess’ to racism &amp; ask absolution from BIPOC</a:t>
            </a:r>
          </a:p>
        </p:txBody>
      </p:sp>
      <p:sp>
        <p:nvSpPr>
          <p:cNvPr id="3" name="Content Placeholder 2"/>
          <p:cNvSpPr>
            <a:spLocks noGrp="1"/>
          </p:cNvSpPr>
          <p:nvPr>
            <p:ph idx="1"/>
          </p:nvPr>
        </p:nvSpPr>
        <p:spPr>
          <a:xfrm>
            <a:off x="4611756" y="1039812"/>
            <a:ext cx="4075043" cy="4065324"/>
          </a:xfrm>
          <a:solidFill>
            <a:schemeClr val="tx2">
              <a:lumMod val="40000"/>
              <a:lumOff val="60000"/>
            </a:schemeClr>
          </a:solidFill>
        </p:spPr>
        <p:txBody>
          <a:bodyPr>
            <a:normAutofit/>
          </a:bodyPr>
          <a:lstStyle/>
          <a:p>
            <a:pPr algn="ctr"/>
            <a:r>
              <a:rPr lang="en-US" sz="1400" b="1" i="1" dirty="0">
                <a:solidFill>
                  <a:srgbClr val="FF0000"/>
                </a:solidFill>
              </a:rPr>
              <a:t>BIPOC AFFINITY GROUPS</a:t>
            </a:r>
          </a:p>
          <a:p>
            <a:pPr algn="ctr"/>
            <a:r>
              <a:rPr lang="en-US" sz="1400" dirty="0"/>
              <a:t>No need to ‘take care’ of sensitivities of White egos</a:t>
            </a:r>
          </a:p>
          <a:p>
            <a:pPr algn="ctr"/>
            <a:r>
              <a:rPr lang="en-US" sz="1400" dirty="0"/>
              <a:t>Chance to relax in real talk around experiences of racism</a:t>
            </a:r>
          </a:p>
          <a:p>
            <a:pPr algn="ctr"/>
            <a:r>
              <a:rPr lang="en-US" sz="1400" dirty="0"/>
              <a:t>Can develop support networks &amp; provide emotional sustenance</a:t>
            </a:r>
          </a:p>
          <a:p>
            <a:pPr algn="ctr"/>
            <a:r>
              <a:rPr lang="en-US" sz="1400" dirty="0"/>
              <a:t>Share knowledge of negotiating the White power structure</a:t>
            </a:r>
          </a:p>
          <a:p>
            <a:pPr algn="ctr"/>
            <a:r>
              <a:rPr lang="en-US" sz="1400" dirty="0"/>
              <a:t>No requests to ‘teach’ Whites about race</a:t>
            </a:r>
          </a:p>
          <a:p>
            <a:endParaRPr lang="en-US" sz="1600" dirty="0"/>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417" y="1039809"/>
            <a:ext cx="2266122" cy="134558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183" y="3538330"/>
            <a:ext cx="2315817" cy="1566804"/>
          </a:xfrm>
          <a:prstGeom prst="rect">
            <a:avLst/>
          </a:prstGeom>
        </p:spPr>
      </p:pic>
    </p:spTree>
    <p:extLst>
      <p:ext uri="{BB962C8B-B14F-4D97-AF65-F5344CB8AC3E}">
        <p14:creationId xmlns:p14="http://schemas.microsoft.com/office/powerpoint/2010/main" val="120819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1"/>
            <a:ext cx="2534478" cy="4065323"/>
          </a:xfrm>
        </p:spPr>
        <p:txBody>
          <a:bodyPr>
            <a:normAutofit/>
          </a:bodyPr>
          <a:lstStyle/>
          <a:p>
            <a:pPr algn="ctr"/>
            <a:r>
              <a:rPr lang="en-US" sz="1600" b="1" i="1" dirty="0" smtClean="0"/>
              <a:t/>
            </a:r>
            <a:br>
              <a:rPr lang="en-US" sz="1600" b="1" i="1" dirty="0" smtClean="0"/>
            </a:br>
            <a:r>
              <a:rPr lang="en-US" sz="1600" b="1" i="1" dirty="0"/>
              <a:t/>
            </a:r>
            <a:br>
              <a:rPr lang="en-US" sz="1600" b="1" i="1" dirty="0"/>
            </a:br>
            <a:r>
              <a:rPr lang="en-US" sz="1600" b="1" i="1" dirty="0" smtClean="0"/>
              <a:t/>
            </a:r>
            <a:br>
              <a:rPr lang="en-US" sz="1600" b="1" i="1" dirty="0" smtClean="0"/>
            </a:br>
            <a:r>
              <a:rPr lang="en-US" sz="1600" b="1" i="1" dirty="0"/>
              <a:t/>
            </a:r>
            <a:br>
              <a:rPr lang="en-US" sz="1600" b="1" i="1" dirty="0"/>
            </a:br>
            <a:r>
              <a:rPr lang="en-US" sz="1600" b="1" i="1" dirty="0" smtClean="0"/>
              <a:t/>
            </a:r>
            <a:br>
              <a:rPr lang="en-US" sz="1600" b="1" i="1" dirty="0" smtClean="0"/>
            </a:br>
            <a:r>
              <a:rPr lang="en-US" sz="1600" b="1" i="1" dirty="0"/>
              <a:t/>
            </a:r>
            <a:br>
              <a:rPr lang="en-US" sz="1600" b="1" i="1" dirty="0"/>
            </a:br>
            <a:r>
              <a:rPr lang="en-US" sz="1600" b="1" i="1" dirty="0" smtClean="0"/>
              <a:t/>
            </a:r>
            <a:br>
              <a:rPr lang="en-US" sz="1600" b="1" i="1" dirty="0" smtClean="0"/>
            </a:br>
            <a:r>
              <a:rPr lang="en-US" sz="1600" b="1" i="1" dirty="0"/>
              <a:t/>
            </a:r>
            <a:br>
              <a:rPr lang="en-US" sz="1600" b="1" i="1" dirty="0"/>
            </a:br>
            <a:r>
              <a:rPr lang="en-US" sz="1600" b="1" i="1" dirty="0" smtClean="0"/>
              <a:t>TWO </a:t>
            </a:r>
            <a:r>
              <a:rPr lang="en-US" sz="1600" b="1" i="1" dirty="0"/>
              <a:t>KINDS OF PREPARATION FOR TEACHING &amp; LEADING AROUND RACE</a:t>
            </a:r>
            <a:endParaRPr lang="en-US" sz="1600" dirty="0"/>
          </a:p>
        </p:txBody>
      </p:sp>
      <p:sp>
        <p:nvSpPr>
          <p:cNvPr id="3" name="Content Placeholder 2"/>
          <p:cNvSpPr>
            <a:spLocks noGrp="1"/>
          </p:cNvSpPr>
          <p:nvPr>
            <p:ph idx="1"/>
          </p:nvPr>
        </p:nvSpPr>
        <p:spPr>
          <a:xfrm>
            <a:off x="2991678" y="1039812"/>
            <a:ext cx="5695122" cy="4065324"/>
          </a:xfrm>
          <a:solidFill>
            <a:schemeClr val="accent6">
              <a:lumMod val="20000"/>
              <a:lumOff val="80000"/>
            </a:schemeClr>
          </a:solidFill>
        </p:spPr>
        <p:txBody>
          <a:bodyPr>
            <a:normAutofit fontScale="92500" lnSpcReduction="10000"/>
          </a:bodyPr>
          <a:lstStyle/>
          <a:p>
            <a:r>
              <a:rPr lang="en-US" sz="1600" b="1" i="1" dirty="0">
                <a:solidFill>
                  <a:srgbClr val="FF0000"/>
                </a:solidFill>
              </a:rPr>
              <a:t>Technical (Content)</a:t>
            </a:r>
            <a:r>
              <a:rPr lang="en-US" sz="1600" dirty="0">
                <a:solidFill>
                  <a:srgbClr val="FF0000"/>
                </a:solidFill>
              </a:rPr>
              <a:t> – reading, viewing, thinking, reflecting on nature of racism, white identity, white supremacy, anti-blackness etc. </a:t>
            </a:r>
          </a:p>
          <a:p>
            <a:r>
              <a:rPr lang="en-US" sz="1600" b="1" i="1" dirty="0">
                <a:solidFill>
                  <a:srgbClr val="FF0000"/>
                </a:solidFill>
              </a:rPr>
              <a:t>Technical (Process)</a:t>
            </a:r>
            <a:r>
              <a:rPr lang="en-US" sz="1600" dirty="0">
                <a:solidFill>
                  <a:srgbClr val="FF0000"/>
                </a:solidFill>
              </a:rPr>
              <a:t> – how to model disclosure, choose good narratives, build trust, scaffold learning from simple to complex, use protocols</a:t>
            </a:r>
          </a:p>
          <a:p>
            <a:r>
              <a:rPr lang="en-US" sz="1600" b="1" i="1" dirty="0">
                <a:solidFill>
                  <a:srgbClr val="0070C0"/>
                </a:solidFill>
              </a:rPr>
              <a:t>Emotional (EQ)</a:t>
            </a:r>
            <a:r>
              <a:rPr lang="en-US" sz="1600" dirty="0">
                <a:solidFill>
                  <a:srgbClr val="0070C0"/>
                </a:solidFill>
              </a:rPr>
              <a:t> – this is inherently emotional work in which people are laying bare their identities, experiences, convictions and feelings. It will sometimes be raw &amp; contentious and people will become distressed, angry, and uncomfortable</a:t>
            </a:r>
          </a:p>
          <a:p>
            <a:r>
              <a:rPr lang="en-US" sz="1600" b="1" i="1" dirty="0">
                <a:solidFill>
                  <a:srgbClr val="0070C0"/>
                </a:solidFill>
              </a:rPr>
              <a:t>Emotional (Mistakes)</a:t>
            </a:r>
            <a:r>
              <a:rPr lang="en-US" sz="1600" dirty="0">
                <a:solidFill>
                  <a:srgbClr val="0070C0"/>
                </a:solidFill>
              </a:rPr>
              <a:t> – this is inherently unpredictable work &amp; you’ll constantly feel like you’ve screwed up, made mistakes, said or done the wrong thing, and mishandled situations</a:t>
            </a:r>
          </a:p>
          <a:p>
            <a:pPr algn="ctr"/>
            <a:r>
              <a:rPr lang="en-US" sz="1600" dirty="0"/>
              <a:t>Two ways to address race, racism, racial </a:t>
            </a:r>
            <a:r>
              <a:rPr lang="en-US" sz="1600" dirty="0" smtClean="0"/>
              <a:t>dynamics</a:t>
            </a:r>
            <a:r>
              <a:rPr lang="mr-IN" sz="1600" dirty="0" smtClean="0"/>
              <a:t>…</a:t>
            </a:r>
            <a:r>
              <a:rPr lang="en-US" sz="1600" dirty="0" smtClean="0"/>
              <a:t>. </a:t>
            </a:r>
            <a:r>
              <a:rPr lang="en-US" sz="1900" b="1" i="1" dirty="0" smtClean="0">
                <a:solidFill>
                  <a:srgbClr val="FF0000"/>
                </a:solidFill>
              </a:rPr>
              <a:t>IMPERFECTLY </a:t>
            </a:r>
            <a:r>
              <a:rPr lang="en-US" sz="1900" b="1" i="1" dirty="0">
                <a:solidFill>
                  <a:srgbClr val="FF0000"/>
                </a:solidFill>
              </a:rPr>
              <a:t>or NOT AT ALL!</a:t>
            </a:r>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808"/>
            <a:ext cx="2991678" cy="2210287"/>
          </a:xfrm>
          <a:prstGeom prst="rect">
            <a:avLst/>
          </a:prstGeom>
        </p:spPr>
      </p:pic>
    </p:spTree>
    <p:extLst>
      <p:ext uri="{BB962C8B-B14F-4D97-AF65-F5344CB8AC3E}">
        <p14:creationId xmlns:p14="http://schemas.microsoft.com/office/powerpoint/2010/main" val="130737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2"/>
            <a:ext cx="8229600" cy="262214"/>
          </a:xfrm>
        </p:spPr>
        <p:txBody>
          <a:bodyPr>
            <a:normAutofit fontScale="90000"/>
          </a:bodyPr>
          <a:lstStyle/>
          <a:p>
            <a:r>
              <a:rPr lang="en-US" sz="2400" b="1" i="1" dirty="0">
                <a:solidFill>
                  <a:srgbClr val="FF0000"/>
                </a:solidFill>
              </a:rPr>
              <a:t>How to Prepare for Teaching with Race in Mind</a:t>
            </a:r>
            <a:endParaRPr lang="en-US" sz="2400" dirty="0"/>
          </a:p>
        </p:txBody>
      </p:sp>
      <p:sp>
        <p:nvSpPr>
          <p:cNvPr id="3" name="Content Placeholder 2"/>
          <p:cNvSpPr>
            <a:spLocks noGrp="1"/>
          </p:cNvSpPr>
          <p:nvPr>
            <p:ph idx="1"/>
          </p:nvPr>
        </p:nvSpPr>
        <p:spPr>
          <a:xfrm>
            <a:off x="457200" y="1401417"/>
            <a:ext cx="8229600" cy="3703718"/>
          </a:xfrm>
          <a:solidFill>
            <a:schemeClr val="accent3">
              <a:lumMod val="20000"/>
              <a:lumOff val="80000"/>
            </a:schemeClr>
          </a:solidFill>
        </p:spPr>
        <p:txBody>
          <a:bodyPr>
            <a:normAutofit/>
          </a:bodyPr>
          <a:lstStyle/>
          <a:p>
            <a:r>
              <a:rPr lang="en-US" sz="1400" dirty="0"/>
              <a:t>Lose Your Desire/Expectation to address this issue ‘Perfectly’</a:t>
            </a:r>
          </a:p>
          <a:p>
            <a:r>
              <a:rPr lang="en-US" sz="1400" dirty="0"/>
              <a:t>        </a:t>
            </a:r>
            <a:r>
              <a:rPr lang="en-US" sz="1400" dirty="0">
                <a:solidFill>
                  <a:srgbClr val="FF0000"/>
                </a:solidFill>
              </a:rPr>
              <a:t>Begin By Modeling Self-Disclosure Around Your Own Racial Identity/Struggles</a:t>
            </a:r>
          </a:p>
          <a:p>
            <a:r>
              <a:rPr lang="en-US" sz="1400" dirty="0">
                <a:solidFill>
                  <a:srgbClr val="FF0000"/>
                </a:solidFill>
              </a:rPr>
              <a:t>                  </a:t>
            </a:r>
            <a:r>
              <a:rPr lang="en-US" sz="1400" dirty="0">
                <a:solidFill>
                  <a:srgbClr val="7030A0"/>
                </a:solidFill>
              </a:rPr>
              <a:t>When Possible Teach &amp; Model Racial Cross-Talk as a TEAM</a:t>
            </a:r>
          </a:p>
          <a:p>
            <a:r>
              <a:rPr lang="en-US" sz="1400" dirty="0">
                <a:solidFill>
                  <a:srgbClr val="FF0000"/>
                </a:solidFill>
              </a:rPr>
              <a:t>                            </a:t>
            </a:r>
            <a:r>
              <a:rPr lang="en-US" sz="1400" dirty="0">
                <a:solidFill>
                  <a:srgbClr val="00B050"/>
                </a:solidFill>
              </a:rPr>
              <a:t>Consider Using Digital Narratives*</a:t>
            </a:r>
          </a:p>
          <a:p>
            <a:r>
              <a:rPr lang="en-US" sz="1400" dirty="0">
                <a:solidFill>
                  <a:srgbClr val="FF0000"/>
                </a:solidFill>
              </a:rPr>
              <a:t>                                    </a:t>
            </a:r>
            <a:r>
              <a:rPr lang="en-US" sz="1400" dirty="0">
                <a:solidFill>
                  <a:srgbClr val="0070C0"/>
                </a:solidFill>
              </a:rPr>
              <a:t>Take the Emotional Temperature –</a:t>
            </a:r>
            <a:r>
              <a:rPr lang="en-US" sz="1400" dirty="0" err="1">
                <a:solidFill>
                  <a:srgbClr val="0070C0"/>
                </a:solidFill>
              </a:rPr>
              <a:t>sli.do</a:t>
            </a:r>
            <a:r>
              <a:rPr lang="en-US" sz="1400" dirty="0">
                <a:solidFill>
                  <a:srgbClr val="0070C0"/>
                </a:solidFill>
              </a:rPr>
              <a:t>, Mood Meter</a:t>
            </a:r>
          </a:p>
          <a:p>
            <a:r>
              <a:rPr lang="en-US" sz="1400" dirty="0">
                <a:solidFill>
                  <a:srgbClr val="7030A0"/>
                </a:solidFill>
              </a:rPr>
              <a:t>                                              Introduce the Concept of Brave Space</a:t>
            </a:r>
          </a:p>
          <a:p>
            <a:r>
              <a:rPr lang="en-US" sz="1400" dirty="0">
                <a:solidFill>
                  <a:srgbClr val="7030A0"/>
                </a:solidFill>
              </a:rPr>
              <a:t>                                                         </a:t>
            </a:r>
            <a:r>
              <a:rPr lang="en-US" sz="1400" dirty="0"/>
              <a:t>Consider Introducing Racial Affinity Groups</a:t>
            </a:r>
          </a:p>
          <a:p>
            <a:r>
              <a:rPr lang="en-US" sz="1400" dirty="0">
                <a:solidFill>
                  <a:srgbClr val="FF0000"/>
                </a:solidFill>
              </a:rPr>
              <a:t>                                                                  </a:t>
            </a:r>
            <a:r>
              <a:rPr lang="en-US" sz="1400" dirty="0">
                <a:solidFill>
                  <a:srgbClr val="00B050"/>
                </a:solidFill>
              </a:rPr>
              <a:t>Use Conversational Protocols to Engage Everyone</a:t>
            </a:r>
          </a:p>
          <a:p>
            <a:r>
              <a:rPr lang="en-US" sz="1400" dirty="0">
                <a:solidFill>
                  <a:srgbClr val="00B050"/>
                </a:solidFill>
              </a:rPr>
              <a:t>                                                                         </a:t>
            </a:r>
            <a:r>
              <a:rPr lang="en-US" sz="1200" dirty="0">
                <a:solidFill>
                  <a:srgbClr val="00B050"/>
                </a:solidFill>
              </a:rPr>
              <a:t>(Circle of Voices, Circular Response, </a:t>
            </a:r>
            <a:r>
              <a:rPr lang="en-US" sz="1200" dirty="0" err="1">
                <a:solidFill>
                  <a:srgbClr val="00B050"/>
                </a:solidFill>
              </a:rPr>
              <a:t>Bohmian</a:t>
            </a:r>
            <a:r>
              <a:rPr lang="en-US" sz="1200" dirty="0">
                <a:solidFill>
                  <a:srgbClr val="00B050"/>
                </a:solidFill>
              </a:rPr>
              <a:t> Dialogue)</a:t>
            </a:r>
          </a:p>
          <a:p>
            <a:r>
              <a:rPr lang="en-US" sz="1400" dirty="0">
                <a:solidFill>
                  <a:srgbClr val="FF0000"/>
                </a:solidFill>
              </a:rPr>
              <a:t>                                                                               </a:t>
            </a:r>
            <a:r>
              <a:rPr lang="en-US" sz="1400" dirty="0">
                <a:solidFill>
                  <a:srgbClr val="0070C0"/>
                </a:solidFill>
              </a:rPr>
              <a:t>Check In Regularly via Anonymous Channels</a:t>
            </a:r>
          </a:p>
          <a:p>
            <a:r>
              <a:rPr lang="en-US" sz="1400" dirty="0">
                <a:solidFill>
                  <a:srgbClr val="0070C0"/>
                </a:solidFill>
              </a:rPr>
              <a:t>                                                                                                     </a:t>
            </a:r>
            <a:r>
              <a:rPr lang="en-US" sz="1200" dirty="0">
                <a:solidFill>
                  <a:srgbClr val="0070C0"/>
                </a:solidFill>
              </a:rPr>
              <a:t>(</a:t>
            </a:r>
            <a:r>
              <a:rPr lang="en-US" sz="1200" dirty="0" err="1">
                <a:solidFill>
                  <a:srgbClr val="0070C0"/>
                </a:solidFill>
              </a:rPr>
              <a:t>sli.do</a:t>
            </a:r>
            <a:r>
              <a:rPr lang="en-US" sz="1200" dirty="0">
                <a:solidFill>
                  <a:srgbClr val="0070C0"/>
                </a:solidFill>
              </a:rPr>
              <a:t>, </a:t>
            </a:r>
            <a:r>
              <a:rPr lang="en-US" sz="1200" dirty="0" err="1">
                <a:solidFill>
                  <a:srgbClr val="0070C0"/>
                </a:solidFill>
              </a:rPr>
              <a:t>backchannelchat.com</a:t>
            </a:r>
            <a:r>
              <a:rPr lang="en-US" sz="1200" dirty="0">
                <a:solidFill>
                  <a:srgbClr val="0070C0"/>
                </a:solidFill>
              </a:rPr>
              <a:t>)</a:t>
            </a:r>
            <a:r>
              <a:rPr lang="en-US" sz="1400" dirty="0">
                <a:solidFill>
                  <a:srgbClr val="0070C0"/>
                </a:solidFill>
              </a:rPr>
              <a:t>   </a:t>
            </a:r>
          </a:p>
          <a:p>
            <a:r>
              <a:rPr lang="en-US" sz="800" dirty="0">
                <a:solidFill>
                  <a:srgbClr val="00B050"/>
                </a:solidFill>
              </a:rPr>
              <a:t>* </a:t>
            </a:r>
            <a:r>
              <a:rPr lang="en-US" sz="900" dirty="0">
                <a:solidFill>
                  <a:srgbClr val="00B050"/>
                </a:solidFill>
              </a:rPr>
              <a:t>Letter to White America (George </a:t>
            </a:r>
            <a:r>
              <a:rPr lang="en-US" sz="900" dirty="0" err="1">
                <a:solidFill>
                  <a:srgbClr val="00B050"/>
                </a:solidFill>
              </a:rPr>
              <a:t>Yancy</a:t>
            </a:r>
            <a:r>
              <a:rPr lang="en-US" sz="800" dirty="0">
                <a:solidFill>
                  <a:srgbClr val="00B050"/>
                </a:solidFill>
              </a:rPr>
              <a:t>) </a:t>
            </a:r>
            <a:r>
              <a:rPr lang="en-US" sz="800" dirty="0">
                <a:hlinkClick r:id="rId2"/>
              </a:rPr>
              <a:t>https://opinionator.blogs.nytimes.com/2015/12/24/dear-white-america/</a:t>
            </a:r>
            <a:r>
              <a:rPr lang="en-US" sz="800" dirty="0">
                <a:solidFill>
                  <a:srgbClr val="FF0000"/>
                </a:solidFill>
              </a:rPr>
              <a:t> </a:t>
            </a:r>
          </a:p>
          <a:p>
            <a:r>
              <a:rPr lang="en-US" sz="800" dirty="0">
                <a:solidFill>
                  <a:srgbClr val="00B050"/>
                </a:solidFill>
              </a:rPr>
              <a:t>* </a:t>
            </a:r>
            <a:r>
              <a:rPr lang="en-US" sz="900" dirty="0">
                <a:solidFill>
                  <a:srgbClr val="00B050"/>
                </a:solidFill>
              </a:rPr>
              <a:t>What it Means to be American (Color of Fear)</a:t>
            </a:r>
            <a:r>
              <a:rPr lang="en-US" sz="900" dirty="0">
                <a:solidFill>
                  <a:srgbClr val="FF0000"/>
                </a:solidFill>
              </a:rPr>
              <a:t> </a:t>
            </a:r>
            <a:r>
              <a:rPr lang="en-US" sz="800" dirty="0">
                <a:hlinkClick r:id="rId3"/>
              </a:rPr>
              <a:t>https://www.youtube.com/watch?time_continue=3&amp;v=2nmhAJYxFT4&amp;feature=emb_logo</a:t>
            </a:r>
            <a:r>
              <a:rPr lang="en-US" sz="800" dirty="0">
                <a:solidFill>
                  <a:srgbClr val="FF0000"/>
                </a:solidFill>
              </a:rPr>
              <a:t>  </a:t>
            </a:r>
          </a:p>
          <a:p>
            <a:r>
              <a:rPr lang="en-US" sz="800" dirty="0">
                <a:solidFill>
                  <a:srgbClr val="00B050"/>
                </a:solidFill>
              </a:rPr>
              <a:t>* </a:t>
            </a:r>
            <a:r>
              <a:rPr lang="en-US" sz="900" dirty="0">
                <a:solidFill>
                  <a:srgbClr val="00B050"/>
                </a:solidFill>
              </a:rPr>
              <a:t>Conversations on Race (New York Times</a:t>
            </a:r>
            <a:r>
              <a:rPr lang="en-US" sz="800" dirty="0">
                <a:solidFill>
                  <a:srgbClr val="00B050"/>
                </a:solidFill>
              </a:rPr>
              <a:t>) </a:t>
            </a:r>
            <a:r>
              <a:rPr lang="en-US" sz="800" dirty="0">
                <a:hlinkClick r:id="rId4"/>
              </a:rPr>
              <a:t>https://www.nytimes.com/interactive/projects/your-stories/conversations-on-race</a:t>
            </a:r>
            <a:r>
              <a:rPr lang="en-US" sz="800" dirty="0"/>
              <a:t> </a:t>
            </a:r>
          </a:p>
          <a:p>
            <a:r>
              <a:rPr lang="en-US" sz="800" dirty="0">
                <a:solidFill>
                  <a:srgbClr val="00B050"/>
                </a:solidFill>
              </a:rPr>
              <a:t>* How Can We Win (Kimberly Latrice Jones)</a:t>
            </a:r>
            <a:r>
              <a:rPr lang="en-US" sz="800" dirty="0">
                <a:solidFill>
                  <a:srgbClr val="00B050"/>
                </a:solidFill>
                <a:hlinkClick r:id="rId3"/>
              </a:rPr>
              <a:t> </a:t>
            </a:r>
            <a:r>
              <a:rPr lang="en-US" sz="800" dirty="0">
                <a:hlinkClick r:id="rId5"/>
              </a:rPr>
              <a:t>https://www.youtube.com/watch?v=ZkedkvNn5V0</a:t>
            </a:r>
            <a:r>
              <a:rPr lang="en-US" sz="800" dirty="0">
                <a:solidFill>
                  <a:srgbClr val="FF0000"/>
                </a:solidFill>
              </a:rPr>
              <a:t>                 </a:t>
            </a:r>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15</a:t>
            </a:fld>
            <a:endParaRPr lang="en-US"/>
          </a:p>
        </p:txBody>
      </p:sp>
    </p:spTree>
    <p:extLst>
      <p:ext uri="{BB962C8B-B14F-4D97-AF65-F5344CB8AC3E}">
        <p14:creationId xmlns:p14="http://schemas.microsoft.com/office/powerpoint/2010/main" val="194906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2"/>
            <a:ext cx="8229600" cy="480875"/>
          </a:xfrm>
        </p:spPr>
        <p:txBody>
          <a:bodyPr>
            <a:normAutofit/>
          </a:bodyPr>
          <a:lstStyle/>
          <a:p>
            <a:r>
              <a:rPr lang="en-US" sz="2000" b="1" i="1" dirty="0">
                <a:solidFill>
                  <a:srgbClr val="FF0000"/>
                </a:solidFill>
              </a:rPr>
              <a:t>Some Possible Interim Goals to Work For</a:t>
            </a:r>
            <a:endParaRPr lang="en-US" sz="2000" dirty="0"/>
          </a:p>
        </p:txBody>
      </p:sp>
      <p:sp>
        <p:nvSpPr>
          <p:cNvPr id="3" name="Content Placeholder 2"/>
          <p:cNvSpPr>
            <a:spLocks noGrp="1"/>
          </p:cNvSpPr>
          <p:nvPr>
            <p:ph idx="1"/>
          </p:nvPr>
        </p:nvSpPr>
        <p:spPr>
          <a:xfrm>
            <a:off x="457200" y="1520688"/>
            <a:ext cx="8229600" cy="3584448"/>
          </a:xfrm>
          <a:solidFill>
            <a:schemeClr val="accent5">
              <a:lumMod val="20000"/>
              <a:lumOff val="80000"/>
            </a:schemeClr>
          </a:solidFill>
        </p:spPr>
        <p:txBody>
          <a:bodyPr>
            <a:noAutofit/>
          </a:bodyPr>
          <a:lstStyle/>
          <a:p>
            <a:r>
              <a:rPr lang="en-GB" sz="1600" dirty="0"/>
              <a:t>Cluster hires of BIPOC faculty, administrators &amp; staff  </a:t>
            </a:r>
          </a:p>
          <a:p>
            <a:r>
              <a:rPr lang="en-GB" sz="1600" dirty="0"/>
              <a:t>BIPOC-only support spaces</a:t>
            </a:r>
          </a:p>
          <a:p>
            <a:r>
              <a:rPr lang="en-US" sz="1600" dirty="0"/>
              <a:t>Student evaluations of teachers – how did this course/instructor bring issues of race into this course? How did they model an engagement w/ racial identity?</a:t>
            </a:r>
          </a:p>
          <a:p>
            <a:r>
              <a:rPr lang="en-US" sz="1600" dirty="0"/>
              <a:t>Equity Pauses – in every meeting before decisions are discussed</a:t>
            </a:r>
          </a:p>
          <a:p>
            <a:r>
              <a:rPr lang="en-US" sz="1600" dirty="0"/>
              <a:t>Modeling from Senior Leadership – includes Trustees, Governors</a:t>
            </a:r>
          </a:p>
          <a:p>
            <a:r>
              <a:rPr lang="en-US" sz="1600" dirty="0"/>
              <a:t>Multiracial Team Teaching – bringing different positionalities &amp; dynamics into direct focus / modeling open conversation that lives with difference</a:t>
            </a:r>
          </a:p>
          <a:p>
            <a:r>
              <a:rPr lang="en-US" sz="1600" dirty="0"/>
              <a:t>How antiracist efforts are rewarded – teaching, scholarship, professional development, personal growth</a:t>
            </a:r>
          </a:p>
          <a:p>
            <a:r>
              <a:rPr lang="en-US" sz="1600" dirty="0"/>
              <a:t>Alternatives to Eurocentric epistemology – oral communication, collaborative dissertations, non-textual aesthetics (music, dance, poetry, collage, photos)</a:t>
            </a:r>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16</a:t>
            </a:fld>
            <a:endParaRPr lang="en-US"/>
          </a:p>
        </p:txBody>
      </p:sp>
    </p:spTree>
    <p:extLst>
      <p:ext uri="{BB962C8B-B14F-4D97-AF65-F5344CB8AC3E}">
        <p14:creationId xmlns:p14="http://schemas.microsoft.com/office/powerpoint/2010/main" val="30958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704"/>
            <a:ext cx="8229600" cy="325013"/>
          </a:xfrm>
        </p:spPr>
        <p:txBody>
          <a:bodyPr>
            <a:normAutofit fontScale="90000"/>
          </a:bodyPr>
          <a:lstStyle/>
          <a:p>
            <a:pPr algn="ctr"/>
            <a:r>
              <a:rPr lang="en-US" sz="2000" b="1" i="1" dirty="0">
                <a:solidFill>
                  <a:srgbClr val="FF0000"/>
                </a:solidFill>
              </a:rPr>
              <a:t>Some Resources Authored by Stephen</a:t>
            </a:r>
            <a:endParaRPr lang="en-US" sz="2000" dirty="0"/>
          </a:p>
        </p:txBody>
      </p:sp>
      <p:sp>
        <p:nvSpPr>
          <p:cNvPr id="3" name="Content Placeholder 2"/>
          <p:cNvSpPr>
            <a:spLocks noGrp="1"/>
          </p:cNvSpPr>
          <p:nvPr>
            <p:ph idx="1"/>
          </p:nvPr>
        </p:nvSpPr>
        <p:spPr>
          <a:xfrm>
            <a:off x="457200" y="1189717"/>
            <a:ext cx="8229600" cy="3915419"/>
          </a:xfrm>
          <a:solidFill>
            <a:schemeClr val="tx2">
              <a:lumMod val="40000"/>
              <a:lumOff val="60000"/>
            </a:schemeClr>
          </a:solidFill>
        </p:spPr>
        <p:txBody>
          <a:bodyPr>
            <a:noAutofit/>
          </a:bodyPr>
          <a:lstStyle/>
          <a:p>
            <a:r>
              <a:rPr lang="en-US" sz="1600" i="1" dirty="0">
                <a:solidFill>
                  <a:srgbClr val="00B050"/>
                </a:solidFill>
              </a:rPr>
              <a:t>Becoming a white antiracist: A practical guide for educators, leaders &amp; activists. </a:t>
            </a:r>
            <a:r>
              <a:rPr lang="en-US" sz="1600" dirty="0"/>
              <a:t>2021.</a:t>
            </a:r>
            <a:r>
              <a:rPr lang="en-US" sz="1600" i="1" dirty="0"/>
              <a:t> </a:t>
            </a:r>
            <a:r>
              <a:rPr lang="en-US" sz="1600" dirty="0"/>
              <a:t>Sterling, VA: Stylus (w/Mary Hess)</a:t>
            </a:r>
          </a:p>
          <a:p>
            <a:r>
              <a:rPr lang="en-US" sz="1600" i="1" dirty="0">
                <a:solidFill>
                  <a:schemeClr val="accent4">
                    <a:lumMod val="50000"/>
                  </a:schemeClr>
                </a:solidFill>
              </a:rPr>
              <a:t>Gospel Beautiful Podcast</a:t>
            </a:r>
            <a:r>
              <a:rPr lang="en-US" sz="1600" dirty="0"/>
              <a:t>: https://</a:t>
            </a:r>
            <a:r>
              <a:rPr lang="en-US" sz="1600" dirty="0" err="1"/>
              <a:t>www.buzzsprout.com</a:t>
            </a:r>
            <a:r>
              <a:rPr lang="en-US" sz="1600" dirty="0"/>
              <a:t>/680528/8460030-stephen-brookfield-and-mary-hess-becoming-a-white-antiracist</a:t>
            </a:r>
          </a:p>
          <a:p>
            <a:r>
              <a:rPr lang="en-US" sz="1600" i="1" dirty="0">
                <a:solidFill>
                  <a:srgbClr val="7030A0"/>
                </a:solidFill>
              </a:rPr>
              <a:t>Teaching race: Helping students unmask and challenge racism</a:t>
            </a:r>
            <a:r>
              <a:rPr lang="en-US" sz="1600" i="1" dirty="0"/>
              <a:t>. 2019. </a:t>
            </a:r>
            <a:r>
              <a:rPr lang="en-US" sz="1600" dirty="0"/>
              <a:t>Hoboken, NJ: Wiley Publishing</a:t>
            </a:r>
          </a:p>
          <a:p>
            <a:r>
              <a:rPr lang="en-US" sz="1600" i="1" dirty="0">
                <a:solidFill>
                  <a:srgbClr val="C00000"/>
                </a:solidFill>
              </a:rPr>
              <a:t>Anti-racism for White people </a:t>
            </a:r>
            <a:r>
              <a:rPr lang="en-US" sz="1600" dirty="0"/>
              <a:t>(w/ Ali Smith): https://</a:t>
            </a:r>
            <a:r>
              <a:rPr lang="en-US" sz="1600" dirty="0" err="1"/>
              <a:t>studentaffairsnow.com</a:t>
            </a:r>
            <a:r>
              <a:rPr lang="en-US" sz="1600" dirty="0"/>
              <a:t>/</a:t>
            </a:r>
          </a:p>
          <a:p>
            <a:r>
              <a:rPr lang="en-US" sz="1600" i="1" dirty="0">
                <a:solidFill>
                  <a:srgbClr val="00B050"/>
                </a:solidFill>
              </a:rPr>
              <a:t>Becoming a critically reflective teacher</a:t>
            </a:r>
            <a:r>
              <a:rPr lang="en-US" sz="1600" i="1" dirty="0"/>
              <a:t>. </a:t>
            </a:r>
            <a:r>
              <a:rPr lang="en-US" sz="1600" dirty="0"/>
              <a:t>2017 (2</a:t>
            </a:r>
            <a:r>
              <a:rPr lang="en-US" sz="1600" baseline="30000" dirty="0"/>
              <a:t>nd</a:t>
            </a:r>
            <a:r>
              <a:rPr lang="en-US" sz="1600" dirty="0"/>
              <a:t>. Ed.). Hoboken, NJ: Wiley Publishing</a:t>
            </a:r>
          </a:p>
          <a:p>
            <a:r>
              <a:rPr lang="en-US" sz="1600" i="1" dirty="0">
                <a:solidFill>
                  <a:srgbClr val="FF0000"/>
                </a:solidFill>
              </a:rPr>
              <a:t>Handbook of race and adult education. </a:t>
            </a:r>
            <a:r>
              <a:rPr lang="en-US" sz="1600" dirty="0"/>
              <a:t>2010. Hoboken, NJ: Wiley Publishing (w/ Vanessa Sheared, Juanita Johnson-Bailey, Scipio Colin Jr III, &amp; Elizabeth Peterson) </a:t>
            </a:r>
          </a:p>
          <a:p>
            <a:r>
              <a:rPr lang="en-US" sz="1600" i="1" dirty="0">
                <a:solidFill>
                  <a:srgbClr val="0070C0"/>
                </a:solidFill>
              </a:rPr>
              <a:t>The discussion book: 50 great ways to get people talking</a:t>
            </a:r>
            <a:r>
              <a:rPr lang="en-US" sz="1600" dirty="0"/>
              <a:t>. 2016. Hoboken, NJ: Wiley Publishing (w/Stephen </a:t>
            </a:r>
            <a:r>
              <a:rPr lang="en-US" sz="1600" dirty="0" err="1"/>
              <a:t>Preskill</a:t>
            </a:r>
            <a:r>
              <a:rPr lang="en-US" sz="1600" dirty="0"/>
              <a:t>)</a:t>
            </a:r>
          </a:p>
          <a:p>
            <a:pPr algn="ctr"/>
            <a:r>
              <a:rPr lang="en-US" sz="1600" dirty="0">
                <a:hlinkClick r:id="rId2"/>
              </a:rPr>
              <a:t>www.stephenbrookfield.com</a:t>
            </a:r>
            <a:r>
              <a:rPr lang="en-US" sz="1600" dirty="0"/>
              <a:t> </a:t>
            </a:r>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17</a:t>
            </a:fld>
            <a:endParaRPr lang="en-US"/>
          </a:p>
        </p:txBody>
      </p:sp>
    </p:spTree>
    <p:extLst>
      <p:ext uri="{BB962C8B-B14F-4D97-AF65-F5344CB8AC3E}">
        <p14:creationId xmlns:p14="http://schemas.microsoft.com/office/powerpoint/2010/main" val="39585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2"/>
            <a:ext cx="8229600" cy="371545"/>
          </a:xfrm>
        </p:spPr>
        <p:txBody>
          <a:bodyPr>
            <a:normAutofit fontScale="90000"/>
          </a:bodyPr>
          <a:lstStyle/>
          <a:p>
            <a:pPr algn="ctr"/>
            <a:r>
              <a:rPr lang="en-US" sz="2000" b="1" i="1" dirty="0">
                <a:solidFill>
                  <a:srgbClr val="FF0000"/>
                </a:solidFill>
              </a:rPr>
              <a:t>General Resources</a:t>
            </a:r>
            <a:endParaRPr lang="en-US" sz="2000" dirty="0"/>
          </a:p>
        </p:txBody>
      </p:sp>
      <p:sp>
        <p:nvSpPr>
          <p:cNvPr id="3" name="Content Placeholder 2"/>
          <p:cNvSpPr>
            <a:spLocks noGrp="1"/>
          </p:cNvSpPr>
          <p:nvPr>
            <p:ph idx="1"/>
          </p:nvPr>
        </p:nvSpPr>
        <p:spPr>
          <a:xfrm>
            <a:off x="457200" y="1411358"/>
            <a:ext cx="8229600" cy="3693778"/>
          </a:xfrm>
          <a:solidFill>
            <a:schemeClr val="accent1">
              <a:lumMod val="20000"/>
              <a:lumOff val="80000"/>
            </a:schemeClr>
          </a:solidFill>
        </p:spPr>
        <p:txBody>
          <a:bodyPr>
            <a:normAutofit fontScale="92500"/>
          </a:bodyPr>
          <a:lstStyle/>
          <a:p>
            <a:r>
              <a:rPr lang="en-US" sz="1200" dirty="0" err="1"/>
              <a:t>Ijeama</a:t>
            </a:r>
            <a:r>
              <a:rPr lang="en-US" sz="1200" dirty="0"/>
              <a:t> </a:t>
            </a:r>
            <a:r>
              <a:rPr lang="en-US" sz="1200" dirty="0" err="1"/>
              <a:t>Oluo</a:t>
            </a:r>
            <a:r>
              <a:rPr lang="en-US" sz="1200" dirty="0"/>
              <a:t>. 2019. </a:t>
            </a:r>
            <a:r>
              <a:rPr lang="en-US" sz="1200" i="1" dirty="0"/>
              <a:t>So you want to talk about race. </a:t>
            </a:r>
            <a:r>
              <a:rPr lang="en-US" sz="1200" dirty="0"/>
              <a:t>New York: Seal Press. </a:t>
            </a:r>
            <a:r>
              <a:rPr lang="en-US" sz="1200" dirty="0">
                <a:hlinkClick r:id="rId2"/>
              </a:rPr>
              <a:t>https://www.youtube.com/watch?v=TnybJZRWipg</a:t>
            </a:r>
            <a:endParaRPr lang="en-US" sz="1200" dirty="0"/>
          </a:p>
          <a:p>
            <a:r>
              <a:rPr lang="en-US" sz="1200" dirty="0"/>
              <a:t>George </a:t>
            </a:r>
            <a:r>
              <a:rPr lang="en-US" sz="1200" dirty="0" err="1"/>
              <a:t>Yancy</a:t>
            </a:r>
            <a:r>
              <a:rPr lang="en-US" sz="1200" dirty="0"/>
              <a:t>. </a:t>
            </a:r>
            <a:r>
              <a:rPr lang="en-US" sz="1200" i="1" dirty="0"/>
              <a:t>Look! A White </a:t>
            </a:r>
            <a:r>
              <a:rPr lang="en-US" sz="1200" dirty="0"/>
              <a:t>(2012), </a:t>
            </a:r>
            <a:r>
              <a:rPr lang="en-US" sz="1200" i="1" dirty="0"/>
              <a:t>What White Looks Like </a:t>
            </a:r>
            <a:r>
              <a:rPr lang="en-US" sz="1200" dirty="0"/>
              <a:t>(2004), </a:t>
            </a:r>
            <a:r>
              <a:rPr lang="en-US" sz="1200" i="1" dirty="0"/>
              <a:t>White self-criticality beyond anti-racism </a:t>
            </a:r>
            <a:r>
              <a:rPr lang="en-US" sz="1200" dirty="0">
                <a:hlinkClick r:id="rId3"/>
              </a:rPr>
              <a:t>https://www.youtube.com/watch?v=fyZNAAr8czE</a:t>
            </a:r>
            <a:endParaRPr lang="en-US" sz="1200" dirty="0"/>
          </a:p>
          <a:p>
            <a:r>
              <a:rPr lang="en-US" sz="1200" dirty="0"/>
              <a:t>N.M. Joseph, C. Haynes and F. Cobb (Eds.). 2016. </a:t>
            </a:r>
            <a:r>
              <a:rPr lang="en-US" sz="1200" i="1" dirty="0"/>
              <a:t>Interrogating Whiteness &amp; relinquishing power: White faculty’s commitment to racial consciousness in STEM classrooms</a:t>
            </a:r>
            <a:r>
              <a:rPr lang="en-US" sz="1200" dirty="0"/>
              <a:t>. New York: Peter Lang, </a:t>
            </a:r>
          </a:p>
          <a:p>
            <a:r>
              <a:rPr lang="en-US" sz="1200" dirty="0"/>
              <a:t>Layla F. </a:t>
            </a:r>
            <a:r>
              <a:rPr lang="en-US" sz="1200" dirty="0" err="1"/>
              <a:t>Saad</a:t>
            </a:r>
            <a:r>
              <a:rPr lang="en-US" sz="1200" dirty="0"/>
              <a:t>. 2020. </a:t>
            </a:r>
            <a:r>
              <a:rPr lang="en-US" sz="1200" i="1" dirty="0"/>
              <a:t>me and White supremacy: Combat racism, change the world, and become a good ancestor. </a:t>
            </a:r>
            <a:r>
              <a:rPr lang="en-US" sz="1200" dirty="0"/>
              <a:t>Naperville, IL: Sourcebooks. </a:t>
            </a:r>
            <a:r>
              <a:rPr lang="en-US" sz="1200" dirty="0">
                <a:hlinkClick r:id="rId4"/>
              </a:rPr>
              <a:t>https://www.youtube.com/watch?v=gMEXBFhA-NY</a:t>
            </a:r>
            <a:endParaRPr lang="en-US" sz="1200" dirty="0"/>
          </a:p>
          <a:p>
            <a:r>
              <a:rPr lang="en-US" sz="1200" dirty="0" err="1"/>
              <a:t>Derald</a:t>
            </a:r>
            <a:r>
              <a:rPr lang="en-US" sz="1200" dirty="0"/>
              <a:t> Wing Sue 2016. </a:t>
            </a:r>
            <a:r>
              <a:rPr lang="en-US" sz="1200" i="1" dirty="0"/>
              <a:t>Race talk &amp; the conspiracy of silence. </a:t>
            </a:r>
            <a:r>
              <a:rPr lang="en-US" sz="1200" dirty="0"/>
              <a:t>Hoboken, NJ: Wiley </a:t>
            </a:r>
            <a:r>
              <a:rPr lang="en-US" sz="1200" dirty="0">
                <a:hlinkClick r:id="rId5"/>
              </a:rPr>
              <a:t>https://www.youtube.com/watch?v=Nrw6Bf5weTM&amp;t=53s</a:t>
            </a:r>
            <a:endParaRPr lang="en-US" sz="1200" dirty="0"/>
          </a:p>
          <a:p>
            <a:r>
              <a:rPr lang="en-US" sz="1200" dirty="0"/>
              <a:t>Shannon Sullivan. 2014. </a:t>
            </a:r>
            <a:r>
              <a:rPr lang="en-US" sz="1200" i="1" dirty="0"/>
              <a:t>Good White people. </a:t>
            </a:r>
            <a:r>
              <a:rPr lang="en-US" sz="1200" dirty="0"/>
              <a:t>Albany: SUNY Press  </a:t>
            </a:r>
            <a:r>
              <a:rPr lang="en-US" sz="1200" dirty="0">
                <a:hlinkClick r:id="rId6"/>
              </a:rPr>
              <a:t>https://www.youtube.com/watch?v=UZo06BjmbbE</a:t>
            </a:r>
            <a:endParaRPr lang="en-US" sz="1200" dirty="0"/>
          </a:p>
          <a:p>
            <a:r>
              <a:rPr lang="en-US" sz="1200" dirty="0"/>
              <a:t>Robin </a:t>
            </a:r>
            <a:r>
              <a:rPr lang="en-US" sz="1200" dirty="0" err="1"/>
              <a:t>DiAngelo</a:t>
            </a:r>
            <a:r>
              <a:rPr lang="en-US" sz="1200" dirty="0"/>
              <a:t>. 2018. </a:t>
            </a:r>
            <a:r>
              <a:rPr lang="en-US" sz="1200" i="1" dirty="0"/>
              <a:t>White fragility. </a:t>
            </a:r>
            <a:r>
              <a:rPr lang="en-US" sz="1200" dirty="0"/>
              <a:t>Boston: Beacon Press </a:t>
            </a:r>
            <a:r>
              <a:rPr lang="en-US" sz="1200" dirty="0">
                <a:hlinkClick r:id="rId7"/>
              </a:rPr>
              <a:t>https://www.youtube.com/watch?v=45ey4jgoxeU</a:t>
            </a:r>
            <a:endParaRPr lang="en-US" sz="1200" dirty="0"/>
          </a:p>
          <a:p>
            <a:r>
              <a:rPr lang="en-US" sz="1200" dirty="0" err="1"/>
              <a:t>Ibram</a:t>
            </a:r>
            <a:r>
              <a:rPr lang="en-US" sz="1200" dirty="0"/>
              <a:t> X. </a:t>
            </a:r>
            <a:r>
              <a:rPr lang="en-US" sz="1200" dirty="0" err="1"/>
              <a:t>Kendi</a:t>
            </a:r>
            <a:r>
              <a:rPr lang="en-US" sz="1200" dirty="0"/>
              <a:t>. 2019. </a:t>
            </a:r>
            <a:r>
              <a:rPr lang="en-US" sz="1200" i="1" dirty="0"/>
              <a:t>How to be an anti-racist. </a:t>
            </a:r>
            <a:r>
              <a:rPr lang="en-US" sz="1200" dirty="0"/>
              <a:t>New York: One World Books  </a:t>
            </a:r>
            <a:r>
              <a:rPr lang="en-US" sz="1200" dirty="0">
                <a:hlinkClick r:id="rId8"/>
              </a:rPr>
              <a:t>https://www.youtube.com/watch?v=TzuOlyyQlug</a:t>
            </a:r>
            <a:endParaRPr lang="en-US" sz="1200" dirty="0"/>
          </a:p>
          <a:p>
            <a:r>
              <a:rPr lang="en-US" sz="1200" dirty="0"/>
              <a:t>Glenn Singleton. 2014 </a:t>
            </a:r>
            <a:r>
              <a:rPr lang="en-US" sz="1200" i="1" dirty="0"/>
              <a:t>Courageous conversations about race. </a:t>
            </a:r>
            <a:r>
              <a:rPr lang="en-US" sz="1200" dirty="0"/>
              <a:t>Thousand Oaks, CA: Corwin </a:t>
            </a:r>
            <a:r>
              <a:rPr lang="en-US" sz="1200" dirty="0">
                <a:hlinkClick r:id="rId9"/>
              </a:rPr>
              <a:t>https://www.youtube.com/watch?v=IwaOBXzJ3hs</a:t>
            </a:r>
            <a:endParaRPr lang="en-US" sz="1200" dirty="0"/>
          </a:p>
          <a:p>
            <a:r>
              <a:rPr lang="en-US" sz="1200" dirty="0"/>
              <a:t>Solomon, </a:t>
            </a:r>
            <a:r>
              <a:rPr lang="en-US" sz="1200" dirty="0" err="1"/>
              <a:t>Akiba</a:t>
            </a:r>
            <a:r>
              <a:rPr lang="en-US" sz="1200" dirty="0"/>
              <a:t> &amp; Rankin, </a:t>
            </a:r>
            <a:r>
              <a:rPr lang="en-US" sz="1200" dirty="0" err="1"/>
              <a:t>Kenrya</a:t>
            </a:r>
            <a:r>
              <a:rPr lang="en-US" sz="1200" dirty="0"/>
              <a:t>. 2019. </a:t>
            </a:r>
            <a:r>
              <a:rPr lang="en-US" sz="1200" i="1" dirty="0"/>
              <a:t>How we fight white supremacy: A field guide to black resistance</a:t>
            </a:r>
            <a:r>
              <a:rPr lang="en-US" sz="1200" dirty="0"/>
              <a:t>. New York: Bold Type Books </a:t>
            </a:r>
            <a:r>
              <a:rPr lang="en-US" sz="1200" dirty="0">
                <a:hlinkClick r:id="rId10"/>
              </a:rPr>
              <a:t>https://www.youtube.com/watch?v=Cc51rbZok3k</a:t>
            </a:r>
            <a:endParaRPr lang="en-US" sz="1200" dirty="0"/>
          </a:p>
          <a:p>
            <a:r>
              <a:rPr lang="en-US" sz="1200" dirty="0"/>
              <a:t>Tim Wise. 2011. </a:t>
            </a:r>
            <a:r>
              <a:rPr lang="en-US" sz="1200" i="1" dirty="0"/>
              <a:t>White like me. </a:t>
            </a:r>
            <a:r>
              <a:rPr lang="en-US" sz="1200" dirty="0"/>
              <a:t>Berkeley, CA: Counterpoint </a:t>
            </a:r>
            <a:r>
              <a:rPr lang="en-US" sz="1200" dirty="0">
                <a:hlinkClick r:id="rId11"/>
              </a:rPr>
              <a:t>https://www.youtube.com/watch?v=N4fbr1LlxEk</a:t>
            </a:r>
            <a:endParaRPr lang="en-US" sz="1200" dirty="0"/>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18</a:t>
            </a:fld>
            <a:endParaRPr lang="en-US"/>
          </a:p>
        </p:txBody>
      </p:sp>
    </p:spTree>
    <p:extLst>
      <p:ext uri="{BB962C8B-B14F-4D97-AF65-F5344CB8AC3E}">
        <p14:creationId xmlns:p14="http://schemas.microsoft.com/office/powerpoint/2010/main" val="100005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834887"/>
            <a:ext cx="9144000" cy="1053548"/>
          </a:xfrm>
        </p:spPr>
        <p:txBody>
          <a:bodyPr>
            <a:noAutofit/>
          </a:bodyPr>
          <a:lstStyle/>
          <a:p>
            <a:pPr algn="ctr"/>
            <a:r>
              <a:rPr lang="en-US" sz="3600" b="1" i="1" dirty="0" smtClean="0">
                <a:solidFill>
                  <a:srgbClr val="FF0000"/>
                </a:solidFill>
              </a:rPr>
              <a:t>To </a:t>
            </a:r>
            <a:r>
              <a:rPr lang="en-US" sz="3600" b="1" i="1" dirty="0">
                <a:solidFill>
                  <a:srgbClr val="FF0000"/>
                </a:solidFill>
              </a:rPr>
              <a:t>access this power point</a:t>
            </a:r>
            <a:r>
              <a:rPr lang="mr-IN" sz="3600" b="1" i="1" dirty="0">
                <a:solidFill>
                  <a:srgbClr val="FF0000"/>
                </a:solidFill>
              </a:rPr>
              <a:t>…</a:t>
            </a:r>
            <a:endParaRPr lang="en-US" sz="3600" b="1" i="1" dirty="0">
              <a:solidFill>
                <a:srgbClr val="FF0000"/>
              </a:solidFill>
            </a:endParaRPr>
          </a:p>
        </p:txBody>
      </p:sp>
      <p:sp>
        <p:nvSpPr>
          <p:cNvPr id="7" name="Content Placeholder 6"/>
          <p:cNvSpPr>
            <a:spLocks noGrp="1"/>
          </p:cNvSpPr>
          <p:nvPr>
            <p:ph idx="1"/>
          </p:nvPr>
        </p:nvSpPr>
        <p:spPr>
          <a:solidFill>
            <a:schemeClr val="accent1">
              <a:lumMod val="20000"/>
              <a:lumOff val="80000"/>
            </a:schemeClr>
          </a:solidFill>
        </p:spPr>
        <p:txBody>
          <a:bodyPr>
            <a:normAutofit fontScale="70000" lnSpcReduction="20000"/>
          </a:bodyPr>
          <a:lstStyle/>
          <a:p>
            <a:pPr algn="ctr"/>
            <a:r>
              <a:rPr lang="en-US" dirty="0"/>
              <a:t>Go to my home page: </a:t>
            </a:r>
            <a:r>
              <a:rPr lang="en-US" dirty="0">
                <a:hlinkClick r:id="rId2"/>
              </a:rPr>
              <a:t>http://www.stephenbrookfield.com/</a:t>
            </a:r>
            <a:endParaRPr lang="en-US" dirty="0"/>
          </a:p>
          <a:p>
            <a:pPr algn="ctr"/>
            <a:r>
              <a:rPr lang="en-US" dirty="0"/>
              <a:t>Click on the “Resources” link (top left, next to ‘Home’</a:t>
            </a:r>
          </a:p>
          <a:p>
            <a:pPr algn="ctr"/>
            <a:r>
              <a:rPr lang="en-US" dirty="0"/>
              <a:t>Scroll down to power points &amp; pdf’s </a:t>
            </a:r>
            <a:r>
              <a:rPr lang="en-US" dirty="0">
                <a:hlinkClick r:id="rId3"/>
              </a:rPr>
              <a:t>http://www.stephenbrookfield.com/powerpoints-pdfs</a:t>
            </a:r>
            <a:endParaRPr lang="en-US" dirty="0"/>
          </a:p>
          <a:p>
            <a:pPr algn="ctr"/>
            <a:r>
              <a:rPr lang="en-US" dirty="0"/>
              <a:t>This power point is the 1st one listed </a:t>
            </a:r>
            <a:r>
              <a:rPr lang="en-US" i="1" dirty="0">
                <a:solidFill>
                  <a:srgbClr val="FF0000"/>
                </a:solidFill>
              </a:rPr>
              <a:t>– “You Can Teach Race Imperfectly or Not at All”</a:t>
            </a:r>
          </a:p>
          <a:p>
            <a:pPr algn="ctr"/>
            <a:r>
              <a:rPr lang="en-US" dirty="0"/>
              <a:t>Feel free to steal anything from my home page – it’s open access for free </a:t>
            </a:r>
            <a:r>
              <a:rPr lang="en-US" dirty="0" smtClean="0"/>
              <a:t>download</a:t>
            </a:r>
            <a:endParaRPr lang="en-US" dirty="0"/>
          </a:p>
        </p:txBody>
      </p:sp>
      <p:sp>
        <p:nvSpPr>
          <p:cNvPr id="4" name="Footer Placeholder 3"/>
          <p:cNvSpPr>
            <a:spLocks noGrp="1"/>
          </p:cNvSpPr>
          <p:nvPr>
            <p:ph type="ftr" sz="quarter" idx="11"/>
          </p:nvPr>
        </p:nvSpPr>
        <p:spPr/>
        <p:txBody>
          <a:bodyPr/>
          <a:lstStyle/>
          <a:p>
            <a:r>
              <a:rPr lang="en-US" dirty="0"/>
              <a:t>The 2022 Teaching Professor Conference</a:t>
            </a:r>
          </a:p>
        </p:txBody>
      </p:sp>
      <p:sp>
        <p:nvSpPr>
          <p:cNvPr id="5" name="Slide Number Placeholder 4"/>
          <p:cNvSpPr>
            <a:spLocks noGrp="1"/>
          </p:cNvSpPr>
          <p:nvPr>
            <p:ph type="sldNum" sz="quarter" idx="12"/>
          </p:nvPr>
        </p:nvSpPr>
        <p:spPr/>
        <p:txBody>
          <a:bodyPr/>
          <a:lstStyle/>
          <a:p>
            <a:fld id="{0226CCDC-3057-A845-8B73-831E010D3BA8}" type="slidenum">
              <a:rPr lang="en-US" smtClean="0"/>
              <a:t>2</a:t>
            </a:fld>
            <a:endParaRPr lang="en-US"/>
          </a:p>
        </p:txBody>
      </p:sp>
    </p:spTree>
    <p:extLst>
      <p:ext uri="{BB962C8B-B14F-4D97-AF65-F5344CB8AC3E}">
        <p14:creationId xmlns:p14="http://schemas.microsoft.com/office/powerpoint/2010/main" val="22751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3907410" cy="1470991"/>
          </a:xfrm>
        </p:spPr>
        <p:txBody>
          <a:bodyPr>
            <a:normAutofit/>
          </a:bodyPr>
          <a:lstStyle/>
          <a:p>
            <a:r>
              <a:rPr lang="en-US" b="1" i="1" dirty="0">
                <a:solidFill>
                  <a:srgbClr val="FF0000"/>
                </a:solidFill>
              </a:rPr>
              <a:t>USING</a:t>
            </a:r>
            <a:r>
              <a:rPr lang="en-US" sz="3200" b="1" i="1" dirty="0">
                <a:solidFill>
                  <a:srgbClr val="FF0000"/>
                </a:solidFill>
              </a:rPr>
              <a:t> </a:t>
            </a:r>
            <a:r>
              <a:rPr lang="en-US" b="1" i="1" dirty="0" err="1">
                <a:solidFill>
                  <a:srgbClr val="FF0000"/>
                </a:solidFill>
              </a:rPr>
              <a:t>sli.do</a:t>
            </a:r>
            <a:r>
              <a:rPr lang="en-US" b="1" i="1" dirty="0">
                <a:solidFill>
                  <a:srgbClr val="FF0000"/>
                </a:solidFill>
              </a:rPr>
              <a:t/>
            </a:r>
            <a:br>
              <a:rPr lang="en-US" b="1" i="1" dirty="0">
                <a:solidFill>
                  <a:srgbClr val="FF0000"/>
                </a:solidFill>
              </a:rPr>
            </a:br>
            <a:endParaRPr lang="en-US" dirty="0"/>
          </a:p>
        </p:txBody>
      </p:sp>
      <p:sp>
        <p:nvSpPr>
          <p:cNvPr id="7" name="Content Placeholder 6"/>
          <p:cNvSpPr>
            <a:spLocks noGrp="1"/>
          </p:cNvSpPr>
          <p:nvPr>
            <p:ph sz="half" idx="1"/>
          </p:nvPr>
        </p:nvSpPr>
        <p:spPr>
          <a:xfrm>
            <a:off x="457200" y="2166731"/>
            <a:ext cx="4038600" cy="2853076"/>
          </a:xfrm>
        </p:spPr>
        <p:txBody>
          <a:bodyPr/>
          <a:lstStyle/>
          <a:p>
            <a:r>
              <a:rPr lang="en-US" dirty="0"/>
              <a:t>TO POST </a:t>
            </a:r>
            <a:r>
              <a:rPr lang="en-US" dirty="0" smtClean="0"/>
              <a:t>ANONYMOUS QUESTIONS </a:t>
            </a:r>
            <a:r>
              <a:rPr lang="en-US" dirty="0"/>
              <a:t>AS THE KEYNOTE </a:t>
            </a:r>
            <a:r>
              <a:rPr lang="en-US" dirty="0" smtClean="0"/>
              <a:t>PROCEEDS</a:t>
            </a:r>
            <a:endParaRPr lang="en-US" dirty="0"/>
          </a:p>
          <a:p>
            <a:endParaRPr lang="en-US" dirty="0"/>
          </a:p>
        </p:txBody>
      </p:sp>
      <p:sp>
        <p:nvSpPr>
          <p:cNvPr id="8" name="Content Placeholder 7"/>
          <p:cNvSpPr>
            <a:spLocks noGrp="1"/>
          </p:cNvSpPr>
          <p:nvPr>
            <p:ph sz="half" idx="2"/>
          </p:nvPr>
        </p:nvSpPr>
        <p:spPr>
          <a:solidFill>
            <a:schemeClr val="accent5">
              <a:lumMod val="20000"/>
              <a:lumOff val="80000"/>
            </a:schemeClr>
          </a:solidFill>
        </p:spPr>
        <p:txBody>
          <a:bodyPr anchor="ctr">
            <a:normAutofit/>
          </a:bodyPr>
          <a:lstStyle/>
          <a:p>
            <a:r>
              <a:rPr lang="en-US" sz="3600" dirty="0" smtClean="0"/>
              <a:t>Go </a:t>
            </a:r>
            <a:r>
              <a:rPr lang="en-US" sz="3600" dirty="0"/>
              <a:t>to </a:t>
            </a:r>
            <a:r>
              <a:rPr lang="en-US" sz="7200" i="1" dirty="0" err="1">
                <a:solidFill>
                  <a:srgbClr val="FF0000"/>
                </a:solidFill>
              </a:rPr>
              <a:t>sli.do</a:t>
            </a:r>
            <a:endParaRPr lang="en-US" sz="7200" i="1" dirty="0">
              <a:solidFill>
                <a:srgbClr val="FF0000"/>
              </a:solidFill>
            </a:endParaRPr>
          </a:p>
          <a:p>
            <a:r>
              <a:rPr lang="en-US" sz="3600" dirty="0"/>
              <a:t>Enter Code </a:t>
            </a:r>
            <a:r>
              <a:rPr lang="cs-CZ" sz="7200" i="1" dirty="0" smtClean="0">
                <a:solidFill>
                  <a:srgbClr val="FF0000"/>
                </a:solidFill>
              </a:rPr>
              <a:t>459765</a:t>
            </a:r>
          </a:p>
          <a:p>
            <a:r>
              <a:rPr lang="en-US" sz="4000" i="1" dirty="0" smtClean="0">
                <a:solidFill>
                  <a:srgbClr val="FF0000"/>
                </a:solidFill>
              </a:rPr>
              <a:t>Click on Q&amp;A &amp; type in </a:t>
            </a:r>
            <a:r>
              <a:rPr lang="en-US" sz="4000" i="1" smtClean="0">
                <a:solidFill>
                  <a:srgbClr val="FF0000"/>
                </a:solidFill>
              </a:rPr>
              <a:t>your question</a:t>
            </a:r>
            <a:endParaRPr lang="en-US" sz="4000" i="1" dirty="0">
              <a:solidFill>
                <a:srgbClr val="FF0000"/>
              </a:solidFill>
            </a:endParaRPr>
          </a:p>
        </p:txBody>
      </p:sp>
      <p:sp>
        <p:nvSpPr>
          <p:cNvPr id="4" name="Footer Placeholder 3"/>
          <p:cNvSpPr>
            <a:spLocks noGrp="1"/>
          </p:cNvSpPr>
          <p:nvPr>
            <p:ph type="ftr" sz="quarter" idx="11"/>
          </p:nvPr>
        </p:nvSpPr>
        <p:spPr/>
        <p:txBody>
          <a:bodyPr/>
          <a:lstStyle/>
          <a:p>
            <a:r>
              <a:rPr lang="en-US" dirty="0"/>
              <a:t>The 2022 Teaching Professor Conference</a:t>
            </a:r>
          </a:p>
        </p:txBody>
      </p:sp>
      <p:sp>
        <p:nvSpPr>
          <p:cNvPr id="5" name="Slide Number Placeholder 4"/>
          <p:cNvSpPr>
            <a:spLocks noGrp="1"/>
          </p:cNvSpPr>
          <p:nvPr>
            <p:ph type="sldNum" sz="quarter" idx="12"/>
          </p:nvPr>
        </p:nvSpPr>
        <p:spPr/>
        <p:txBody>
          <a:bodyPr/>
          <a:lstStyle/>
          <a:p>
            <a:fld id="{0226CCDC-3057-A845-8B73-831E010D3BA8}" type="slidenum">
              <a:rPr lang="en-US" smtClean="0"/>
              <a:pPr/>
              <a:t>3</a:t>
            </a:fld>
            <a:endParaRPr lang="en-US" dirty="0"/>
          </a:p>
        </p:txBody>
      </p:sp>
    </p:spTree>
    <p:extLst>
      <p:ext uri="{BB962C8B-B14F-4D97-AF65-F5344CB8AC3E}">
        <p14:creationId xmlns:p14="http://schemas.microsoft.com/office/powerpoint/2010/main" val="136122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9811"/>
            <a:ext cx="3399183" cy="4257147"/>
          </a:xfrm>
        </p:spPr>
        <p:txBody>
          <a:bodyPr/>
          <a:lstStyle/>
          <a:p>
            <a:endParaRPr lang="en-US" dirty="0"/>
          </a:p>
        </p:txBody>
      </p:sp>
      <p:sp>
        <p:nvSpPr>
          <p:cNvPr id="3" name="Content Placeholder 2"/>
          <p:cNvSpPr>
            <a:spLocks noGrp="1"/>
          </p:cNvSpPr>
          <p:nvPr>
            <p:ph idx="1"/>
          </p:nvPr>
        </p:nvSpPr>
        <p:spPr>
          <a:xfrm>
            <a:off x="3399183" y="1039811"/>
            <a:ext cx="5744817" cy="4257147"/>
          </a:xfrm>
          <a:solidFill>
            <a:srgbClr val="0070C0"/>
          </a:solidFill>
        </p:spPr>
        <p:txBody>
          <a:bodyPr>
            <a:noAutofit/>
          </a:bodyPr>
          <a:lstStyle/>
          <a:p>
            <a:r>
              <a:rPr lang="en-US" sz="1600" i="1" dirty="0">
                <a:solidFill>
                  <a:schemeClr val="bg1"/>
                </a:solidFill>
              </a:rPr>
              <a:t>The (White) Elephant in the Room</a:t>
            </a:r>
            <a:r>
              <a:rPr lang="en-US" sz="1600" dirty="0">
                <a:solidFill>
                  <a:schemeClr val="bg1"/>
                </a:solidFill>
              </a:rPr>
              <a:t/>
            </a:r>
            <a:br>
              <a:rPr lang="en-US" sz="1600" dirty="0">
                <a:solidFill>
                  <a:schemeClr val="bg1"/>
                </a:solidFill>
              </a:rPr>
            </a:br>
            <a:r>
              <a:rPr lang="en-US" sz="1600" dirty="0">
                <a:solidFill>
                  <a:schemeClr val="bg1"/>
                </a:solidFill>
              </a:rPr>
              <a:t>Another White man leading something on race – doesn’t this underscore the power of Whiteness?</a:t>
            </a:r>
          </a:p>
          <a:p>
            <a:r>
              <a:rPr lang="en-US" sz="1600" dirty="0">
                <a:solidFill>
                  <a:schemeClr val="bg1"/>
                </a:solidFill>
              </a:rPr>
              <a:t>The problem of race is the problem of unchallenged white supremacy – its idea &amp; practice </a:t>
            </a:r>
          </a:p>
          <a:p>
            <a:r>
              <a:rPr lang="en-US" sz="1600" dirty="0">
                <a:solidFill>
                  <a:schemeClr val="bg1"/>
                </a:solidFill>
              </a:rPr>
              <a:t>At the heart of racism is the fact that many White folks such as Stephen Brookfield have not examined what it means to have a White racial identity</a:t>
            </a:r>
          </a:p>
          <a:p>
            <a:r>
              <a:rPr lang="en-US" sz="1600" dirty="0">
                <a:solidFill>
                  <a:schemeClr val="bg1"/>
                </a:solidFill>
              </a:rPr>
              <a:t>White students &amp; colleagues need to see us typically &amp; unremarkably center racial dynamics as a factor in teaching &amp; leadership – “equity pause” in meetings</a:t>
            </a:r>
          </a:p>
          <a:p>
            <a:r>
              <a:rPr lang="en-US" sz="1600" dirty="0">
                <a:solidFill>
                  <a:schemeClr val="bg1"/>
                </a:solidFill>
              </a:rPr>
              <a:t>Diversity, equity &amp; inclusion (DEI) work often involves cross-racial conversations &amp; alliances – facilitated by a team of colleagues of different racial </a:t>
            </a:r>
            <a:r>
              <a:rPr lang="en-US" sz="1600" dirty="0" smtClean="0">
                <a:solidFill>
                  <a:schemeClr val="bg1"/>
                </a:solidFill>
              </a:rPr>
              <a:t>identities</a:t>
            </a:r>
            <a:endParaRPr lang="en-US" sz="1600" dirty="0">
              <a:solidFill>
                <a:schemeClr val="bg1"/>
              </a:solidFill>
            </a:endParaRPr>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4</a:t>
            </a:fld>
            <a:endParaRPr lang="en-US"/>
          </a:p>
        </p:txBody>
      </p:sp>
      <p:pic>
        <p:nvPicPr>
          <p:cNvPr id="6" name="Picture 5"/>
          <p:cNvPicPr>
            <a:picLocks noChangeAspect="1"/>
          </p:cNvPicPr>
          <p:nvPr/>
        </p:nvPicPr>
        <p:blipFill>
          <a:blip r:embed="rId2"/>
          <a:stretch>
            <a:fillRect/>
          </a:stretch>
        </p:blipFill>
        <p:spPr>
          <a:xfrm>
            <a:off x="0" y="1039810"/>
            <a:ext cx="3399183" cy="2796694"/>
          </a:xfrm>
          <a:prstGeom prst="rect">
            <a:avLst/>
          </a:prstGeo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7907"/>
            <a:ext cx="3399183" cy="2019051"/>
          </a:xfrm>
          <a:prstGeom prst="rect">
            <a:avLst/>
          </a:prstGeom>
        </p:spPr>
      </p:pic>
    </p:spTree>
    <p:extLst>
      <p:ext uri="{BB962C8B-B14F-4D97-AF65-F5344CB8AC3E}">
        <p14:creationId xmlns:p14="http://schemas.microsoft.com/office/powerpoint/2010/main" val="143291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39811"/>
            <a:ext cx="2454966" cy="4257147"/>
          </a:xfrm>
        </p:spPr>
        <p:txBody>
          <a:bodyPr/>
          <a:lstStyle/>
          <a:p>
            <a:endParaRPr lang="en-US" dirty="0"/>
          </a:p>
        </p:txBody>
      </p:sp>
      <p:sp>
        <p:nvSpPr>
          <p:cNvPr id="3" name="Content Placeholder 2"/>
          <p:cNvSpPr>
            <a:spLocks noGrp="1"/>
          </p:cNvSpPr>
          <p:nvPr>
            <p:ph idx="1"/>
          </p:nvPr>
        </p:nvSpPr>
        <p:spPr>
          <a:xfrm>
            <a:off x="2454965" y="1039810"/>
            <a:ext cx="6689035" cy="4257148"/>
          </a:xfrm>
          <a:solidFill>
            <a:schemeClr val="tx1">
              <a:lumMod val="25000"/>
              <a:lumOff val="75000"/>
            </a:schemeClr>
          </a:solidFill>
        </p:spPr>
        <p:txBody>
          <a:bodyPr>
            <a:normAutofit fontScale="85000" lnSpcReduction="20000"/>
          </a:bodyPr>
          <a:lstStyle/>
          <a:p>
            <a:r>
              <a:rPr lang="en-US" i="1" dirty="0"/>
              <a:t>I </a:t>
            </a:r>
            <a:r>
              <a:rPr lang="en-US" i="1" dirty="0" smtClean="0"/>
              <a:t>Am </a:t>
            </a:r>
            <a:r>
              <a:rPr lang="en-US" i="1" dirty="0"/>
              <a:t>From…*</a:t>
            </a:r>
            <a:endParaRPr lang="en-US" dirty="0"/>
          </a:p>
          <a:p>
            <a:r>
              <a:rPr lang="en-US" i="1" dirty="0">
                <a:solidFill>
                  <a:srgbClr val="FF0000"/>
                </a:solidFill>
              </a:rPr>
              <a:t>the </a:t>
            </a:r>
            <a:r>
              <a:rPr lang="en-US" b="1" i="1" dirty="0">
                <a:solidFill>
                  <a:srgbClr val="FF0000"/>
                </a:solidFill>
              </a:rPr>
              <a:t>sound</a:t>
            </a:r>
            <a:r>
              <a:rPr lang="en-US" i="1" dirty="0">
                <a:solidFill>
                  <a:srgbClr val="FF0000"/>
                </a:solidFill>
              </a:rPr>
              <a:t> of seagulls crying over the north sea and </a:t>
            </a:r>
            <a:r>
              <a:rPr lang="en-US" i="1" dirty="0" err="1">
                <a:solidFill>
                  <a:srgbClr val="FF0000"/>
                </a:solidFill>
              </a:rPr>
              <a:t>merseybeat</a:t>
            </a:r>
            <a:r>
              <a:rPr lang="en-US" i="1" dirty="0">
                <a:solidFill>
                  <a:srgbClr val="FF0000"/>
                </a:solidFill>
              </a:rPr>
              <a:t> blasting at the Cavern club, </a:t>
            </a:r>
            <a:r>
              <a:rPr lang="en-US" dirty="0"/>
              <a:t> </a:t>
            </a:r>
          </a:p>
          <a:p>
            <a:r>
              <a:rPr lang="en-US" i="1" dirty="0">
                <a:solidFill>
                  <a:srgbClr val="7030A0"/>
                </a:solidFill>
              </a:rPr>
              <a:t>the </a:t>
            </a:r>
            <a:r>
              <a:rPr lang="en-US" b="1" i="1" dirty="0">
                <a:solidFill>
                  <a:srgbClr val="7030A0"/>
                </a:solidFill>
              </a:rPr>
              <a:t>smell</a:t>
            </a:r>
            <a:r>
              <a:rPr lang="en-US" i="1" dirty="0">
                <a:solidFill>
                  <a:srgbClr val="7030A0"/>
                </a:solidFill>
              </a:rPr>
              <a:t> of fish &amp; chips, factory waste and coal burning fires, </a:t>
            </a:r>
            <a:r>
              <a:rPr lang="en-US" dirty="0"/>
              <a:t> </a:t>
            </a:r>
          </a:p>
          <a:p>
            <a:r>
              <a:rPr lang="en-US" i="1" dirty="0">
                <a:solidFill>
                  <a:srgbClr val="00B050"/>
                </a:solidFill>
              </a:rPr>
              <a:t>the </a:t>
            </a:r>
            <a:r>
              <a:rPr lang="en-US" b="1" i="1" dirty="0">
                <a:solidFill>
                  <a:srgbClr val="00B050"/>
                </a:solidFill>
              </a:rPr>
              <a:t>taste</a:t>
            </a:r>
            <a:r>
              <a:rPr lang="en-US" i="1" dirty="0">
                <a:solidFill>
                  <a:srgbClr val="00B050"/>
                </a:solidFill>
              </a:rPr>
              <a:t> of grease, sour milk tea and dust at the back of my throat</a:t>
            </a:r>
            <a:endParaRPr lang="en-US" dirty="0">
              <a:solidFill>
                <a:srgbClr val="00B050"/>
              </a:solidFill>
            </a:endParaRPr>
          </a:p>
          <a:p>
            <a:r>
              <a:rPr lang="en-US" i="1" dirty="0">
                <a:solidFill>
                  <a:srgbClr val="0070C0"/>
                </a:solidFill>
              </a:rPr>
              <a:t>the </a:t>
            </a:r>
            <a:r>
              <a:rPr lang="en-US" b="1" i="1" dirty="0">
                <a:solidFill>
                  <a:srgbClr val="0070C0"/>
                </a:solidFill>
              </a:rPr>
              <a:t>idea</a:t>
            </a:r>
            <a:r>
              <a:rPr lang="en-US" i="1" dirty="0">
                <a:solidFill>
                  <a:srgbClr val="0070C0"/>
                </a:solidFill>
              </a:rPr>
              <a:t> of community pride &amp; the triumph of humor over pretentiousness</a:t>
            </a:r>
          </a:p>
          <a:p>
            <a:r>
              <a:rPr lang="en-US" sz="1600" dirty="0"/>
              <a:t>* Adapted from the poem </a:t>
            </a:r>
            <a:r>
              <a:rPr lang="en-US" sz="1600" i="1" dirty="0"/>
              <a:t>Where I’m From </a:t>
            </a:r>
            <a:r>
              <a:rPr lang="en-US" sz="1600" dirty="0"/>
              <a:t>by George Ella Lyon</a:t>
            </a:r>
          </a:p>
          <a:p>
            <a:endParaRPr lang="en-US" dirty="0"/>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5</a:t>
            </a:fld>
            <a:endParaRPr lang="en-US"/>
          </a:p>
        </p:txBody>
      </p:sp>
      <p:pic>
        <p:nvPicPr>
          <p:cNvPr id="6" name="Picture 5"/>
          <p:cNvPicPr>
            <a:picLocks noChangeAspect="1"/>
          </p:cNvPicPr>
          <p:nvPr/>
        </p:nvPicPr>
        <p:blipFill>
          <a:blip r:embed="rId2"/>
          <a:stretch>
            <a:fillRect/>
          </a:stretch>
        </p:blipFill>
        <p:spPr>
          <a:xfrm>
            <a:off x="1" y="1039810"/>
            <a:ext cx="2454964" cy="2433640"/>
          </a:xfrm>
          <a:prstGeom prst="rect">
            <a:avLst/>
          </a:prstGeom>
        </p:spPr>
      </p:pic>
      <p:pic>
        <p:nvPicPr>
          <p:cNvPr id="7" name="Picture 6"/>
          <p:cNvPicPr>
            <a:picLocks noChangeAspect="1"/>
          </p:cNvPicPr>
          <p:nvPr/>
        </p:nvPicPr>
        <p:blipFill>
          <a:blip r:embed="rId3"/>
          <a:stretch>
            <a:fillRect/>
          </a:stretch>
        </p:blipFill>
        <p:spPr>
          <a:xfrm>
            <a:off x="0" y="3473449"/>
            <a:ext cx="2454965" cy="1823509"/>
          </a:xfrm>
          <a:prstGeom prst="rect">
            <a:avLst/>
          </a:prstGeom>
        </p:spPr>
      </p:pic>
    </p:spTree>
    <p:extLst>
      <p:ext uri="{BB962C8B-B14F-4D97-AF65-F5344CB8AC3E}">
        <p14:creationId xmlns:p14="http://schemas.microsoft.com/office/powerpoint/2010/main" val="166813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374" y="1039811"/>
            <a:ext cx="2673626" cy="4065323"/>
          </a:xfrm>
        </p:spPr>
        <p:txBody>
          <a:bodyPr>
            <a:normAutofit/>
          </a:bodyPr>
          <a:lstStyle/>
          <a:p>
            <a:pPr algn="ctr"/>
            <a:r>
              <a:rPr lang="en-US" sz="4000" b="1" dirty="0" smtClean="0">
                <a:solidFill>
                  <a:srgbClr val="FF0000"/>
                </a:solidFill>
              </a:rPr>
              <a:t/>
            </a:r>
            <a:br>
              <a:rPr lang="en-US" sz="4000" b="1" dirty="0" smtClean="0">
                <a:solidFill>
                  <a:srgbClr val="FF0000"/>
                </a:solidFill>
              </a:rPr>
            </a:br>
            <a:r>
              <a:rPr lang="en-US" sz="4000" b="1" dirty="0">
                <a:solidFill>
                  <a:srgbClr val="FF0000"/>
                </a:solidFill>
              </a:rPr>
              <a:t/>
            </a:r>
            <a:br>
              <a:rPr lang="en-US" sz="4000" b="1" dirty="0">
                <a:solidFill>
                  <a:srgbClr val="FF0000"/>
                </a:solidFill>
              </a:rPr>
            </a:br>
            <a:r>
              <a:rPr lang="en-US" sz="4000" b="1" dirty="0" smtClean="0">
                <a:solidFill>
                  <a:srgbClr val="FF0000"/>
                </a:solidFill>
              </a:rPr>
              <a:t/>
            </a:r>
            <a:br>
              <a:rPr lang="en-US" sz="4000" b="1" dirty="0" smtClean="0">
                <a:solidFill>
                  <a:srgbClr val="FF0000"/>
                </a:solidFill>
              </a:rPr>
            </a:br>
            <a:r>
              <a:rPr lang="en-US" sz="4000" b="1" dirty="0" smtClean="0">
                <a:solidFill>
                  <a:srgbClr val="FF0000"/>
                </a:solidFill>
              </a:rPr>
              <a:t/>
            </a:r>
            <a:br>
              <a:rPr lang="en-US" sz="4000" b="1" dirty="0" smtClean="0">
                <a:solidFill>
                  <a:srgbClr val="FF0000"/>
                </a:solidFill>
              </a:rPr>
            </a:br>
            <a:r>
              <a:rPr lang="en-US" sz="3200" b="1" dirty="0" smtClean="0">
                <a:solidFill>
                  <a:srgbClr val="FF0000"/>
                </a:solidFill>
              </a:rPr>
              <a:t>Situating </a:t>
            </a:r>
            <a:r>
              <a:rPr lang="en-US" sz="3200" b="1" dirty="0">
                <a:solidFill>
                  <a:srgbClr val="FF0000"/>
                </a:solidFill>
              </a:rPr>
              <a:t>Myself Racially</a:t>
            </a:r>
            <a:endParaRPr lang="en-US" sz="3200" dirty="0"/>
          </a:p>
        </p:txBody>
      </p:sp>
      <p:sp>
        <p:nvSpPr>
          <p:cNvPr id="3" name="Content Placeholder 2"/>
          <p:cNvSpPr>
            <a:spLocks noGrp="1"/>
          </p:cNvSpPr>
          <p:nvPr>
            <p:ph idx="1"/>
          </p:nvPr>
        </p:nvSpPr>
        <p:spPr>
          <a:xfrm>
            <a:off x="109330" y="1039812"/>
            <a:ext cx="6241774" cy="4065324"/>
          </a:xfrm>
          <a:solidFill>
            <a:schemeClr val="accent5">
              <a:lumMod val="20000"/>
              <a:lumOff val="80000"/>
            </a:schemeClr>
          </a:solidFill>
        </p:spPr>
        <p:txBody>
          <a:bodyPr>
            <a:normAutofit fontScale="25000" lnSpcReduction="20000"/>
          </a:bodyPr>
          <a:lstStyle/>
          <a:p>
            <a:r>
              <a:rPr lang="en-US" sz="5600" dirty="0"/>
              <a:t>Born into a White family in Liverpool, England &amp; grew up in the UK</a:t>
            </a:r>
            <a:br>
              <a:rPr lang="en-US" sz="5600" dirty="0"/>
            </a:br>
            <a:r>
              <a:rPr lang="en-US" sz="5600" dirty="0"/>
              <a:t/>
            </a:r>
            <a:br>
              <a:rPr lang="en-US" sz="5600" dirty="0"/>
            </a:br>
            <a:r>
              <a:rPr lang="en-US" sz="5600" dirty="0"/>
              <a:t>Did not speak to anyone who wasn’t White until I was 18</a:t>
            </a:r>
            <a:br>
              <a:rPr lang="en-US" sz="5600" dirty="0"/>
            </a:br>
            <a:r>
              <a:rPr lang="en-US" sz="5600" dirty="0"/>
              <a:t/>
            </a:r>
            <a:br>
              <a:rPr lang="en-US" sz="5600" dirty="0"/>
            </a:br>
            <a:r>
              <a:rPr lang="en-US" sz="5600" dirty="0"/>
              <a:t>Spent over half my life regarding myself as a “Good White Person”* who has escaped racism with a color-blind perspective</a:t>
            </a:r>
            <a:br>
              <a:rPr lang="en-US" sz="5600" dirty="0"/>
            </a:br>
            <a:r>
              <a:rPr lang="en-US" sz="5600" dirty="0"/>
              <a:t/>
            </a:r>
            <a:br>
              <a:rPr lang="en-US" sz="5600" dirty="0"/>
            </a:br>
            <a:r>
              <a:rPr lang="en-US" sz="5600" dirty="0"/>
              <a:t>Will never lose the White supremacist conditioning I’ve received </a:t>
            </a:r>
            <a:br>
              <a:rPr lang="en-US" sz="5600" dirty="0"/>
            </a:br>
            <a:r>
              <a:rPr lang="en-US" sz="5600" dirty="0"/>
              <a:t>- this asserts that leaders &amp; power ‘naturally’ look white because Whites have a higher capacity to use reason, logic, stay calm &amp; make objective decisions. This is why they deserve to be in control. It also maintains that Black, Indigenous &amp; People of Color (BIPOC) are too emotional, volatile &amp; unpredictable to be given access to power  </a:t>
            </a:r>
            <a:br>
              <a:rPr lang="en-US" sz="5600" dirty="0"/>
            </a:br>
            <a:r>
              <a:rPr lang="en-US" sz="5600" dirty="0"/>
              <a:t/>
            </a:r>
            <a:br>
              <a:rPr lang="en-US" sz="5600" dirty="0"/>
            </a:br>
            <a:r>
              <a:rPr lang="en-US" sz="5600" dirty="0"/>
              <a:t>Will always feel “unqualified” to talk about racism - &amp; then remind myself I’m an expert on how white supremacy is learned </a:t>
            </a:r>
            <a:br>
              <a:rPr lang="en-US" sz="5600" dirty="0"/>
            </a:br>
            <a:r>
              <a:rPr lang="en-US" sz="5600" dirty="0"/>
              <a:t/>
            </a:r>
            <a:br>
              <a:rPr lang="en-US" sz="5600" dirty="0"/>
            </a:br>
            <a:r>
              <a:rPr lang="en-US" sz="5600" dirty="0"/>
              <a:t>Believe that Whites like me need to develop an antiracist identity</a:t>
            </a:r>
            <a:r>
              <a:rPr lang="en-US" sz="5600" dirty="0" smtClean="0"/>
              <a:t>**</a:t>
            </a:r>
            <a:r>
              <a:rPr lang="en-US" sz="5600" dirty="0"/>
              <a:t/>
            </a:r>
            <a:br>
              <a:rPr lang="en-US" sz="5600" dirty="0"/>
            </a:br>
            <a:r>
              <a:rPr lang="en-US" sz="5600" dirty="0"/>
              <a:t/>
            </a:r>
            <a:br>
              <a:rPr lang="en-US" sz="5600" dirty="0"/>
            </a:br>
            <a:r>
              <a:rPr lang="en-US" sz="5600" dirty="0"/>
              <a:t>*Shannon Sullivan. 2014. </a:t>
            </a:r>
            <a:r>
              <a:rPr lang="en-US" sz="5600" i="1" dirty="0"/>
              <a:t>Good White People </a:t>
            </a:r>
            <a:r>
              <a:rPr lang="en-US" sz="5600" dirty="0"/>
              <a:t>(SUNY Press) </a:t>
            </a:r>
            <a:br>
              <a:rPr lang="en-US" sz="5600" dirty="0"/>
            </a:br>
            <a:r>
              <a:rPr lang="en-US" sz="5600" dirty="0"/>
              <a:t>** Stephen Brookfield &amp; Mary Hess. 2021. </a:t>
            </a:r>
            <a:r>
              <a:rPr lang="en-US" sz="5600" i="1" dirty="0"/>
              <a:t>Becoming a White Antiracist</a:t>
            </a:r>
            <a:r>
              <a:rPr lang="en-US" sz="5600" dirty="0"/>
              <a:t> (Stylus)</a:t>
            </a:r>
          </a:p>
          <a:p>
            <a:endParaRPr lang="en-US" dirty="0"/>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6</a:t>
            </a:fld>
            <a:endParaRPr lang="en-US"/>
          </a:p>
        </p:txBody>
      </p:sp>
      <p:pic>
        <p:nvPicPr>
          <p:cNvPr id="6" name="Picture 2">
            <a:extLst>
              <a:ext uri="{FF2B5EF4-FFF2-40B4-BE49-F238E27FC236}">
                <a16:creationId xmlns="" xmlns:a16="http://schemas.microsoft.com/office/drawing/2014/main" id="{1BE62666-FD16-5144-83D6-D56014A65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49"/>
          <a:stretch/>
        </p:blipFill>
        <p:spPr bwMode="auto">
          <a:xfrm>
            <a:off x="6553200" y="1039810"/>
            <a:ext cx="2590800" cy="216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5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9811"/>
            <a:ext cx="2375452" cy="4065323"/>
          </a:xfrm>
        </p:spPr>
        <p:txBody>
          <a:bodyPr>
            <a:normAutofit/>
          </a:bodyPr>
          <a:lstStyle/>
          <a:p>
            <a:r>
              <a:rPr lang="en-US" sz="2400" b="1" i="1" dirty="0">
                <a:solidFill>
                  <a:srgbClr val="FF0000"/>
                </a:solidFill>
              </a:rPr>
              <a:t>Why Spend So Much Time on ME in the first few slides?</a:t>
            </a:r>
            <a:br>
              <a:rPr lang="en-US" sz="2400" b="1" i="1" dirty="0">
                <a:solidFill>
                  <a:srgbClr val="FF0000"/>
                </a:solidFill>
              </a:rPr>
            </a:br>
            <a:r>
              <a:rPr lang="en-US" sz="2400" b="1" i="1" dirty="0">
                <a:solidFill>
                  <a:srgbClr val="FF0000"/>
                </a:solidFill>
              </a:rPr>
              <a:t/>
            </a:r>
            <a:br>
              <a:rPr lang="en-US" sz="2400" b="1" i="1" dirty="0">
                <a:solidFill>
                  <a:srgbClr val="FF0000"/>
                </a:solidFill>
              </a:rPr>
            </a:br>
            <a:r>
              <a:rPr lang="en-US" sz="2400" b="1" i="1" dirty="0">
                <a:solidFill>
                  <a:srgbClr val="FF0000"/>
                </a:solidFill>
              </a:rPr>
              <a:t>Isn’t this incredible self-indulgence?</a:t>
            </a:r>
            <a:endParaRPr lang="en-US" sz="2400" dirty="0"/>
          </a:p>
        </p:txBody>
      </p:sp>
      <p:sp>
        <p:nvSpPr>
          <p:cNvPr id="3" name="Content Placeholder 2"/>
          <p:cNvSpPr>
            <a:spLocks noGrp="1"/>
          </p:cNvSpPr>
          <p:nvPr>
            <p:ph idx="1"/>
          </p:nvPr>
        </p:nvSpPr>
        <p:spPr>
          <a:xfrm>
            <a:off x="2375452" y="1039812"/>
            <a:ext cx="6311348" cy="4065323"/>
          </a:xfrm>
          <a:solidFill>
            <a:schemeClr val="accent1">
              <a:lumMod val="20000"/>
              <a:lumOff val="80000"/>
            </a:schemeClr>
          </a:solidFill>
        </p:spPr>
        <p:txBody>
          <a:bodyPr>
            <a:normAutofit/>
          </a:bodyPr>
          <a:lstStyle/>
          <a:p>
            <a:r>
              <a:rPr lang="en-US" sz="2000" dirty="0"/>
              <a:t>Because students say that if a teacher models autobiographical disclosure around racial identity, &amp; publicly engages with issues of race – it makes it MUCH easier for students to raise any concerns they have around racial dynamics in the classroom</a:t>
            </a:r>
          </a:p>
          <a:p>
            <a:endParaRPr lang="en-US" dirty="0"/>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452" y="2633870"/>
            <a:ext cx="6311348" cy="2471264"/>
          </a:xfrm>
          <a:prstGeom prst="rect">
            <a:avLst/>
          </a:prstGeom>
        </p:spPr>
      </p:pic>
    </p:spTree>
    <p:extLst>
      <p:ext uri="{BB962C8B-B14F-4D97-AF65-F5344CB8AC3E}">
        <p14:creationId xmlns:p14="http://schemas.microsoft.com/office/powerpoint/2010/main" val="13110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1"/>
            <a:ext cx="5695122" cy="4065323"/>
          </a:xfrm>
        </p:spPr>
        <p:txBody>
          <a:bodyPr>
            <a:normAutofit fontScale="90000"/>
          </a:bodyPr>
          <a:lstStyle/>
          <a:p>
            <a:r>
              <a:rPr lang="en-US" sz="2000" dirty="0" smtClean="0"/>
              <a:t/>
            </a:r>
            <a:br>
              <a:rPr lang="en-US" sz="2000" dirty="0" smtClean="0"/>
            </a:br>
            <a:r>
              <a:rPr lang="en-US" sz="2000" dirty="0" smtClean="0"/>
              <a:t>Let’s </a:t>
            </a:r>
            <a:r>
              <a:rPr lang="en-US" sz="2000" dirty="0"/>
              <a:t>try a social media </a:t>
            </a:r>
            <a:r>
              <a:rPr lang="en-US" sz="2000" dirty="0" smtClean="0"/>
              <a:t>tool</a:t>
            </a:r>
            <a:r>
              <a:rPr lang="en-US" sz="2000" dirty="0"/>
              <a:t/>
            </a:r>
            <a:br>
              <a:rPr lang="en-US" sz="2000" dirty="0"/>
            </a:br>
            <a:r>
              <a:rPr lang="en-US" sz="2000" dirty="0"/>
              <a:t>Go to </a:t>
            </a:r>
            <a:r>
              <a:rPr lang="en-US" sz="4000" dirty="0" err="1">
                <a:solidFill>
                  <a:srgbClr val="FF0000"/>
                </a:solidFill>
              </a:rPr>
              <a:t>sli.do</a:t>
            </a:r>
            <a:r>
              <a:rPr lang="en-US" sz="2000" dirty="0">
                <a:solidFill>
                  <a:srgbClr val="FF0000"/>
                </a:solidFill>
              </a:rPr>
              <a:t/>
            </a:r>
            <a:br>
              <a:rPr lang="en-US" sz="2000" dirty="0">
                <a:solidFill>
                  <a:srgbClr val="FF0000"/>
                </a:solidFill>
              </a:rPr>
            </a:br>
            <a:r>
              <a:rPr lang="en-US" sz="2000" dirty="0"/>
              <a:t>Enter Code: </a:t>
            </a:r>
            <a:r>
              <a:rPr lang="en-US" sz="4000" b="1" dirty="0" smtClean="0">
                <a:solidFill>
                  <a:srgbClr val="FF0000"/>
                </a:solidFill>
              </a:rPr>
              <a:t>18670</a:t>
            </a:r>
            <a:r>
              <a:rPr lang="en-US" sz="2000" b="1" dirty="0" smtClean="0">
                <a:solidFill>
                  <a:srgbClr val="FF0000"/>
                </a:solidFill>
              </a:rPr>
              <a:t/>
            </a:r>
            <a:br>
              <a:rPr lang="en-US" sz="2000" b="1" dirty="0" smtClean="0">
                <a:solidFill>
                  <a:srgbClr val="FF0000"/>
                </a:solidFill>
              </a:rPr>
            </a:br>
            <a:r>
              <a:rPr lang="en-US" sz="2000" b="1" dirty="0">
                <a:solidFill>
                  <a:srgbClr val="FF0000"/>
                </a:solidFill>
              </a:rPr>
              <a:t/>
            </a:r>
            <a:br>
              <a:rPr lang="en-US" sz="2000" b="1" dirty="0">
                <a:solidFill>
                  <a:srgbClr val="FF0000"/>
                </a:solidFill>
              </a:rPr>
            </a:br>
            <a:r>
              <a:rPr lang="en-US" sz="2000" dirty="0"/>
              <a:t>Or use the QR code opposite (if you’re using a smart phone</a:t>
            </a:r>
            <a:r>
              <a:rPr lang="en-US" sz="2000" dirty="0" smtClean="0"/>
              <a:t>)</a:t>
            </a:r>
            <a:br>
              <a:rPr lang="en-US" sz="2000" dirty="0" smtClean="0"/>
            </a:br>
            <a:r>
              <a:rPr lang="en-US" sz="2000" dirty="0"/>
              <a:t/>
            </a:r>
            <a:br>
              <a:rPr lang="en-US" sz="2000" dirty="0"/>
            </a:br>
            <a:r>
              <a:rPr lang="en-US" sz="2000" dirty="0"/>
              <a:t>Give your response to the following question: </a:t>
            </a:r>
            <a:br>
              <a:rPr lang="en-US" sz="2000" dirty="0"/>
            </a:br>
            <a:r>
              <a:rPr lang="en-US" sz="3100" b="1" i="1" dirty="0">
                <a:solidFill>
                  <a:srgbClr val="FF0000"/>
                </a:solidFill>
              </a:rPr>
              <a:t>As we move into talking about race I feel....</a:t>
            </a:r>
            <a:r>
              <a:rPr lang="en-US" sz="8000" b="1" i="1" dirty="0">
                <a:solidFill>
                  <a:srgbClr val="FF0000"/>
                </a:solidFill>
              </a:rPr>
              <a:t/>
            </a:r>
            <a:br>
              <a:rPr lang="en-US" sz="8000" b="1" i="1" dirty="0">
                <a:solidFill>
                  <a:srgbClr val="FF0000"/>
                </a:solidFill>
              </a:rPr>
            </a:br>
            <a:endParaRPr lang="en-US" dirty="0"/>
          </a:p>
        </p:txBody>
      </p:sp>
      <p:sp>
        <p:nvSpPr>
          <p:cNvPr id="3" name="Content Placeholder 2"/>
          <p:cNvSpPr>
            <a:spLocks noGrp="1"/>
          </p:cNvSpPr>
          <p:nvPr>
            <p:ph idx="1"/>
          </p:nvPr>
        </p:nvSpPr>
        <p:spPr>
          <a:xfrm>
            <a:off x="6370982" y="1992312"/>
            <a:ext cx="2315818" cy="2321271"/>
          </a:xfrm>
        </p:spPr>
        <p:txBody>
          <a:bodyPr/>
          <a:lstStyle/>
          <a:p>
            <a:endParaRPr lang="en-US"/>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799" y="1560442"/>
            <a:ext cx="2756453" cy="2753141"/>
          </a:xfrm>
          <a:prstGeom prst="rect">
            <a:avLst/>
          </a:prstGeom>
        </p:spPr>
      </p:pic>
    </p:spTree>
    <p:extLst>
      <p:ext uri="{BB962C8B-B14F-4D97-AF65-F5344CB8AC3E}">
        <p14:creationId xmlns:p14="http://schemas.microsoft.com/office/powerpoint/2010/main" val="110294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811"/>
            <a:ext cx="4134678" cy="4065323"/>
          </a:xfrm>
        </p:spPr>
        <p:txBody>
          <a:bodyPr/>
          <a:lstStyle/>
          <a:p>
            <a:endParaRPr lang="en-US"/>
          </a:p>
        </p:txBody>
      </p:sp>
      <p:sp>
        <p:nvSpPr>
          <p:cNvPr id="3" name="Content Placeholder 2"/>
          <p:cNvSpPr>
            <a:spLocks noGrp="1"/>
          </p:cNvSpPr>
          <p:nvPr>
            <p:ph idx="1"/>
          </p:nvPr>
        </p:nvSpPr>
        <p:spPr>
          <a:xfrm>
            <a:off x="4591878" y="1039812"/>
            <a:ext cx="4094922" cy="4065324"/>
          </a:xfrm>
          <a:solidFill>
            <a:schemeClr val="accent3">
              <a:lumMod val="20000"/>
              <a:lumOff val="80000"/>
            </a:schemeClr>
          </a:solidFill>
        </p:spPr>
        <p:txBody>
          <a:bodyPr>
            <a:normAutofit fontScale="47500" lnSpcReduction="20000"/>
          </a:bodyPr>
          <a:lstStyle/>
          <a:p>
            <a:pPr algn="ctr"/>
            <a:r>
              <a:rPr lang="en-US" dirty="0" smtClean="0"/>
              <a:t>Pose </a:t>
            </a:r>
            <a:r>
              <a:rPr lang="en-US" dirty="0"/>
              <a:t>a question at start of class to assess what knowledge, experience &amp; preconceptions students bring</a:t>
            </a:r>
            <a:br>
              <a:rPr lang="en-US" dirty="0"/>
            </a:br>
            <a:r>
              <a:rPr lang="en-US" dirty="0"/>
              <a:t/>
            </a:r>
            <a:br>
              <a:rPr lang="en-US" dirty="0"/>
            </a:br>
            <a:r>
              <a:rPr lang="en-US" dirty="0"/>
              <a:t>Pose quick questions during class to check for understanding, identify misconceptions</a:t>
            </a:r>
            <a:br>
              <a:rPr lang="en-US" dirty="0"/>
            </a:br>
            <a:r>
              <a:rPr lang="en-US" dirty="0"/>
              <a:t>Invite students to raise questions or seek clarification anonymously</a:t>
            </a:r>
            <a:br>
              <a:rPr lang="en-US" dirty="0"/>
            </a:br>
            <a:r>
              <a:rPr lang="en-US" dirty="0"/>
              <a:t/>
            </a:r>
            <a:br>
              <a:rPr lang="en-US" dirty="0"/>
            </a:br>
            <a:r>
              <a:rPr lang="en-US" dirty="0"/>
              <a:t> Interrupts the normal privileging of speech, extroverts, dominant language speakers – no one can dominate</a:t>
            </a:r>
            <a:br>
              <a:rPr lang="en-US" dirty="0"/>
            </a:br>
            <a:r>
              <a:rPr lang="en-US" dirty="0"/>
              <a:t/>
            </a:r>
            <a:br>
              <a:rPr lang="en-US" dirty="0"/>
            </a:br>
            <a:r>
              <a:rPr lang="en-US" dirty="0"/>
              <a:t>Anonymity means students aren’t afraid to ask ‘dumb’ questions</a:t>
            </a:r>
            <a:br>
              <a:rPr lang="en-US" dirty="0"/>
            </a:br>
            <a:r>
              <a:rPr lang="en-US" dirty="0"/>
              <a:t/>
            </a:r>
            <a:br>
              <a:rPr lang="en-US" dirty="0"/>
            </a:br>
            <a:r>
              <a:rPr lang="en-US" dirty="0"/>
              <a:t>As with all activities, open to sabotage</a:t>
            </a:r>
            <a:br>
              <a:rPr lang="en-US" dirty="0"/>
            </a:br>
            <a:r>
              <a:rPr lang="en-US" dirty="0" err="1">
                <a:solidFill>
                  <a:srgbClr val="FF0000"/>
                </a:solidFill>
              </a:rPr>
              <a:t>sli.do</a:t>
            </a:r>
            <a:r>
              <a:rPr lang="en-US" dirty="0">
                <a:solidFill>
                  <a:srgbClr val="FF0000"/>
                </a:solidFill>
              </a:rPr>
              <a:t/>
            </a:r>
            <a:br>
              <a:rPr lang="en-US" dirty="0">
                <a:solidFill>
                  <a:srgbClr val="FF0000"/>
                </a:solidFill>
              </a:rPr>
            </a:br>
            <a:r>
              <a:rPr lang="en-US" dirty="0" err="1">
                <a:solidFill>
                  <a:srgbClr val="FF0000"/>
                </a:solidFill>
              </a:rPr>
              <a:t>backchannelchat.com</a:t>
            </a:r>
            <a:r>
              <a:rPr lang="en-US" dirty="0">
                <a:solidFill>
                  <a:srgbClr val="FF0000"/>
                </a:solidFill>
              </a:rPr>
              <a:t/>
            </a:r>
            <a:br>
              <a:rPr lang="en-US" dirty="0">
                <a:solidFill>
                  <a:srgbClr val="FF0000"/>
                </a:solidFill>
              </a:rPr>
            </a:br>
            <a:r>
              <a:rPr lang="en-US" dirty="0" err="1">
                <a:solidFill>
                  <a:srgbClr val="FF0000"/>
                </a:solidFill>
              </a:rPr>
              <a:t>tweedback.de</a:t>
            </a:r>
            <a:endParaRPr lang="en-US" dirty="0"/>
          </a:p>
        </p:txBody>
      </p:sp>
      <p:sp>
        <p:nvSpPr>
          <p:cNvPr id="4" name="Footer Placeholder 3"/>
          <p:cNvSpPr>
            <a:spLocks noGrp="1"/>
          </p:cNvSpPr>
          <p:nvPr>
            <p:ph type="ftr" sz="quarter" idx="11"/>
          </p:nvPr>
        </p:nvSpPr>
        <p:spPr/>
        <p:txBody>
          <a:bodyPr/>
          <a:lstStyle/>
          <a:p>
            <a:r>
              <a:rPr lang="en-US" smtClean="0"/>
              <a:t>The 2021 Teaching Professor Conference</a:t>
            </a:r>
            <a:endParaRPr lang="en-US" dirty="0"/>
          </a:p>
        </p:txBody>
      </p:sp>
      <p:sp>
        <p:nvSpPr>
          <p:cNvPr id="5" name="Slide Number Placeholder 4"/>
          <p:cNvSpPr>
            <a:spLocks noGrp="1"/>
          </p:cNvSpPr>
          <p:nvPr>
            <p:ph type="sldNum" sz="quarter" idx="12"/>
          </p:nvPr>
        </p:nvSpPr>
        <p:spPr/>
        <p:txBody>
          <a:bodyPr/>
          <a:lstStyle/>
          <a:p>
            <a:fld id="{0226CCDC-3057-A845-8B73-831E010D3BA8}"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039811"/>
            <a:ext cx="4134679" cy="4065323"/>
          </a:xfrm>
          <a:prstGeom prst="rect">
            <a:avLst/>
          </a:prstGeom>
        </p:spPr>
      </p:pic>
    </p:spTree>
    <p:extLst>
      <p:ext uri="{BB962C8B-B14F-4D97-AF65-F5344CB8AC3E}">
        <p14:creationId xmlns:p14="http://schemas.microsoft.com/office/powerpoint/2010/main" val="194038082"/>
      </p:ext>
    </p:extLst>
  </p:cSld>
  <p:clrMapOvr>
    <a:masterClrMapping/>
  </p:clrMapOvr>
</p:sld>
</file>

<file path=ppt/theme/theme1.xml><?xml version="1.0" encoding="utf-8"?>
<a:theme xmlns:a="http://schemas.openxmlformats.org/drawingml/2006/main" name="ALC Theme">
  <a:themeElements>
    <a:clrScheme name="TPC">
      <a:dk1>
        <a:srgbClr val="2F2B20"/>
      </a:dk1>
      <a:lt1>
        <a:srgbClr val="FFFFFF"/>
      </a:lt1>
      <a:dk2>
        <a:srgbClr val="AAAAAA"/>
      </a:dk2>
      <a:lt2>
        <a:srgbClr val="BFBFBF"/>
      </a:lt2>
      <a:accent1>
        <a:srgbClr val="13674E"/>
      </a:accent1>
      <a:accent2>
        <a:srgbClr val="9CBEBD"/>
      </a:accent2>
      <a:accent3>
        <a:srgbClr val="D2CB6C"/>
      </a:accent3>
      <a:accent4>
        <a:srgbClr val="95A39D"/>
      </a:accent4>
      <a:accent5>
        <a:srgbClr val="D47D2D"/>
      </a:accent5>
      <a:accent6>
        <a:srgbClr val="B1A089"/>
      </a:accent6>
      <a:hlink>
        <a:srgbClr val="004B85"/>
      </a:hlink>
      <a:folHlink>
        <a:srgbClr val="849A0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unction_x002d_Audience xmlns="6a6f6cf3-7a63-41e7-846e-e9858176755e">Editorial-Content</Function_x002d_Audience>
    <Presenter xmlns="6a6f6cf3-7a63-41e7-846e-e9858176755e" xsi:nil="true"/>
    <Category xmlns="6a6f6cf3-7a63-41e7-846e-e9858176755e">Template</Category>
    <Status xmlns="6a6f6cf3-7a63-41e7-846e-e9858176755e">Final</Status>
    <lcf76f155ced4ddcb4097134ff3c332f xmlns="6a6f6cf3-7a63-41e7-846e-e9858176755e">
      <Terms xmlns="http://schemas.microsoft.com/office/infopath/2007/PartnerControls"/>
    </lcf76f155ced4ddcb4097134ff3c332f>
    <TaxCatchAll xmlns="fd93b732-98ae-487f-8c07-2c6a5fe8553a" xsi:nil="true"/>
    <Product_x0020_Title xmlns="6a6f6cf3-7a63-41e7-846e-e9858176755e"/>
    <LastModified xmlns="6a6f6cf3-7a63-41e7-846e-e985817675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4BF29782AFFD4BB1340899DB51144A" ma:contentTypeVersion="22" ma:contentTypeDescription="Create a new document." ma:contentTypeScope="" ma:versionID="0ed225a2d1256e0f3ba56808b0a063aa">
  <xsd:schema xmlns:xsd="http://www.w3.org/2001/XMLSchema" xmlns:xs="http://www.w3.org/2001/XMLSchema" xmlns:p="http://schemas.microsoft.com/office/2006/metadata/properties" xmlns:ns2="6a6f6cf3-7a63-41e7-846e-e9858176755e" xmlns:ns3="fd93b732-98ae-487f-8c07-2c6a5fe8553a" targetNamespace="http://schemas.microsoft.com/office/2006/metadata/properties" ma:root="true" ma:fieldsID="960d5a4aa3df5d5b70698d23c93da57f" ns2:_="" ns3:_="">
    <xsd:import namespace="6a6f6cf3-7a63-41e7-846e-e9858176755e"/>
    <xsd:import namespace="fd93b732-98ae-487f-8c07-2c6a5fe8553a"/>
    <xsd:element name="properties">
      <xsd:complexType>
        <xsd:sequence>
          <xsd:element name="documentManagement">
            <xsd:complexType>
              <xsd:all>
                <xsd:element ref="ns2:Product_x0020_Title"/>
                <xsd:element ref="ns2:Presenter" minOccurs="0"/>
                <xsd:element ref="ns2:Function_x002d_Audience"/>
                <xsd:element ref="ns2:Category"/>
                <xsd:element ref="ns2:Status"/>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Last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f6cf3-7a63-41e7-846e-e9858176755e" elementFormDefault="qualified">
    <xsd:import namespace="http://schemas.microsoft.com/office/2006/documentManagement/types"/>
    <xsd:import namespace="http://schemas.microsoft.com/office/infopath/2007/PartnerControls"/>
    <xsd:element name="Product_x0020_Title" ma:index="2" ma:displayName="Product Title" ma:description="This is the title of the product as listed in Quick Base. If it is a working title use TBD." ma:format="Dropdown" ma:internalName="Product_x0020_Title">
      <xsd:simpleType>
        <xsd:union memberTypes="dms:Text">
          <xsd:simpleType>
            <xsd:restriction base="dms:Choice">
              <xsd:enumeration value="All MOS Products"/>
              <xsd:enumeration value="All MOC Products"/>
              <xsd:enumeration value="All Mentor Products"/>
              <xsd:enumeration value="All Digital Products"/>
              <xsd:enumeration value="MMM"/>
              <xsd:enumeration value="Magna Seminar Series"/>
              <xsd:enumeration value="Conference Learning Path"/>
              <xsd:enumeration value="TBD"/>
              <xsd:enumeration value="What Did We Learn from Pandemic Teaching and What Are We Keeping As We Move On?"/>
              <xsd:enumeration value="What Are the Benefits—and Challenges—of Hyflex Instruction?"/>
              <xsd:enumeration value="What Are Best Practices for Hyflex Course Design and Delivery?"/>
              <xsd:enumeration value="How Can I Teach with Confidence in the Hyflex Classroom?"/>
              <xsd:enumeration value="How Can I Create an Engaging, Student-Focused Syllabus?"/>
              <xsd:enumeration value="Blended and Flipped Course Design: Tried and True Approaches"/>
              <xsd:enumeration value="Bringing Diversity and Inclusion into Your Quantitative Course"/>
              <xsd:enumeration value="Contemplative Pedagogy for Purposeful Teaching"/>
              <xsd:enumeration value="Creating a Sense of Belonging for BIPoC in a College Course"/>
              <xsd:enumeration value="Design and Teach an Equitable and Inclusive Course"/>
              <xsd:enumeration value="Engaging and Interacting with Students in Online Courses"/>
              <xsd:enumeration value="Engaging College Students Using Active Learning Techniques"/>
              <xsd:enumeration value="Engaging College Students Using Active Learning Techniques"/>
              <xsd:enumeration value="Giving Narrative Shape to Your Online Classroom"/>
              <xsd:enumeration value="How Can a Teaching Calendar Help Me Be More Effective and Efficient in the Online Classroom?"/>
              <xsd:enumeration value="How Can Discussion Responses Give Narrative Shape to an Online Classroom"/>
              <xsd:enumeration value="How Can Disruptive Innovation Impact STEM Education?"/>
              <xsd:enumeration value="How Can Disruptive Innovation Impact STEM Education?"/>
              <xsd:enumeration value="How Can Effective Note-taking Improve Online Student Learning?"/>
              <xsd:enumeration value="How Can I Adapt My Teaching So Students Thrive in a Polysynchronous Classroom"/>
              <xsd:enumeration value="How Can I Be A More Productive and Effective Teacher?"/>
              <xsd:enumeration value="How Can I Build an Antiracist Syllabus?"/>
              <xsd:enumeration value="How Can I Create an Engaging, Student-Focused Syllabus?"/>
              <xsd:enumeration value="How Can I Develop Opportunity-minded Learners?"/>
              <xsd:enumeration value="How Can I Effectively Move Peer Reviews Online?"/>
              <xsd:enumeration value="How Can I Engage Students During a Synchronous Online Class?"/>
              <xsd:enumeration value="How Can I Ensure Academic Integrity in the Online Classroom?"/>
              <xsd:enumeration value="How Can I Gauge Online Learning Through Engaging Activities and Assignments?"/>
              <xsd:enumeration value="How Can I Grade in Less Time with Greater Impact?"/>
              <xsd:enumeration value="How Can I Help Students Who Are Struggling with Online Learning?"/>
              <xsd:enumeration value="How Can I Incorporate Best Practices into My Online Teaching?"/>
              <xsd:enumeration value="How Can I Increase Exam Security with Custom Question Banks?"/>
              <xsd:enumeration value="How Can I Maximize the First 10 Minutes of Remote Teaching to Spark Student Engagement?"/>
              <xsd:enumeration value="How Can I Optimize Announcements to Help Online Students Navigate My Class?"/>
              <xsd:enumeration value="How Can I Redesign a Classroom Assignment for Online Teaching?"/>
              <xsd:enumeration value="How Can I Use  Everyday Interactions to Instill a Growth Mindset in Students?"/>
              <xsd:enumeration value="How Can I Write Better Exam Questions to Measure Student Performance and Learning?"/>
              <xsd:enumeration value="How Can Understanding Group Dynamics Lead to Better Group Work?"/>
              <xsd:enumeration value="How to Run Your Online Classroom – So It Doesn’t Run You!"/>
              <xsd:enumeration value="Implementing Mindful Online Teaching Using Zoom"/>
              <xsd:enumeration value="Increasing Student Engagement, Persistence, and Success Online Using Emotion Science"/>
              <xsd:enumeration value="Leveraging the Neuroscience of Trauma for Informed Teaching Part 1"/>
              <xsd:enumeration value="Leveraging the Neuroscience of Trauma for Informed Teaching Part 2"/>
              <xsd:enumeration value="On-the-fly Assessment Strategies for the Active Learning Classroom"/>
              <xsd:enumeration value="Overcoming STEM Challenges When Designing Curriculum and Online Delivery"/>
              <xsd:enumeration value="Practical Solutions for Faculty: Creating an Inclusive Classroom Climate and Culture"/>
              <xsd:enumeration value="Practical Solutions for Faculty: Engaging Students"/>
              <xsd:enumeration value="Practical Solutions for Faculty: Flipping Your Classroom"/>
              <xsd:enumeration value="Practical Solutions for Faculty: Managing Your Career"/>
              <xsd:enumeration value="Practical Solutions for Faculty: Planning and Designing a Course"/>
              <xsd:enumeration value="Start Teaching Online"/>
              <xsd:enumeration value="Taking My Career to the Next Level: Educational Consulting"/>
              <xsd:enumeration value="Taking My Career to the Next Level: Grant Writing Tips and Resources"/>
              <xsd:enumeration value="Teaching Practice Workshop"/>
              <xsd:enumeration value="Teaching Strategies and Assignments for Blended and Flipped Classrooms"/>
              <xsd:enumeration value="The Role of Educational Developers in Teaching and Learning Excellence"/>
              <xsd:enumeration value="The Wellbeing Elixir"/>
              <xsd:enumeration value="Tips for Department Chairs on Navigating Academic Departmental Relationships"/>
              <xsd:enumeration value="Understanding Racial Justice Through Food Studies"/>
              <xsd:enumeration value="Using Active Listening to Deepen Student Engagement in Live Remote Classes"/>
              <xsd:enumeration value="Using Authentic Assessment to Assess Student Learning"/>
              <xsd:enumeration value="Using Humor and Levity to Enhance the Online Learning Environment"/>
              <xsd:enumeration value="Using Interleaving in Course Design to Improve Retention"/>
              <xsd:enumeration value="Using Microlearning to Improve Student Understanding of Course Content"/>
              <xsd:enumeration value="Using Student Feedback to Immediately Improve Teaching"/>
              <xsd:enumeration value="What Are Active Strategies for Structuring a Synchronous Class?"/>
              <xsd:enumeration value="What Are Best Practices for Online Pedagogy?"/>
              <xsd:enumeration value="What Are Practical Solutions for Managing My Online Teaching Workload?"/>
              <xsd:enumeration value="What are the Differences Between Synchronous and Asynchronous Teaching...Class?"/>
              <xsd:enumeration value="What Are Three Proven Ways to Manage My Online Discussion Board and Actively Engage Students?"/>
              <xsd:enumeration value="What’s Different About Teaching Online, and How Do I Change So My Students Succeed?"/>
            </xsd:restriction>
          </xsd:simpleType>
        </xsd:union>
      </xsd:simpleType>
    </xsd:element>
    <xsd:element name="Presenter" ma:index="3" nillable="true" ma:displayName="Presenter" ma:description="Last Name, First Name" ma:format="Dropdown" ma:internalName="Presenter">
      <xsd:simpleType>
        <xsd:union memberTypes="dms:Text">
          <xsd:simpleType>
            <xsd:restriction base="dms:Choice">
              <xsd:enumeration value="N/A"/>
              <xsd:enumeration value="Multiple"/>
              <xsd:enumeration value="Alford, Ken"/>
              <xsd:enumeration value="Betancourt, David"/>
              <xsd:enumeration value="Caplan, Jeremy"/>
              <xsd:enumeration value="Cundall, Mike"/>
              <xsd:enumeration value="Debussy, Dorian"/>
              <xsd:enumeration value="Delaney, Stephanie"/>
              <xsd:enumeration value="DelMoral, Brenda"/>
              <xsd:enumeration value="Dosmar, Emily"/>
              <xsd:enumeration value="Dreon, Oliver"/>
              <xsd:enumeration value="Frazidis, Alexia"/>
              <xsd:enumeration value="Gerhart, Andrew"/>
              <xsd:enumeration value="Haines, Seena"/>
              <xsd:enumeration value="Haines, Stuart"/>
              <xsd:enumeration value="Hays, Lauren"/>
              <xsd:enumeration value="Huang, Ching-Yu"/>
              <xsd:enumeration value="Kane, Todd"/>
              <xsd:enumeration value="Lovern, Sarah"/>
              <xsd:enumeration value="Major, Claire Howell"/>
              <xsd:enumeration value="Mandernach, Jean"/>
              <xsd:enumeration value="Mills, Wren"/>
              <xsd:enumeration value="Mulnix, Amy"/>
              <xsd:enumeration value="Orlando, John"/>
              <xsd:enumeration value="Pritts, Nathan"/>
              <xsd:enumeration value="Purdy, Jill"/>
              <xsd:enumeration value="Ramos, Santos"/>
              <xsd:enumeration value="Rust, Michael"/>
              <xsd:enumeration value="Schwinn, Dani"/>
              <xsd:enumeration value="Strawser, Michael"/>
              <xsd:enumeration value="Strickland-Davis, Shantell"/>
              <xsd:enumeration value="Udermann, Brian"/>
              <xsd:enumeration value="Willis, Kent"/>
              <xsd:enumeration value="Zambrano, Rebecca"/>
            </xsd:restriction>
          </xsd:simpleType>
        </xsd:union>
      </xsd:simpleType>
    </xsd:element>
    <xsd:element name="Function_x002d_Audience" ma:index="4" ma:displayName="Audience" ma:description="Who created this document? Who is this document for?" ma:format="Dropdown" ma:internalName="Function_x002d_Audience">
      <xsd:simpleType>
        <xsd:restriction base="dms:Choice">
          <xsd:enumeration value="Presenter"/>
          <xsd:enumeration value="Marketing"/>
          <xsd:enumeration value="Editorial"/>
          <xsd:enumeration value="Admin"/>
          <xsd:enumeration value="Production"/>
          <xsd:enumeration value="Archive"/>
          <xsd:enumeration value="Customer"/>
        </xsd:restriction>
      </xsd:simpleType>
    </xsd:element>
    <xsd:element name="Category" ma:index="5" ma:displayName="Category" ma:description="What kind of document is this?" ma:format="Dropdown" ma:internalName="Category">
      <xsd:simpleType>
        <xsd:restriction base="dms:Choice">
          <xsd:enumeration value="Assessment"/>
          <xsd:enumeration value="Assignment"/>
          <xsd:enumeration value="Bio"/>
          <xsd:enumeration value="Budget"/>
          <xsd:enumeration value="Certificate"/>
          <xsd:enumeration value="ClosedCaptions"/>
          <xsd:enumeration value="ContentPlan"/>
          <xsd:enumeration value="Contract"/>
          <xsd:enumeration value="Cover"/>
          <xsd:enumeration value="CreativeBrief"/>
          <xsd:enumeration value="Email"/>
          <xsd:enumeration value="Form"/>
          <xsd:enumeration value="Header"/>
          <xsd:enumeration value="Image"/>
          <xsd:enumeration value="Invoice"/>
          <xsd:enumeration value="LandingPage"/>
          <xsd:enumeration value="NoteTakingGuide"/>
          <xsd:enumeration value="Photo"/>
          <xsd:enumeration value="Plan"/>
          <xsd:enumeration value="PowerPoint"/>
          <xsd:enumeration value="Proposal"/>
          <xsd:enumeration value="ReflectionQuestion"/>
          <xsd:enumeration value="Report"/>
          <xsd:enumeration value="Script"/>
          <xsd:enumeration value="Strategy"/>
          <xsd:enumeration value="Supplement"/>
          <xsd:enumeration value="Template"/>
          <xsd:enumeration value="Text"/>
          <xsd:enumeration value="Transcript"/>
          <xsd:enumeration value="WelcomeLetter"/>
        </xsd:restriction>
      </xsd:simpleType>
    </xsd:element>
    <xsd:element name="Status" ma:index="6" ma:displayName="Status" ma:description="What stage of production is this document in?" ma:format="Dropdown" ma:internalName="Status">
      <xsd:simpleType>
        <xsd:restriction base="dms:Choice">
          <xsd:enumeration value="Template"/>
          <xsd:enumeration value="Original"/>
          <xsd:enumeration value="Draft"/>
          <xsd:enumeration value="Final"/>
          <xsd:enumeration value="Handout"/>
          <xsd:enumeration value="Production"/>
          <xsd:enumeration value="Archive"/>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a58f741-0f4c-4f8b-95e0-7b666feabf1b" ma:termSetId="09814cd3-568e-fe90-9814-8d621ff8fb84" ma:anchorId="fba54fb3-c3e1-fe81-a776-ca4b69148c4d" ma:open="true" ma:isKeyword="false">
      <xsd:complexType>
        <xsd:sequence>
          <xsd:element ref="pc:Terms" minOccurs="0" maxOccurs="1"/>
        </xsd:sequence>
      </xsd:complexType>
    </xsd:element>
    <xsd:element name="LastModified" ma:index="27" nillable="true" ma:displayName="Last Modified" ma:format="DateTime" ma:internalName="Last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93b732-98ae-487f-8c07-2c6a5fe855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99d3c72-9904-4138-80cf-cc7fe97d3d34}" ma:internalName="TaxCatchAll" ma:showField="CatchAllData" ma:web="fd93b732-98ae-487f-8c07-2c6a5fe855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A48CC-6252-4185-BDB1-1727524B0953}">
  <ds:schemaRefs>
    <ds:schemaRef ds:uri="http://schemas.microsoft.com/office/2006/metadata/properties"/>
    <ds:schemaRef ds:uri="http://schemas.microsoft.com/office/infopath/2007/PartnerControls"/>
    <ds:schemaRef ds:uri="6a6f6cf3-7a63-41e7-846e-e9858176755e"/>
    <ds:schemaRef ds:uri="fd93b732-98ae-487f-8c07-2c6a5fe8553a"/>
  </ds:schemaRefs>
</ds:datastoreItem>
</file>

<file path=customXml/itemProps2.xml><?xml version="1.0" encoding="utf-8"?>
<ds:datastoreItem xmlns:ds="http://schemas.openxmlformats.org/officeDocument/2006/customXml" ds:itemID="{C0739FA0-B39E-4217-95B1-05BF944BE70B}">
  <ds:schemaRefs>
    <ds:schemaRef ds:uri="http://schemas.microsoft.com/sharepoint/v3/contenttype/forms"/>
  </ds:schemaRefs>
</ds:datastoreItem>
</file>

<file path=customXml/itemProps3.xml><?xml version="1.0" encoding="utf-8"?>
<ds:datastoreItem xmlns:ds="http://schemas.openxmlformats.org/officeDocument/2006/customXml" ds:itemID="{7242F8BE-EE92-4E76-9BFD-2D8BD791A9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f6cf3-7a63-41e7-846e-e9858176755e"/>
    <ds:schemaRef ds:uri="fd93b732-98ae-487f-8c07-2c6a5fe855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701</TotalTime>
  <Words>1423</Words>
  <Application>Microsoft Macintosh PowerPoint</Application>
  <PresentationFormat>On-screen Show (16:10)</PresentationFormat>
  <Paragraphs>153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Georgia</vt:lpstr>
      <vt:lpstr>Mangal</vt:lpstr>
      <vt:lpstr>Times New Roman</vt:lpstr>
      <vt:lpstr>Arial</vt:lpstr>
      <vt:lpstr>ALC Theme</vt:lpstr>
      <vt:lpstr>You can do this imperfectly or not at all: The dynamics of teaching race</vt:lpstr>
      <vt:lpstr>To access this power point…</vt:lpstr>
      <vt:lpstr>USING sli.do </vt:lpstr>
      <vt:lpstr>PowerPoint Presentation</vt:lpstr>
      <vt:lpstr>PowerPoint Presentation</vt:lpstr>
      <vt:lpstr>    Situating Myself Racially</vt:lpstr>
      <vt:lpstr>Why Spend So Much Time on ME in the first few slides?  Isn’t this incredible self-indulgence?</vt:lpstr>
      <vt:lpstr> Let’s try a social media tool Go to sli.do Enter Code: 18670  Or use the QR code opposite (if you’re using a smart phone)  Give your response to the following question:  As we move into talking about race I feel.... </vt:lpstr>
      <vt:lpstr>PowerPoint Presentation</vt:lpstr>
      <vt:lpstr> So What Can We Expect in a Multiracial classroom?       An arithmetic level of understanding of the dynamics of pervasive, structural racism amongst many whites who have not thought much about racial identity &amp; whiteness   THIS IS A REASON FOR AFFINITY GROUPS  </vt:lpstr>
      <vt:lpstr>Witnessing White ‘Wokeness’</vt:lpstr>
      <vt:lpstr>       How students of color experience predominantly White spaces – Some working assumptions</vt:lpstr>
      <vt:lpstr>      WHITE AFFINITY GROUPS No need to prove oneself as a “good, woke White person” – or to declare allyship  No opportunity to ask BIPOC to educate White people on race  Lessens fear of saying the ‘wrong’ thing in front of BIPOC peers  Removes temptation to ‘confess’ to racism &amp; ask absolution from BIPOC</vt:lpstr>
      <vt:lpstr>        TWO KINDS OF PREPARATION FOR TEACHING &amp; LEADING AROUND RACE</vt:lpstr>
      <vt:lpstr>How to Prepare for Teaching with Race in Mind</vt:lpstr>
      <vt:lpstr>Some Possible Interim Goals to Work For</vt:lpstr>
      <vt:lpstr>Some Resources Authored by Stephen</vt:lpstr>
      <vt:lpstr>General Resources</vt:lpstr>
    </vt:vector>
  </TitlesOfParts>
  <Manager/>
  <Company>Magna Publications</Company>
  <LinksUpToDate>false</LinksUpToDate>
  <SharedDoc>false</SharedDoc>
  <HyperlinkBase/>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2020 Teaching Professor Conference</dc:subject>
  <dc:creator>Debra Lovelien</dc:creator>
  <cp:keywords/>
  <dc:description/>
  <cp:lastModifiedBy>Brookfield, Stephen D.</cp:lastModifiedBy>
  <cp:revision>59</cp:revision>
  <dcterms:created xsi:type="dcterms:W3CDTF">2016-04-25T15:32:19Z</dcterms:created>
  <dcterms:modified xsi:type="dcterms:W3CDTF">2022-06-05T09:59:29Z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0x010100874BF29782AFFD4BB1340899DB51144A</vt:lpwstr>
  </property>
  <property fmtid="{D5CDD505-2E9C-101B-9397-08002B2CF9AE}" pid="3" name="MediaServiceImageTags">
    <vt:lpwstr/>
  </property>
</Properties>
</file>