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1pPr>
    <a:lvl2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2pPr>
    <a:lvl3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3pPr>
    <a:lvl4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4pPr>
    <a:lvl5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5pPr>
    <a:lvl6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6pPr>
    <a:lvl7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7pPr>
    <a:lvl8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8pPr>
    <a:lvl9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000000"/>
              </a:solidFill>
              <a:prstDash val="solid"/>
              <a:miter lim="400000"/>
            </a:ln>
          </a:left>
          <a:right>
            <a:ln w="12700" cap="flat">
              <a:solidFill>
                <a:srgbClr val="C4C6C6"/>
              </a:solidFill>
              <a:prstDash val="solid"/>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E8E9E8"/>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000000"/>
              </a:solidFill>
              <a:prstDash val="solid"/>
              <a:miter lim="400000"/>
            </a:ln>
          </a:top>
          <a:bottom>
            <a:ln w="12700" cap="flat">
              <a:solidFill>
                <a:srgbClr val="000000"/>
              </a:solidFill>
              <a:prstDash val="solid"/>
              <a:miter lim="400000"/>
            </a:ln>
          </a:bottom>
          <a:insideH>
            <a:ln w="12700" cap="flat">
              <a:noFill/>
              <a:miter lim="400000"/>
            </a:ln>
          </a:insideH>
          <a:insideV>
            <a:ln w="12700" cap="flat">
              <a:noFill/>
              <a:miter lim="400000"/>
            </a:ln>
          </a:insideV>
        </a:tcBdr>
        <a:fill>
          <a:no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noFill/>
              <a:miter lim="400000"/>
            </a:ln>
          </a:bottom>
          <a:insideH>
            <a:ln w="12700" cap="flat">
              <a:noFill/>
              <a:miter lim="400000"/>
            </a:ln>
          </a:insideH>
          <a:insideV>
            <a:ln w="12700" cap="flat">
              <a:noFill/>
              <a:miter lim="400000"/>
            </a:ln>
          </a:insideV>
        </a:tcBdr>
        <a:fill>
          <a:solidFill>
            <a:schemeClr val="accent1">
              <a:satOff val="12166"/>
              <a:lumOff val="-13042"/>
            </a:schemeClr>
          </a:solidFill>
        </a:fill>
      </a:tcStyle>
    </a:firstRow>
  </a:tblStyle>
  <a:tblStyle styleId="{C7B018BB-80A7-4F77-B60F-C8B233D01FF8}"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a:tcStyle>
        <a:tcBdr/>
        <a:fill>
          <a:solidFill>
            <a:srgbClr val="EFF8FA"/>
          </a:solidFill>
        </a:fill>
      </a:tcStyle>
    </a:band2H>
    <a:firstCol>
      <a:tcTxStyle b="off" i="off">
        <a:font>
          <a:latin typeface="Helvetica Neue"/>
          <a:ea typeface="Helvetica Neue"/>
          <a:cs typeface="Helvetica Neue"/>
        </a:font>
        <a:srgbClr val="444444"/>
      </a:tcTxStyle>
      <a:tcStyle>
        <a:tcBdr>
          <a:left>
            <a:ln w="12700" cap="flat">
              <a:noFill/>
              <a:miter lim="400000"/>
            </a:ln>
          </a:left>
          <a:right>
            <a:ln w="12700" cap="flat">
              <a:solidFill>
                <a:srgbClr val="CBCBCB"/>
              </a:solidFill>
              <a:prstDash val="solid"/>
              <a:miter lim="400000"/>
            </a:ln>
          </a:right>
          <a:top>
            <a:ln w="12700" cap="flat">
              <a:solidFill>
                <a:srgbClr val="4F728F"/>
              </a:solidFill>
              <a:prstDash val="solid"/>
              <a:miter lim="400000"/>
            </a:ln>
          </a:top>
          <a:bottom>
            <a:ln w="12700" cap="flat">
              <a:solidFill>
                <a:srgbClr val="4F728F"/>
              </a:solidFill>
              <a:prstDash val="solid"/>
              <a:miter lim="400000"/>
            </a:ln>
          </a:bottom>
          <a:insideH>
            <a:ln w="12700" cap="flat">
              <a:solidFill>
                <a:srgbClr val="4F728F"/>
              </a:solidFill>
              <a:prstDash val="solid"/>
              <a:miter lim="400000"/>
            </a:ln>
          </a:insideH>
          <a:insideV>
            <a:ln w="12700" cap="flat">
              <a:noFill/>
              <a:miter lim="400000"/>
            </a:ln>
          </a:insideV>
        </a:tcBdr>
        <a:fill>
          <a:solidFill>
            <a:srgbClr val="D4DADF"/>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638EB0"/>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173D59"/>
          </a:solidFill>
        </a:fill>
      </a:tcStyle>
    </a:firstRow>
  </a:tblStyle>
  <a:tblStyle styleId="{EEE7283C-3CF3-47DC-8721-378D4A62B228}" styleName="">
    <a:tblBg/>
    <a:wholeTbl>
      <a:tcTxStyle b="off" i="off">
        <a:font>
          <a:latin typeface="Helvetica Neue"/>
          <a:ea typeface="Helvetica Neue"/>
          <a:cs typeface="Helvetica Neue"/>
        </a:font>
        <a:srgbClr val="444444"/>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3C3C1D"/>
              </a:solidFill>
              <a:prstDash val="solid"/>
              <a:miter lim="400000"/>
            </a:ln>
          </a:left>
          <a:right>
            <a:ln w="12700" cap="flat">
              <a:solidFill>
                <a:schemeClr val="accent2">
                  <a:hueOff val="-487087"/>
                  <a:satOff val="-2686"/>
                  <a:lumOff val="14808"/>
                </a:schemeClr>
              </a:solidFill>
              <a:prstDash val="solid"/>
              <a:miter lim="400000"/>
            </a:ln>
          </a:right>
          <a:top>
            <a:ln w="12700" cap="flat">
              <a:solidFill>
                <a:schemeClr val="accent2">
                  <a:hueOff val="-487087"/>
                  <a:satOff val="-2686"/>
                  <a:lumOff val="14808"/>
                </a:schemeClr>
              </a:solidFill>
              <a:prstDash val="solid"/>
              <a:miter lim="400000"/>
            </a:ln>
          </a:top>
          <a:bottom>
            <a:ln w="12700" cap="flat">
              <a:solidFill>
                <a:schemeClr val="accent2">
                  <a:hueOff val="-487087"/>
                  <a:satOff val="-2686"/>
                  <a:lumOff val="14808"/>
                </a:schemeClr>
              </a:solidFill>
              <a:prstDash val="solid"/>
              <a:miter lim="400000"/>
            </a:ln>
          </a:bottom>
          <a:insideH>
            <a:ln w="12700" cap="flat">
              <a:solidFill>
                <a:schemeClr val="accent2">
                  <a:hueOff val="-487087"/>
                  <a:satOff val="-2686"/>
                  <a:lumOff val="14808"/>
                </a:schemeClr>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CFCDBB"/>
          </a:solidFill>
        </a:fill>
      </a:tcStyle>
    </a:firstCol>
    <a:lastRow>
      <a:tcTxStyle b="off" i="off">
        <a:font>
          <a:latin typeface="Helvetica Neue"/>
          <a:ea typeface="Helvetica Neue"/>
          <a:cs typeface="Helvetica Neue"/>
        </a:font>
        <a:srgbClr val="444444"/>
      </a:tcTxStyle>
      <a:tcStyle>
        <a:tcBdr>
          <a:left>
            <a:ln w="12700" cap="flat">
              <a:solidFill>
                <a:srgbClr val="C6C6C6"/>
              </a:solidFill>
              <a:prstDash val="solid"/>
              <a:miter lim="400000"/>
            </a:ln>
          </a:left>
          <a:right>
            <a:ln w="12700" cap="flat">
              <a:solidFill>
                <a:srgbClr val="C6C6C6"/>
              </a:solidFill>
              <a:prstDash val="solid"/>
              <a:miter lim="400000"/>
            </a:ln>
          </a:right>
          <a:top>
            <a:ln w="12700" cap="flat">
              <a:solidFill>
                <a:srgbClr val="656839"/>
              </a:solidFill>
              <a:prstDash val="solid"/>
              <a:miter lim="400000"/>
            </a:ln>
          </a:top>
          <a:bottom>
            <a:ln w="12700" cap="flat">
              <a:solidFill>
                <a:srgbClr val="3C3C1D"/>
              </a:solidFill>
              <a:prstDash val="solid"/>
              <a:miter lim="400000"/>
            </a:ln>
          </a:bottom>
          <a:insideH>
            <a:ln w="12700" cap="flat">
              <a:solidFill>
                <a:srgbClr val="C6C6C6"/>
              </a:solidFill>
              <a:prstDash val="solid"/>
              <a:miter lim="400000"/>
            </a:ln>
          </a:insideH>
          <a:insideV>
            <a:ln w="12700" cap="flat">
              <a:solidFill>
                <a:srgbClr val="C6C6C6"/>
              </a:solidFill>
              <a:prstDash val="solid"/>
              <a:miter lim="400000"/>
            </a:ln>
          </a:insideV>
        </a:tcBdr>
        <a:fill>
          <a:solidFill>
            <a:srgbClr val="E8E9E8"/>
          </a:solidFill>
        </a:fill>
      </a:tcStyle>
    </a:lastRow>
    <a:firstRow>
      <a:tcTxStyle b="off" i="off">
        <a:font>
          <a:latin typeface="Helvetica Neue"/>
          <a:ea typeface="Helvetica Neue"/>
          <a:cs typeface="Helvetica Neue"/>
        </a:font>
        <a:srgbClr val="FFFFFF"/>
      </a:tcTxStyle>
      <a:tcStyle>
        <a:tcBdr>
          <a:left>
            <a:ln w="12700" cap="flat">
              <a:solidFill>
                <a:schemeClr val="accent2">
                  <a:hueOff val="-487087"/>
                  <a:satOff val="-2686"/>
                  <a:lumOff val="14808"/>
                </a:schemeClr>
              </a:solidFill>
              <a:prstDash val="solid"/>
              <a:miter lim="400000"/>
            </a:ln>
          </a:left>
          <a:right>
            <a:ln w="12700" cap="flat">
              <a:solidFill>
                <a:schemeClr val="accent2">
                  <a:hueOff val="-487087"/>
                  <a:satOff val="-2686"/>
                  <a:lumOff val="14808"/>
                </a:schemeClr>
              </a:solidFill>
              <a:prstDash val="solid"/>
              <a:miter lim="400000"/>
            </a:ln>
          </a:right>
          <a:top>
            <a:ln w="12700" cap="flat">
              <a:solidFill>
                <a:srgbClr val="3C3C1D"/>
              </a:solidFill>
              <a:prstDash val="solid"/>
              <a:miter lim="400000"/>
            </a:ln>
          </a:top>
          <a:bottom>
            <a:ln w="12700" cap="flat">
              <a:solidFill>
                <a:srgbClr val="CBCBCB"/>
              </a:solidFill>
              <a:prstDash val="solid"/>
              <a:miter lim="400000"/>
            </a:ln>
          </a:bottom>
          <a:insideH>
            <a:ln w="12700" cap="flat">
              <a:solidFill>
                <a:srgbClr val="AAA485"/>
              </a:solidFill>
              <a:prstDash val="solid"/>
              <a:miter lim="400000"/>
            </a:ln>
          </a:insideH>
          <a:insideV>
            <a:ln w="12700" cap="flat">
              <a:solidFill>
                <a:schemeClr val="accent2">
                  <a:hueOff val="-487087"/>
                  <a:satOff val="-2686"/>
                  <a:lumOff val="14808"/>
                </a:schemeClr>
              </a:solidFill>
              <a:prstDash val="solid"/>
              <a:miter lim="400000"/>
            </a:ln>
          </a:insideV>
        </a:tcBdr>
        <a:fill>
          <a:solidFill>
            <a:srgbClr val="656839"/>
          </a:solidFill>
        </a:fill>
      </a:tcStyle>
    </a:firstRow>
  </a:tblStyle>
  <a:tblStyle styleId="{CF821DB8-F4EB-4A41-A1BA-3FCAFE7338EE}" styleName="">
    <a:tblBg/>
    <a:wholeTbl>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C4C6C6"/>
              </a:solidFill>
              <a:prstDash val="solid"/>
              <a:miter lim="400000"/>
            </a:ln>
          </a:top>
          <a:bottom>
            <a:ln w="25400" cap="flat">
              <a:solidFill>
                <a:srgbClr val="C4C6C6"/>
              </a:solidFill>
              <a:prstDash val="solid"/>
              <a:miter lim="400000"/>
            </a:ln>
          </a:bottom>
          <a:insideH>
            <a:ln w="25400" cap="flat">
              <a:solidFill>
                <a:srgbClr val="C4C6C6"/>
              </a:solidFill>
              <a:prstDash val="solid"/>
              <a:miter lim="400000"/>
            </a:ln>
          </a:insideH>
          <a:insideV>
            <a:ln w="12700" cap="flat">
              <a:noFill/>
              <a:miter lim="400000"/>
            </a:ln>
          </a:insideV>
        </a:tcBdr>
        <a:fill>
          <a:solidFill>
            <a:srgbClr val="F1F1F1"/>
          </a:solidFill>
        </a:fill>
      </a:tcStyle>
    </a:wholeTbl>
    <a:band2H>
      <a:tcTxStyle/>
      <a:tcStyle>
        <a:tcBdr/>
        <a:fill>
          <a:solidFill>
            <a:srgbClr val="E4E4E0"/>
          </a:solidFill>
        </a:fill>
      </a:tcStyle>
    </a:band2H>
    <a:firstCol>
      <a:tcTxStyle b="off" i="off">
        <a:font>
          <a:latin typeface="Helvetica Neue"/>
          <a:ea typeface="Helvetica Neue"/>
          <a:cs typeface="Helvetica Neue"/>
        </a:font>
        <a:srgbClr val="FFFFFF"/>
      </a:tcTxStyle>
      <a:tcStyle>
        <a:tcBdr>
          <a:left>
            <a:ln w="12700" cap="flat">
              <a:solidFill>
                <a:srgbClr val="515151"/>
              </a:solidFill>
              <a:prstDash val="solid"/>
              <a:miter lim="400000"/>
            </a:ln>
          </a:left>
          <a:right>
            <a:ln w="12700" cap="flat">
              <a:noFill/>
              <a:miter lim="400000"/>
            </a:ln>
          </a:right>
          <a:top>
            <a:ln w="12700" cap="flat">
              <a:solidFill>
                <a:srgbClr val="7D7766"/>
              </a:solidFill>
              <a:prstDash val="solid"/>
              <a:miter lim="400000"/>
            </a:ln>
          </a:top>
          <a:bottom>
            <a:ln w="12700" cap="flat">
              <a:solidFill>
                <a:srgbClr val="7D7766"/>
              </a:solidFill>
              <a:prstDash val="solid"/>
              <a:miter lim="400000"/>
            </a:ln>
          </a:bottom>
          <a:insideH>
            <a:ln w="12700" cap="flat">
              <a:solidFill>
                <a:srgbClr val="7D7766"/>
              </a:solidFill>
              <a:prstDash val="solid"/>
              <a:miter lim="400000"/>
            </a:ln>
          </a:insideH>
          <a:insideV>
            <a:ln w="12700" cap="flat">
              <a:noFill/>
              <a:miter lim="400000"/>
            </a:ln>
          </a:insideV>
        </a:tcBdr>
        <a:fill>
          <a:solidFill>
            <a:srgbClr val="8F8B7E"/>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25400" cap="flat">
              <a:solidFill>
                <a:srgbClr val="747474"/>
              </a:solidFill>
              <a:prstDash val="solid"/>
              <a:miter lim="400000"/>
            </a:ln>
          </a:top>
          <a:bottom>
            <a:ln w="12700" cap="flat">
              <a:solidFill>
                <a:srgbClr val="515151"/>
              </a:solidFill>
              <a:prstDash val="solid"/>
              <a:miter lim="400000"/>
            </a:ln>
          </a:bottom>
          <a:insideH>
            <a:ln w="12700" cap="flat">
              <a:noFill/>
              <a:miter lim="400000"/>
            </a:ln>
          </a:insideH>
          <a:insideV>
            <a:ln w="12700" cap="flat">
              <a:noFill/>
              <a:miter lim="400000"/>
            </a:ln>
          </a:insideV>
        </a:tcBdr>
        <a:fill>
          <a:solidFill>
            <a:srgbClr val="F1F1F1"/>
          </a:solidFill>
        </a:fill>
      </a:tcStyle>
    </a:lastRow>
    <a:fir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solidFill>
                <a:srgbClr val="515151"/>
              </a:solidFill>
              <a:prstDash val="solid"/>
              <a:miter lim="400000"/>
            </a:ln>
          </a:top>
          <a:bottom>
            <a:ln w="25400" cap="flat">
              <a:solidFill>
                <a:schemeClr val="accent2">
                  <a:hueOff val="-487087"/>
                  <a:satOff val="-2686"/>
                  <a:lumOff val="14808"/>
                </a:schemeClr>
              </a:solidFill>
              <a:prstDash val="solid"/>
              <a:miter lim="400000"/>
            </a:ln>
          </a:bottom>
          <a:insideH>
            <a:ln w="12700" cap="flat">
              <a:noFill/>
              <a:miter lim="400000"/>
            </a:ln>
          </a:insideH>
          <a:insideV>
            <a:ln w="12700" cap="flat">
              <a:noFill/>
              <a:miter lim="400000"/>
            </a:ln>
          </a:insideV>
        </a:tcBdr>
        <a:fill>
          <a:solidFill>
            <a:srgbClr val="5E5A4C"/>
          </a:solidFill>
        </a:fill>
      </a:tcStyle>
    </a:firstRow>
  </a:tblStyle>
  <a:tblStyle styleId="{33BA23B1-9221-436E-865A-0063620EA4FD}" styleName="">
    <a:tblBg/>
    <a:wholeTb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solidFill>
                <a:srgbClr val="747474"/>
              </a:solidFill>
              <a:prstDash val="solid"/>
              <a:miter lim="400000"/>
            </a:ln>
          </a:insideH>
          <a:insideV>
            <a:ln w="12700" cap="flat">
              <a:solidFill>
                <a:srgbClr val="747474"/>
              </a:solidFill>
              <a:prstDash val="solid"/>
              <a:miter lim="400000"/>
            </a:ln>
          </a:insideV>
        </a:tcBdr>
        <a:fill>
          <a:noFill/>
        </a:fill>
      </a:tcStyle>
    </a:wholeTbl>
    <a:band2H>
      <a:tcTxStyle/>
      <a:tcStyle>
        <a:tcBdr/>
        <a:fill>
          <a:solidFill>
            <a:srgbClr val="F2F2F2"/>
          </a:solidFill>
        </a:fill>
      </a:tcStyle>
    </a:band2H>
    <a:firstCol>
      <a:tcTxStyle b="off" i="off">
        <a:font>
          <a:latin typeface="Helvetica Neue"/>
          <a:ea typeface="Helvetica Neue"/>
          <a:cs typeface="Helvetica Neue"/>
        </a:font>
        <a:srgbClr val="444444"/>
      </a:tcTxStyle>
      <a:tcStyle>
        <a:tcBdr>
          <a:left>
            <a:ln w="12700" cap="flat">
              <a:solidFill>
                <a:srgbClr val="747474"/>
              </a:solidFill>
              <a:prstDash val="solid"/>
              <a:miter lim="400000"/>
            </a:ln>
          </a:left>
          <a:right>
            <a:ln w="12700" cap="flat">
              <a:solidFill>
                <a:srgbClr val="747474"/>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firstCol>
    <a:la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000000"/>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lastRow>
    <a:firstRow>
      <a:tcTxStyle b="off" i="off">
        <a:font>
          <a:latin typeface="Helvetica Neue"/>
          <a:ea typeface="Helvetica Neue"/>
          <a:cs typeface="Helvetica Neue"/>
        </a:font>
        <a:srgbClr val="444444"/>
      </a:tcTxStyle>
      <a:tcStyle>
        <a:tcBdr>
          <a:left>
            <a:ln w="12700" cap="flat">
              <a:noFill/>
              <a:miter lim="400000"/>
            </a:ln>
          </a:left>
          <a:right>
            <a:ln w="12700" cap="flat">
              <a:noFill/>
              <a:miter lim="400000"/>
            </a:ln>
          </a:right>
          <a:top>
            <a:ln w="12700" cap="flat">
              <a:solidFill>
                <a:srgbClr val="747474"/>
              </a:solidFill>
              <a:prstDash val="solid"/>
              <a:miter lim="400000"/>
            </a:ln>
          </a:top>
          <a:bottom>
            <a:ln w="12700" cap="flat">
              <a:solidFill>
                <a:srgbClr val="747474"/>
              </a:solidFill>
              <a:prstDash val="solid"/>
              <a:miter lim="400000"/>
            </a:ln>
          </a:bottom>
          <a:insideH>
            <a:ln w="12700" cap="flat">
              <a:noFill/>
              <a:miter lim="400000"/>
            </a:ln>
          </a:insideH>
          <a:insideV>
            <a:ln w="12700" cap="flat">
              <a:noFill/>
              <a:miter lim="400000"/>
            </a:ln>
          </a:insideV>
        </a:tcBdr>
        <a:fill>
          <a:solidFill>
            <a:srgbClr val="CBCBCB"/>
          </a:solidFill>
        </a:fill>
      </a:tcStyle>
    </a:firstRow>
  </a:tblStyle>
  <a:tblStyle styleId="{2708684C-4D16-4618-839F-0558EEFCDFE6}" styleName="">
    <a:tblBg/>
    <a:wholeTbl>
      <a:tcTxStyle b="off" i="off">
        <a:font>
          <a:latin typeface="Helvetica Neue"/>
          <a:ea typeface="Helvetica Neue"/>
          <a:cs typeface="Helvetica Neue"/>
        </a:font>
        <a:srgbClr val="777777"/>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525252"/>
              </a:solidFill>
              <a:custDash>
                <a:ds d="200000" sp="200000"/>
              </a:custDash>
              <a:miter lim="400000"/>
            </a:ln>
          </a:top>
          <a:bottom>
            <a:ln w="12700" cap="flat">
              <a:solidFill>
                <a:srgbClr val="525252"/>
              </a:solidFill>
              <a:custDash>
                <a:ds d="200000" sp="200000"/>
              </a:custDash>
              <a:miter lim="400000"/>
            </a:ln>
          </a:bottom>
          <a:insideH>
            <a:ln w="12700" cap="flat">
              <a:solidFill>
                <a:srgbClr val="525252"/>
              </a:solidFill>
              <a:custDash>
                <a:ds d="200000" sp="200000"/>
              </a:custDash>
              <a:miter lim="400000"/>
            </a:ln>
          </a:insideH>
          <a:insideV>
            <a:ln w="12700" cap="flat">
              <a:solidFill>
                <a:srgbClr val="C9C9C9"/>
              </a:solidFill>
              <a:prstDash val="solid"/>
              <a:miter lim="400000"/>
            </a:ln>
          </a:insideV>
        </a:tcBdr>
        <a:fill>
          <a:noFill/>
        </a:fill>
      </a:tcStyle>
    </a:wholeTbl>
    <a:band2H>
      <a:tcTxStyle/>
      <a:tcStyle>
        <a:tcBdr/>
        <a:fill>
          <a:solidFill>
            <a:srgbClr val="D2D2D2">
              <a:alpha val="30000"/>
            </a:srgbClr>
          </a:solidFill>
        </a:fill>
      </a:tcStyle>
    </a:band2H>
    <a:firstCol>
      <a:tcTxStyle b="off" i="off">
        <a:font>
          <a:latin typeface="Helvetica Neue Medium"/>
          <a:ea typeface="Helvetica Neue Medium"/>
          <a:cs typeface="Helvetica Neue Medium"/>
        </a:font>
        <a:srgbClr val="555555"/>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C9C9C9"/>
              </a:solidFill>
              <a:prstDash val="solid"/>
              <a:miter lim="400000"/>
            </a:ln>
          </a:top>
          <a:bottom>
            <a:ln w="12700" cap="flat">
              <a:solidFill>
                <a:srgbClr val="C9C9C9"/>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Col>
    <a:la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lastRow>
    <a:firstRow>
      <a:tcTxStyle b="off" i="off">
        <a:font>
          <a:latin typeface="Helvetica Neue Medium"/>
          <a:ea typeface="Helvetica Neue Medium"/>
          <a:cs typeface="Helvetica Neue Medium"/>
        </a:font>
        <a:srgbClr val="555555"/>
      </a:tcTxStyle>
      <a:tcStyle>
        <a:tcBdr>
          <a:left>
            <a:ln w="12700" cap="flat">
              <a:solidFill>
                <a:srgbClr val="C9C9C9"/>
              </a:solidFill>
              <a:prstDash val="solid"/>
              <a:miter lim="400000"/>
            </a:ln>
          </a:left>
          <a:right>
            <a:ln w="12700" cap="flat">
              <a:solidFill>
                <a:srgbClr val="C9C9C9"/>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C9C9C9"/>
              </a:solidFill>
              <a:prstDash val="solid"/>
              <a:miter lim="400000"/>
            </a:ln>
          </a:insideH>
          <a:insideV>
            <a:ln w="12700" cap="flat">
              <a:solidFill>
                <a:srgbClr val="C9C9C9"/>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3"/>
    <p:restoredTop sz="93692"/>
  </p:normalViewPr>
  <p:slideViewPr>
    <p:cSldViewPr snapToGrid="0" snapToObjects="1">
      <p:cViewPr varScale="1">
        <p:scale>
          <a:sx n="32" d="100"/>
          <a:sy n="32" d="100"/>
        </p:scale>
        <p:origin x="216"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4" name="Shape 124"/>
          <p:cNvSpPr>
            <a:spLocks noGrp="1" noRot="1" noChangeAspect="1"/>
          </p:cNvSpPr>
          <p:nvPr>
            <p:ph type="sldImg"/>
          </p:nvPr>
        </p:nvSpPr>
        <p:spPr>
          <a:xfrm>
            <a:off x="1143000" y="685800"/>
            <a:ext cx="4572000" cy="3429000"/>
          </a:xfrm>
          <a:prstGeom prst="rect">
            <a:avLst/>
          </a:prstGeom>
        </p:spPr>
        <p:txBody>
          <a:bodyPr/>
          <a:lstStyle/>
          <a:p>
            <a:endParaRPr/>
          </a:p>
        </p:txBody>
      </p:sp>
      <p:sp>
        <p:nvSpPr>
          <p:cNvPr id="125" name="Shape 12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spTree>
      <p:nvGrpSpPr>
        <p:cNvPr id="1" name=""/>
        <p:cNvGrpSpPr/>
        <p:nvPr/>
      </p:nvGrpSpPr>
      <p:grpSpPr>
        <a:xfrm>
          <a:off x="0" y="0"/>
          <a:ext cx="0" cy="0"/>
          <a:chOff x="0" y="0"/>
          <a:chExt cx="0" cy="0"/>
        </a:xfrm>
      </p:grpSpPr>
      <p:sp>
        <p:nvSpPr>
          <p:cNvPr id="12" name="Line"/>
          <p:cNvSpPr/>
          <p:nvPr/>
        </p:nvSpPr>
        <p:spPr>
          <a:xfrm>
            <a:off x="1066800" y="6680200"/>
            <a:ext cx="22252676"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13" name="Title Text"/>
          <p:cNvSpPr txBox="1">
            <a:spLocks noGrp="1"/>
          </p:cNvSpPr>
          <p:nvPr>
            <p:ph type="title"/>
          </p:nvPr>
        </p:nvSpPr>
        <p:spPr>
          <a:xfrm>
            <a:off x="1066800" y="1854200"/>
            <a:ext cx="22237700" cy="4470400"/>
          </a:xfrm>
          <a:prstGeom prst="rect">
            <a:avLst/>
          </a:prstGeom>
        </p:spPr>
        <p:txBody>
          <a:bodyPr/>
          <a:lstStyle/>
          <a:p>
            <a:r>
              <a:t>Title Text</a:t>
            </a:r>
          </a:p>
        </p:txBody>
      </p:sp>
      <p:sp>
        <p:nvSpPr>
          <p:cNvPr id="14" name="Body Level One…"/>
          <p:cNvSpPr txBox="1">
            <a:spLocks noGrp="1"/>
          </p:cNvSpPr>
          <p:nvPr>
            <p:ph type="body" sz="quarter" idx="1"/>
          </p:nvPr>
        </p:nvSpPr>
        <p:spPr>
          <a:xfrm>
            <a:off x="1066800" y="7048500"/>
            <a:ext cx="22237700" cy="14351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Quote">
    <p:spTree>
      <p:nvGrpSpPr>
        <p:cNvPr id="1" name=""/>
        <p:cNvGrpSpPr/>
        <p:nvPr/>
      </p:nvGrpSpPr>
      <p:grpSpPr>
        <a:xfrm>
          <a:off x="0" y="0"/>
          <a:ext cx="0" cy="0"/>
          <a:chOff x="0" y="0"/>
          <a:chExt cx="0" cy="0"/>
        </a:xfrm>
      </p:grpSpPr>
      <p:sp>
        <p:nvSpPr>
          <p:cNvPr id="101" name="–Johnny Appleseed"/>
          <p:cNvSpPr txBox="1">
            <a:spLocks noGrp="1"/>
          </p:cNvSpPr>
          <p:nvPr>
            <p:ph type="body" sz="quarter" idx="21"/>
          </p:nvPr>
        </p:nvSpPr>
        <p:spPr>
          <a:xfrm>
            <a:off x="2387600" y="8953500"/>
            <a:ext cx="19621500" cy="647700"/>
          </a:xfrm>
          <a:prstGeom prst="rect">
            <a:avLst/>
          </a:prstGeom>
        </p:spPr>
        <p:txBody>
          <a:bodyPr>
            <a:spAutoFit/>
          </a:bodyPr>
          <a:lstStyle>
            <a:lvl1pPr marL="0" indent="0" algn="ctr" defTabSz="647700">
              <a:spcBef>
                <a:spcPts val="0"/>
              </a:spcBef>
              <a:buSzTx/>
              <a:buFontTx/>
              <a:buNone/>
              <a:defRPr sz="3600">
                <a:solidFill>
                  <a:srgbClr val="000000"/>
                </a:solidFill>
                <a:latin typeface="Helvetica Neue Medium"/>
                <a:ea typeface="Helvetica Neue Medium"/>
                <a:cs typeface="Helvetica Neue Medium"/>
                <a:sym typeface="Helvetica Neue Medium"/>
              </a:defRPr>
            </a:lvl1pPr>
          </a:lstStyle>
          <a:p>
            <a:r>
              <a:t>–Johnny Appleseed</a:t>
            </a:r>
          </a:p>
        </p:txBody>
      </p:sp>
      <p:sp>
        <p:nvSpPr>
          <p:cNvPr id="102" name="“Type a quote here.”"/>
          <p:cNvSpPr txBox="1">
            <a:spLocks noGrp="1"/>
          </p:cNvSpPr>
          <p:nvPr>
            <p:ph type="body" sz="quarter" idx="22"/>
          </p:nvPr>
        </p:nvSpPr>
        <p:spPr>
          <a:xfrm>
            <a:off x="2387600" y="6061864"/>
            <a:ext cx="19621500" cy="944572"/>
          </a:xfrm>
          <a:prstGeom prst="rect">
            <a:avLst/>
          </a:prstGeom>
        </p:spPr>
        <p:txBody>
          <a:bodyPr anchor="ctr">
            <a:spAutoFit/>
          </a:bodyPr>
          <a:lstStyle>
            <a:lvl1pPr marL="0" indent="0" algn="ctr" defTabSz="647700">
              <a:spcBef>
                <a:spcPts val="3400"/>
              </a:spcBef>
              <a:buSzTx/>
              <a:buFontTx/>
              <a:buNone/>
              <a:defRPr sz="5600"/>
            </a:lvl1pPr>
          </a:lstStyle>
          <a:p>
            <a:r>
              <a:t>“Type a quote here.”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p:spTree>
      <p:nvGrpSpPr>
        <p:cNvPr id="1" name=""/>
        <p:cNvGrpSpPr/>
        <p:nvPr/>
      </p:nvGrpSpPr>
      <p:grpSpPr>
        <a:xfrm>
          <a:off x="0" y="0"/>
          <a:ext cx="0" cy="0"/>
          <a:chOff x="0" y="0"/>
          <a:chExt cx="0" cy="0"/>
        </a:xfrm>
      </p:grpSpPr>
      <p:sp>
        <p:nvSpPr>
          <p:cNvPr id="110" name="Image"/>
          <p:cNvSpPr>
            <a:spLocks noGrp="1"/>
          </p:cNvSpPr>
          <p:nvPr>
            <p:ph type="pic" idx="21"/>
          </p:nvPr>
        </p:nvSpPr>
        <p:spPr>
          <a:xfrm>
            <a:off x="-12700" y="-25400"/>
            <a:ext cx="24384000" cy="17774328"/>
          </a:xfrm>
          <a:prstGeom prst="rect">
            <a:avLst/>
          </a:prstGeom>
        </p:spPr>
        <p:txBody>
          <a:bodyPr lIns="91439" tIns="45719" rIns="91439" bIns="45719">
            <a:noAutofit/>
          </a:bodyPr>
          <a:lstStyle/>
          <a:p>
            <a:endParaRPr/>
          </a:p>
        </p:txBody>
      </p:sp>
      <p:sp>
        <p:nvSpPr>
          <p:cNvPr id="11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Blank">
    <p:spTree>
      <p:nvGrpSpPr>
        <p:cNvPr id="1" name=""/>
        <p:cNvGrpSpPr/>
        <p:nvPr/>
      </p:nvGrpSpPr>
      <p:grpSpPr>
        <a:xfrm>
          <a:off x="0" y="0"/>
          <a:ext cx="0" cy="0"/>
          <a:chOff x="0" y="0"/>
          <a:chExt cx="0" cy="0"/>
        </a:xfrm>
      </p:grpSpPr>
      <p:sp>
        <p:nvSpPr>
          <p:cNvPr id="11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spTree>
      <p:nvGrpSpPr>
        <p:cNvPr id="1" name=""/>
        <p:cNvGrpSpPr/>
        <p:nvPr/>
      </p:nvGrpSpPr>
      <p:grpSpPr>
        <a:xfrm>
          <a:off x="0" y="0"/>
          <a:ext cx="0" cy="0"/>
          <a:chOff x="0" y="0"/>
          <a:chExt cx="0" cy="0"/>
        </a:xfrm>
      </p:grpSpPr>
      <p:sp>
        <p:nvSpPr>
          <p:cNvPr id="22" name="Line"/>
          <p:cNvSpPr/>
          <p:nvPr/>
        </p:nvSpPr>
        <p:spPr>
          <a:xfrm>
            <a:off x="14147800" y="11214100"/>
            <a:ext cx="0" cy="200043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23" name="Image"/>
          <p:cNvSpPr>
            <a:spLocks noGrp="1"/>
          </p:cNvSpPr>
          <p:nvPr>
            <p:ph type="pic" idx="21"/>
          </p:nvPr>
        </p:nvSpPr>
        <p:spPr>
          <a:xfrm>
            <a:off x="-88900" y="-38100"/>
            <a:ext cx="35966400" cy="21882100"/>
          </a:xfrm>
          <a:prstGeom prst="rect">
            <a:avLst/>
          </a:prstGeom>
        </p:spPr>
        <p:txBody>
          <a:bodyPr lIns="91439" tIns="45719" rIns="91439" bIns="45719">
            <a:noAutofit/>
          </a:bodyPr>
          <a:lstStyle/>
          <a:p>
            <a:endParaRPr/>
          </a:p>
        </p:txBody>
      </p:sp>
      <p:sp>
        <p:nvSpPr>
          <p:cNvPr id="24" name="Title Text"/>
          <p:cNvSpPr txBox="1">
            <a:spLocks noGrp="1"/>
          </p:cNvSpPr>
          <p:nvPr>
            <p:ph type="title"/>
          </p:nvPr>
        </p:nvSpPr>
        <p:spPr>
          <a:xfrm>
            <a:off x="2641600" y="10947400"/>
            <a:ext cx="10858500" cy="2387600"/>
          </a:xfrm>
          <a:prstGeom prst="rect">
            <a:avLst/>
          </a:prstGeom>
        </p:spPr>
        <p:txBody>
          <a:bodyPr anchor="ctr"/>
          <a:lstStyle>
            <a:lvl1pPr algn="r"/>
          </a:lstStyle>
          <a:p>
            <a:r>
              <a:t>Title Text</a:t>
            </a:r>
          </a:p>
        </p:txBody>
      </p:sp>
      <p:sp>
        <p:nvSpPr>
          <p:cNvPr id="25" name="Body Level One…"/>
          <p:cNvSpPr txBox="1">
            <a:spLocks noGrp="1"/>
          </p:cNvSpPr>
          <p:nvPr>
            <p:ph type="body" sz="quarter" idx="1"/>
          </p:nvPr>
        </p:nvSpPr>
        <p:spPr>
          <a:xfrm>
            <a:off x="14719300" y="11938000"/>
            <a:ext cx="9283700" cy="7112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 Center">
    <p:spTree>
      <p:nvGrpSpPr>
        <p:cNvPr id="1" name=""/>
        <p:cNvGrpSpPr/>
        <p:nvPr/>
      </p:nvGrpSpPr>
      <p:grpSpPr>
        <a:xfrm>
          <a:off x="0" y="0"/>
          <a:ext cx="0" cy="0"/>
          <a:chOff x="0" y="0"/>
          <a:chExt cx="0" cy="0"/>
        </a:xfrm>
      </p:grpSpPr>
      <p:sp>
        <p:nvSpPr>
          <p:cNvPr id="33" name="Title Text"/>
          <p:cNvSpPr txBox="1">
            <a:spLocks noGrp="1"/>
          </p:cNvSpPr>
          <p:nvPr>
            <p:ph type="title"/>
          </p:nvPr>
        </p:nvSpPr>
        <p:spPr>
          <a:xfrm>
            <a:off x="1066800" y="4622800"/>
            <a:ext cx="22237700" cy="4470400"/>
          </a:xfrm>
          <a:prstGeom prst="rect">
            <a:avLst/>
          </a:prstGeom>
        </p:spPr>
        <p:txBody>
          <a:bodyPr anchor="ctr"/>
          <a:lstStyle/>
          <a:p>
            <a:r>
              <a:t>Title Text</a:t>
            </a:r>
          </a:p>
        </p:txBody>
      </p:sp>
      <p:sp>
        <p:nvSpPr>
          <p:cNvPr id="3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Photo - Vertical">
    <p:spTree>
      <p:nvGrpSpPr>
        <p:cNvPr id="1" name=""/>
        <p:cNvGrpSpPr/>
        <p:nvPr/>
      </p:nvGrpSpPr>
      <p:grpSpPr>
        <a:xfrm>
          <a:off x="0" y="0"/>
          <a:ext cx="0" cy="0"/>
          <a:chOff x="0" y="0"/>
          <a:chExt cx="0" cy="0"/>
        </a:xfrm>
      </p:grpSpPr>
      <p:sp>
        <p:nvSpPr>
          <p:cNvPr id="41" name="Line"/>
          <p:cNvSpPr/>
          <p:nvPr/>
        </p:nvSpPr>
        <p:spPr>
          <a:xfrm>
            <a:off x="1066800" y="6845300"/>
            <a:ext cx="10002141" cy="0"/>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42" name="Image"/>
          <p:cNvSpPr>
            <a:spLocks noGrp="1"/>
          </p:cNvSpPr>
          <p:nvPr>
            <p:ph type="pic" idx="21"/>
          </p:nvPr>
        </p:nvSpPr>
        <p:spPr>
          <a:xfrm>
            <a:off x="9867900" y="-12700"/>
            <a:ext cx="20929600" cy="13982700"/>
          </a:xfrm>
          <a:prstGeom prst="rect">
            <a:avLst/>
          </a:prstGeom>
        </p:spPr>
        <p:txBody>
          <a:bodyPr lIns="91439" tIns="45719" rIns="91439" bIns="45719">
            <a:noAutofit/>
          </a:bodyPr>
          <a:lstStyle/>
          <a:p>
            <a:endParaRPr/>
          </a:p>
        </p:txBody>
      </p:sp>
      <p:sp>
        <p:nvSpPr>
          <p:cNvPr id="43" name="Title Text"/>
          <p:cNvSpPr txBox="1">
            <a:spLocks noGrp="1"/>
          </p:cNvSpPr>
          <p:nvPr>
            <p:ph type="title"/>
          </p:nvPr>
        </p:nvSpPr>
        <p:spPr>
          <a:xfrm>
            <a:off x="1066800" y="2019300"/>
            <a:ext cx="10007600" cy="4470400"/>
          </a:xfrm>
          <a:prstGeom prst="rect">
            <a:avLst/>
          </a:prstGeom>
        </p:spPr>
        <p:txBody>
          <a:bodyPr/>
          <a:lstStyle/>
          <a:p>
            <a:r>
              <a:t>Title Text</a:t>
            </a:r>
          </a:p>
        </p:txBody>
      </p:sp>
      <p:sp>
        <p:nvSpPr>
          <p:cNvPr id="44" name="Body Level One…"/>
          <p:cNvSpPr txBox="1">
            <a:spLocks noGrp="1"/>
          </p:cNvSpPr>
          <p:nvPr>
            <p:ph type="body" sz="quarter" idx="1"/>
          </p:nvPr>
        </p:nvSpPr>
        <p:spPr>
          <a:xfrm>
            <a:off x="1066800" y="7213600"/>
            <a:ext cx="10007600" cy="44704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xfrm>
            <a:off x="952499" y="12985800"/>
            <a:ext cx="368505" cy="3746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60" name="Title Text"/>
          <p:cNvSpPr txBox="1">
            <a:spLocks noGrp="1"/>
          </p:cNvSpPr>
          <p:nvPr>
            <p:ph type="title"/>
          </p:nvPr>
        </p:nvSpPr>
        <p:spPr>
          <a:prstGeom prst="rect">
            <a:avLst/>
          </a:prstGeom>
        </p:spPr>
        <p:txBody>
          <a:bodyPr/>
          <a:lstStyle/>
          <a:p>
            <a:r>
              <a:t>Title Text</a:t>
            </a:r>
          </a:p>
        </p:txBody>
      </p:sp>
      <p:sp>
        <p:nvSpPr>
          <p:cNvPr id="6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Title, Bullets &amp; Photo">
    <p:spTree>
      <p:nvGrpSpPr>
        <p:cNvPr id="1" name=""/>
        <p:cNvGrpSpPr/>
        <p:nvPr/>
      </p:nvGrpSpPr>
      <p:grpSpPr>
        <a:xfrm>
          <a:off x="0" y="0"/>
          <a:ext cx="0" cy="0"/>
          <a:chOff x="0" y="0"/>
          <a:chExt cx="0" cy="0"/>
        </a:xfrm>
      </p:grpSpPr>
      <p:sp>
        <p:nvSpPr>
          <p:cNvPr id="69" name="Line"/>
          <p:cNvSpPr/>
          <p:nvPr/>
        </p:nvSpPr>
        <p:spPr>
          <a:xfrm>
            <a:off x="1066800" y="2768600"/>
            <a:ext cx="9512612" cy="18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70" name="Image"/>
          <p:cNvSpPr>
            <a:spLocks noGrp="1"/>
          </p:cNvSpPr>
          <p:nvPr>
            <p:ph type="pic" idx="21"/>
          </p:nvPr>
        </p:nvSpPr>
        <p:spPr>
          <a:xfrm>
            <a:off x="12052300" y="-1016000"/>
            <a:ext cx="12788900" cy="19037300"/>
          </a:xfrm>
          <a:prstGeom prst="rect">
            <a:avLst/>
          </a:prstGeom>
        </p:spPr>
        <p:txBody>
          <a:bodyPr lIns="91439" tIns="45719" rIns="91439" bIns="45719">
            <a:noAutofit/>
          </a:bodyPr>
          <a:lstStyle/>
          <a:p>
            <a:endParaRPr/>
          </a:p>
        </p:txBody>
      </p:sp>
      <p:sp>
        <p:nvSpPr>
          <p:cNvPr id="71" name="Title Text"/>
          <p:cNvSpPr txBox="1">
            <a:spLocks noGrp="1"/>
          </p:cNvSpPr>
          <p:nvPr>
            <p:ph type="title"/>
          </p:nvPr>
        </p:nvSpPr>
        <p:spPr>
          <a:xfrm>
            <a:off x="1066800" y="469900"/>
            <a:ext cx="9525000" cy="1968500"/>
          </a:xfrm>
          <a:prstGeom prst="rect">
            <a:avLst/>
          </a:prstGeom>
        </p:spPr>
        <p:txBody>
          <a:bodyPr/>
          <a:lstStyle/>
          <a:p>
            <a:r>
              <a:t>Title Text</a:t>
            </a:r>
          </a:p>
        </p:txBody>
      </p:sp>
      <p:sp>
        <p:nvSpPr>
          <p:cNvPr id="72" name="Body Level One…"/>
          <p:cNvSpPr txBox="1">
            <a:spLocks noGrp="1"/>
          </p:cNvSpPr>
          <p:nvPr>
            <p:ph type="body" sz="half" idx="1"/>
          </p:nvPr>
        </p:nvSpPr>
        <p:spPr>
          <a:xfrm>
            <a:off x="1066800" y="3124200"/>
            <a:ext cx="9525000" cy="9372600"/>
          </a:xfrm>
          <a:prstGeom prst="rect">
            <a:avLst/>
          </a:prstGeom>
        </p:spPr>
        <p:txBody>
          <a:bodyPr/>
          <a:lstStyle>
            <a:lvl1pPr marL="457200" indent="-457200">
              <a:spcBef>
                <a:spcPts val="4200"/>
              </a:spcBef>
              <a:defRPr sz="3600">
                <a:latin typeface="Helvetica Neue"/>
                <a:ea typeface="Helvetica Neue"/>
                <a:cs typeface="Helvetica Neue"/>
                <a:sym typeface="Helvetica Neue"/>
              </a:defRPr>
            </a:lvl1pPr>
            <a:lvl2pPr marL="914400" indent="-457200">
              <a:spcBef>
                <a:spcPts val="4200"/>
              </a:spcBef>
              <a:defRPr sz="3600">
                <a:latin typeface="Helvetica Neue"/>
                <a:ea typeface="Helvetica Neue"/>
                <a:cs typeface="Helvetica Neue"/>
                <a:sym typeface="Helvetica Neue"/>
              </a:defRPr>
            </a:lvl2pPr>
            <a:lvl3pPr marL="1371600" indent="-457200">
              <a:spcBef>
                <a:spcPts val="4200"/>
              </a:spcBef>
              <a:defRPr sz="3600">
                <a:latin typeface="Helvetica Neue"/>
                <a:ea typeface="Helvetica Neue"/>
                <a:cs typeface="Helvetica Neue"/>
                <a:sym typeface="Helvetica Neue"/>
              </a:defRPr>
            </a:lvl3pPr>
            <a:lvl4pPr marL="1828800" indent="-457200">
              <a:spcBef>
                <a:spcPts val="4200"/>
              </a:spcBef>
              <a:defRPr sz="3600">
                <a:latin typeface="Helvetica Neue"/>
                <a:ea typeface="Helvetica Neue"/>
                <a:cs typeface="Helvetica Neue"/>
                <a:sym typeface="Helvetica Neue"/>
              </a:defRPr>
            </a:lvl4pPr>
            <a:lvl5pPr marL="2286000" indent="-457200">
              <a:spcBef>
                <a:spcPts val="4200"/>
              </a:spcBef>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73" name="Slide Number"/>
          <p:cNvSpPr txBox="1">
            <a:spLocks noGrp="1"/>
          </p:cNvSpPr>
          <p:nvPr>
            <p:ph type="sldNum" sz="quarter" idx="2"/>
          </p:nvPr>
        </p:nvSpPr>
        <p:spPr>
          <a:xfrm>
            <a:off x="957643" y="12985800"/>
            <a:ext cx="368504" cy="3746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Bullets">
    <p:spTree>
      <p:nvGrpSpPr>
        <p:cNvPr id="1" name=""/>
        <p:cNvGrpSpPr/>
        <p:nvPr/>
      </p:nvGrpSpPr>
      <p:grpSpPr>
        <a:xfrm>
          <a:off x="0" y="0"/>
          <a:ext cx="0" cy="0"/>
          <a:chOff x="0" y="0"/>
          <a:chExt cx="0" cy="0"/>
        </a:xfrm>
      </p:grpSpPr>
      <p:sp>
        <p:nvSpPr>
          <p:cNvPr id="80" name="Body Level One…"/>
          <p:cNvSpPr txBox="1">
            <a:spLocks noGrp="1"/>
          </p:cNvSpPr>
          <p:nvPr>
            <p:ph type="body" idx="1"/>
          </p:nvPr>
        </p:nvSpPr>
        <p:spPr>
          <a:xfrm>
            <a:off x="1663700" y="1244600"/>
            <a:ext cx="21031200" cy="1120140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Photo - 3 Up">
    <p:spTree>
      <p:nvGrpSpPr>
        <p:cNvPr id="1" name=""/>
        <p:cNvGrpSpPr/>
        <p:nvPr/>
      </p:nvGrpSpPr>
      <p:grpSpPr>
        <a:xfrm>
          <a:off x="0" y="0"/>
          <a:ext cx="0" cy="0"/>
          <a:chOff x="0" y="0"/>
          <a:chExt cx="0" cy="0"/>
        </a:xfrm>
      </p:grpSpPr>
      <p:sp>
        <p:nvSpPr>
          <p:cNvPr id="88" name="Line"/>
          <p:cNvSpPr/>
          <p:nvPr/>
        </p:nvSpPr>
        <p:spPr>
          <a:xfrm flipH="1">
            <a:off x="15811739" y="711200"/>
            <a:ext cx="1" cy="11143606"/>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89" name="Line"/>
          <p:cNvSpPr/>
          <p:nvPr/>
        </p:nvSpPr>
        <p:spPr>
          <a:xfrm>
            <a:off x="15811500" y="6277570"/>
            <a:ext cx="7763085" cy="1"/>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90" name="Image"/>
          <p:cNvSpPr>
            <a:spLocks noGrp="1"/>
          </p:cNvSpPr>
          <p:nvPr>
            <p:ph type="pic" sz="quarter" idx="21"/>
          </p:nvPr>
        </p:nvSpPr>
        <p:spPr>
          <a:xfrm>
            <a:off x="15930593" y="6426200"/>
            <a:ext cx="9151185" cy="6108700"/>
          </a:xfrm>
          <a:prstGeom prst="rect">
            <a:avLst/>
          </a:prstGeom>
        </p:spPr>
        <p:txBody>
          <a:bodyPr lIns="91439" tIns="45719" rIns="91439" bIns="45719">
            <a:noAutofit/>
          </a:bodyPr>
          <a:lstStyle/>
          <a:p>
            <a:endParaRPr/>
          </a:p>
        </p:txBody>
      </p:sp>
      <p:sp>
        <p:nvSpPr>
          <p:cNvPr id="91" name="Image"/>
          <p:cNvSpPr>
            <a:spLocks noGrp="1"/>
          </p:cNvSpPr>
          <p:nvPr>
            <p:ph type="pic" sz="half" idx="22"/>
          </p:nvPr>
        </p:nvSpPr>
        <p:spPr>
          <a:xfrm>
            <a:off x="15900400" y="-152400"/>
            <a:ext cx="7785100" cy="11595101"/>
          </a:xfrm>
          <a:prstGeom prst="rect">
            <a:avLst/>
          </a:prstGeom>
        </p:spPr>
        <p:txBody>
          <a:bodyPr lIns="91439" tIns="45719" rIns="91439" bIns="45719">
            <a:noAutofit/>
          </a:bodyPr>
          <a:lstStyle/>
          <a:p>
            <a:endParaRPr/>
          </a:p>
        </p:txBody>
      </p:sp>
      <p:sp>
        <p:nvSpPr>
          <p:cNvPr id="92" name="Image"/>
          <p:cNvSpPr>
            <a:spLocks noGrp="1"/>
          </p:cNvSpPr>
          <p:nvPr>
            <p:ph type="pic" idx="23"/>
          </p:nvPr>
        </p:nvSpPr>
        <p:spPr>
          <a:xfrm>
            <a:off x="622300" y="711200"/>
            <a:ext cx="15544800" cy="11328400"/>
          </a:xfrm>
          <a:prstGeom prst="rect">
            <a:avLst/>
          </a:prstGeom>
        </p:spPr>
        <p:txBody>
          <a:bodyPr lIns="91439" tIns="45719" rIns="91439" bIns="45719">
            <a:noAutofit/>
          </a:bodyPr>
          <a:lstStyle/>
          <a:p>
            <a:endParaRPr/>
          </a:p>
        </p:txBody>
      </p:sp>
      <p:sp>
        <p:nvSpPr>
          <p:cNvPr id="93" name="Body Level One…"/>
          <p:cNvSpPr txBox="1">
            <a:spLocks noGrp="1"/>
          </p:cNvSpPr>
          <p:nvPr>
            <p:ph type="body" sz="quarter" idx="1"/>
          </p:nvPr>
        </p:nvSpPr>
        <p:spPr>
          <a:xfrm>
            <a:off x="977900" y="12179300"/>
            <a:ext cx="14579600" cy="1320800"/>
          </a:xfrm>
          <a:prstGeom prst="rect">
            <a:avLst/>
          </a:prstGeom>
        </p:spPr>
        <p:txBody>
          <a:bodyPr/>
          <a:lstStyle>
            <a:lvl1pPr marL="0" indent="0">
              <a:spcBef>
                <a:spcPts val="0"/>
              </a:spcBef>
              <a:buSzTx/>
              <a:buFontTx/>
              <a:buNone/>
              <a:defRPr sz="3600">
                <a:latin typeface="Helvetica Neue"/>
                <a:ea typeface="Helvetica Neue"/>
                <a:cs typeface="Helvetica Neue"/>
                <a:sym typeface="Helvetica Neue"/>
              </a:defRPr>
            </a:lvl1pPr>
            <a:lvl2pPr marL="0" indent="0">
              <a:spcBef>
                <a:spcPts val="0"/>
              </a:spcBef>
              <a:buSzTx/>
              <a:buFontTx/>
              <a:buNone/>
              <a:defRPr sz="3600">
                <a:latin typeface="Helvetica Neue"/>
                <a:ea typeface="Helvetica Neue"/>
                <a:cs typeface="Helvetica Neue"/>
                <a:sym typeface="Helvetica Neue"/>
              </a:defRPr>
            </a:lvl2pPr>
            <a:lvl3pPr marL="0" indent="0">
              <a:spcBef>
                <a:spcPts val="0"/>
              </a:spcBef>
              <a:buSzTx/>
              <a:buFontTx/>
              <a:buNone/>
              <a:defRPr sz="3600">
                <a:latin typeface="Helvetica Neue"/>
                <a:ea typeface="Helvetica Neue"/>
                <a:cs typeface="Helvetica Neue"/>
                <a:sym typeface="Helvetica Neue"/>
              </a:defRPr>
            </a:lvl3pPr>
            <a:lvl4pPr marL="0" indent="0">
              <a:spcBef>
                <a:spcPts val="0"/>
              </a:spcBef>
              <a:buSzTx/>
              <a:buFontTx/>
              <a:buNone/>
              <a:defRPr sz="3600">
                <a:latin typeface="Helvetica Neue"/>
                <a:ea typeface="Helvetica Neue"/>
                <a:cs typeface="Helvetica Neue"/>
                <a:sym typeface="Helvetica Neue"/>
              </a:defRPr>
            </a:lvl4pPr>
            <a:lvl5pPr marL="0" indent="0">
              <a:spcBef>
                <a:spcPts val="0"/>
              </a:spcBef>
              <a:buSzTx/>
              <a:buFontTx/>
              <a:buNone/>
              <a:defRPr sz="3600">
                <a:latin typeface="Helvetica Neue"/>
                <a:ea typeface="Helvetica Neue"/>
                <a:cs typeface="Helvetica Neue"/>
                <a:sym typeface="Helvetica Neue"/>
              </a:defRPr>
            </a:lvl5p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a:off x="1066800" y="2768600"/>
            <a:ext cx="22252698" cy="182"/>
          </a:xfrm>
          <a:prstGeom prst="line">
            <a:avLst/>
          </a:prstGeom>
          <a:ln w="12700">
            <a:solidFill>
              <a:srgbClr val="9A9A9A"/>
            </a:solidFill>
            <a:miter lim="400000"/>
          </a:ln>
        </p:spPr>
        <p:txBody>
          <a:bodyPr lIns="50800" tIns="50800" rIns="50800" bIns="50800" anchor="ctr"/>
          <a:lstStyle/>
          <a:p>
            <a:pPr algn="l" defTabSz="457200">
              <a:defRPr sz="1200">
                <a:latin typeface="Helvetica"/>
                <a:ea typeface="Helvetica"/>
                <a:cs typeface="Helvetica"/>
                <a:sym typeface="Helvetica"/>
              </a:defRPr>
            </a:pPr>
            <a:endParaRPr/>
          </a:p>
        </p:txBody>
      </p:sp>
      <p:sp>
        <p:nvSpPr>
          <p:cNvPr id="3" name="Title Text"/>
          <p:cNvSpPr txBox="1">
            <a:spLocks noGrp="1"/>
          </p:cNvSpPr>
          <p:nvPr>
            <p:ph type="title"/>
          </p:nvPr>
        </p:nvSpPr>
        <p:spPr>
          <a:xfrm>
            <a:off x="1066800" y="469900"/>
            <a:ext cx="22237700" cy="19685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b">
            <a:normAutofit/>
          </a:bodyPr>
          <a:lstStyle/>
          <a:p>
            <a:r>
              <a:t>Title Text</a:t>
            </a:r>
          </a:p>
        </p:txBody>
      </p:sp>
      <p:sp>
        <p:nvSpPr>
          <p:cNvPr id="4" name="Body Level One…"/>
          <p:cNvSpPr txBox="1">
            <a:spLocks noGrp="1"/>
          </p:cNvSpPr>
          <p:nvPr>
            <p:ph type="body" idx="1"/>
          </p:nvPr>
        </p:nvSpPr>
        <p:spPr>
          <a:xfrm>
            <a:off x="1066800" y="3124200"/>
            <a:ext cx="22237700" cy="9372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216221" y="12985800"/>
            <a:ext cx="368504" cy="374600"/>
          </a:xfrm>
          <a:prstGeom prst="rect">
            <a:avLst/>
          </a:prstGeom>
          <a:ln w="12700">
            <a:miter lim="400000"/>
          </a:ln>
        </p:spPr>
        <p:txBody>
          <a:bodyPr wrap="none" lIns="50800" tIns="50800" rIns="50800" bIns="50800" anchor="b">
            <a:spAutoFit/>
          </a:bodyPr>
          <a:lstStyle>
            <a:lvl1pPr algn="r">
              <a:defRPr sz="1800">
                <a:latin typeface="Helvetica Neue"/>
                <a:ea typeface="Helvetica Neue"/>
                <a:cs typeface="Helvetica Neue"/>
                <a:sym typeface="Helvetica Neue"/>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1pPr>
      <a:lvl2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2pPr>
      <a:lvl3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3pPr>
      <a:lvl4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4pPr>
      <a:lvl5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5pPr>
      <a:lvl6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6pPr>
      <a:lvl7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7pPr>
      <a:lvl8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8pPr>
      <a:lvl9pPr marL="0" marR="0" indent="0" algn="l" defTabSz="825500" rtl="0" latinLnBrk="0">
        <a:lnSpc>
          <a:spcPct val="100000"/>
        </a:lnSpc>
        <a:spcBef>
          <a:spcPts val="0"/>
        </a:spcBef>
        <a:spcAft>
          <a:spcPts val="0"/>
        </a:spcAft>
        <a:buClrTx/>
        <a:buSzTx/>
        <a:buFontTx/>
        <a:buNone/>
        <a:tabLst/>
        <a:defRPr sz="5800" b="0" i="0" u="none" strike="noStrike" cap="none" spc="0" baseline="0">
          <a:solidFill>
            <a:srgbClr val="000000"/>
          </a:solidFill>
          <a:uFillTx/>
          <a:latin typeface="+mn-lt"/>
          <a:ea typeface="+mn-ea"/>
          <a:cs typeface="+mn-cs"/>
          <a:sym typeface="Helvetica Neue Light"/>
        </a:defRPr>
      </a:lvl9pPr>
    </p:titleStyle>
    <p:bodyStyle>
      <a:lvl1pPr marL="63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1pPr>
      <a:lvl2pPr marL="127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2pPr>
      <a:lvl3pPr marL="190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3pPr>
      <a:lvl4pPr marL="254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4pPr>
      <a:lvl5pPr marL="317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5pPr>
      <a:lvl6pPr marL="381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6pPr>
      <a:lvl7pPr marL="444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7pPr>
      <a:lvl8pPr marL="5080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8pPr>
      <a:lvl9pPr marL="5715000" marR="0" indent="-635000" algn="l" defTabSz="825500" rtl="0" latinLnBrk="0">
        <a:lnSpc>
          <a:spcPct val="100000"/>
        </a:lnSpc>
        <a:spcBef>
          <a:spcPts val="5900"/>
        </a:spcBef>
        <a:spcAft>
          <a:spcPts val="0"/>
        </a:spcAft>
        <a:buClrTx/>
        <a:buSzPct val="75000"/>
        <a:buFont typeface="Helvetica Neue"/>
        <a:buChar char="•"/>
        <a:tabLst/>
        <a:defRPr sz="5000" b="0" i="0" u="none" strike="noStrike" cap="none" spc="0" baseline="0">
          <a:solidFill>
            <a:srgbClr val="747474"/>
          </a:solidFill>
          <a:uFillTx/>
          <a:latin typeface="+mn-lt"/>
          <a:ea typeface="+mn-ea"/>
          <a:cs typeface="+mn-cs"/>
          <a:sym typeface="Helvetica Neue Light"/>
        </a:defRPr>
      </a:lvl9pPr>
    </p:bodyStyle>
    <p:otherStyle>
      <a:lvl1pPr marL="0" marR="0" indent="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1pPr>
      <a:lvl2pPr marL="0" marR="0" indent="228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2pPr>
      <a:lvl3pPr marL="0" marR="0" indent="457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3pPr>
      <a:lvl4pPr marL="0" marR="0" indent="685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4pPr>
      <a:lvl5pPr marL="0" marR="0" indent="9144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5pPr>
      <a:lvl6pPr marL="0" marR="0" indent="11430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6pPr>
      <a:lvl7pPr marL="0" marR="0" indent="13716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7pPr>
      <a:lvl8pPr marL="0" marR="0" indent="16002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8pPr>
      <a:lvl9pPr marL="0" marR="0" indent="1828800" algn="r" defTabSz="82550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Neue"/>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hyperlink" Target="http://stephenbrookfield.com" TargetMode="External"/><Relationship Id="rId4" Type="http://schemas.openxmlformats.org/officeDocument/2006/relationships/hyperlink" Target="http://meh.religioused.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https://centralrecoverypress.com/product/my-grandmothers-hands-racialized-trauma-and-the-pathway-to-mending-our-hearts-and-bodies-paperback"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reating an Antiracist White Identity in White spaces"/>
          <p:cNvSpPr txBox="1">
            <a:spLocks noGrp="1"/>
          </p:cNvSpPr>
          <p:nvPr>
            <p:ph type="ctrTitle"/>
          </p:nvPr>
        </p:nvSpPr>
        <p:spPr>
          <a:prstGeom prst="rect">
            <a:avLst/>
          </a:prstGeom>
        </p:spPr>
        <p:txBody>
          <a:bodyPr/>
          <a:lstStyle/>
          <a:p>
            <a:r>
              <a:t>Creating an Antiracist White Identity in White spaces</a:t>
            </a:r>
          </a:p>
        </p:txBody>
      </p:sp>
      <p:sp>
        <p:nvSpPr>
          <p:cNvPr id="128" name="Stephen S. Brookfield and Mary E. Hess…"/>
          <p:cNvSpPr txBox="1">
            <a:spLocks noGrp="1"/>
          </p:cNvSpPr>
          <p:nvPr>
            <p:ph type="subTitle" sz="quarter" idx="1"/>
          </p:nvPr>
        </p:nvSpPr>
        <p:spPr>
          <a:prstGeom prst="rect">
            <a:avLst/>
          </a:prstGeom>
        </p:spPr>
        <p:txBody>
          <a:bodyPr/>
          <a:lstStyle/>
          <a:p>
            <a:r>
              <a:t>Stephen S. Brookfield and Mary E. Hess</a:t>
            </a:r>
          </a:p>
          <a:p>
            <a:r>
              <a:t>Virtual Conference November 13, 2020</a:t>
            </a:r>
          </a:p>
        </p:txBody>
      </p:sp>
      <p:pic>
        <p:nvPicPr>
          <p:cNvPr id="129" name="FREC-logo-copy.png" descr="FREC-logo-copy.png"/>
          <p:cNvPicPr>
            <a:picLocks noChangeAspect="1"/>
          </p:cNvPicPr>
          <p:nvPr/>
        </p:nvPicPr>
        <p:blipFill>
          <a:blip r:embed="rId2">
            <a:extLst/>
          </a:blip>
          <a:stretch>
            <a:fillRect/>
          </a:stretch>
        </p:blipFill>
        <p:spPr>
          <a:xfrm>
            <a:off x="629602" y="1099065"/>
            <a:ext cx="9525001" cy="377190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hat conversation, continued"/>
          <p:cNvSpPr txBox="1">
            <a:spLocks noGrp="1"/>
          </p:cNvSpPr>
          <p:nvPr>
            <p:ph type="title"/>
          </p:nvPr>
        </p:nvSpPr>
        <p:spPr>
          <a:prstGeom prst="rect">
            <a:avLst/>
          </a:prstGeom>
        </p:spPr>
        <p:txBody>
          <a:bodyPr/>
          <a:lstStyle/>
          <a:p>
            <a:r>
              <a:rPr dirty="0"/>
              <a:t>chat conversation</a:t>
            </a:r>
          </a:p>
        </p:txBody>
      </p:sp>
      <p:sp>
        <p:nvSpPr>
          <p:cNvPr id="153" name="another way to use a chat is to ask a specific, targeted question as a way to generate conversation…"/>
          <p:cNvSpPr txBox="1">
            <a:spLocks noGrp="1"/>
          </p:cNvSpPr>
          <p:nvPr>
            <p:ph type="body" idx="1"/>
          </p:nvPr>
        </p:nvSpPr>
        <p:spPr>
          <a:prstGeom prst="rect">
            <a:avLst/>
          </a:prstGeom>
        </p:spPr>
        <p:txBody>
          <a:bodyPr/>
          <a:lstStyle/>
          <a:p>
            <a:r>
              <a:rPr dirty="0"/>
              <a:t>another way to use a chat is to ask a specific, targeted question as a way to generate conversation</a:t>
            </a:r>
          </a:p>
          <a:p>
            <a:r>
              <a:rPr dirty="0"/>
              <a:t>this is a way to check your assumptions and </a:t>
            </a:r>
            <a:r>
              <a:rPr lang="en-US" dirty="0"/>
              <a:t>spark some engagement</a:t>
            </a:r>
            <a:endParaRPr dirty="0"/>
          </a:p>
          <a:p>
            <a:pPr>
              <a:defRPr b="1">
                <a:latin typeface="Helvetica Neue"/>
                <a:ea typeface="Helvetica Neue"/>
                <a:cs typeface="Helvetica Neue"/>
                <a:sym typeface="Helvetica Neue"/>
              </a:defRPr>
            </a:pPr>
            <a:r>
              <a:rPr dirty="0"/>
              <a:t>“What do you think BIPOC communities most want white </a:t>
            </a:r>
            <a:r>
              <a:rPr dirty="0" err="1"/>
              <a:t>folx</a:t>
            </a:r>
            <a:r>
              <a:rPr dirty="0"/>
              <a:t> to do as they contribute to racial struggle?”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I honestly have been having a hard time being in predominately white classes lately as people in this country realize, again, the issues that exist in America for Black people…… While she was giving her long spiel on her good work, I couldn't figure out"/>
          <p:cNvSpPr txBox="1">
            <a:spLocks noGrp="1"/>
          </p:cNvSpPr>
          <p:nvPr>
            <p:ph type="title"/>
          </p:nvPr>
        </p:nvSpPr>
        <p:spPr>
          <a:xfrm>
            <a:off x="1066800" y="1304517"/>
            <a:ext cx="22237700" cy="11352547"/>
          </a:xfrm>
          <a:prstGeom prst="rect">
            <a:avLst/>
          </a:prstGeom>
        </p:spPr>
        <p:txBody>
          <a:bodyPr/>
          <a:lstStyle>
            <a:lvl1pPr defTabSz="742950">
              <a:defRPr sz="5219"/>
            </a:lvl1pPr>
          </a:lstStyle>
          <a:p>
            <a:r>
              <a:t>“I honestly have been having a hard time being in predominately white classes lately as people in this country realize, again, the issues that exist in America for Black people…… While she was giving her long spiel on her good work, I couldn't figure out where to place my feelings. I could see it from a mile away; I even prepped myself for it before the class. I prepared for THIS, but I still wasn’t ready. Her actions were soooo predictable, well, to me. It was something I knew was bound to happen in a class placed right in the heart of the world grappling with whether or not Black lives matter. But still felt completely uncomfortable, sick. Now, I am not one to dim anyone's light, but all I felt like saying was, "oh, okay. That's cute. You want a cookie?" I couldn't help but think, "this is not something new, why is it new to you? Why are you just now having these conversations?" I do not know this woman and may never have a class with her again; however, I will always remember what she did and how it made me feel.” </a:t>
            </a:r>
          </a:p>
        </p:txBody>
      </p:sp>
      <p:sp>
        <p:nvSpPr>
          <p:cNvPr id="156" name="(Carmina Maye, 2020 I Really Wanted this to Be a Poem. Dept. of Art &amp; Art Education, Teachers College)"/>
          <p:cNvSpPr txBox="1"/>
          <p:nvPr/>
        </p:nvSpPr>
        <p:spPr>
          <a:xfrm>
            <a:off x="3830014" y="12678553"/>
            <a:ext cx="20028346" cy="62210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3500"/>
            </a:lvl1pPr>
          </a:lstStyle>
          <a:p>
            <a:r>
              <a:t>(Carmina Maye, 2020 I Really Wanted this to Be a Poem. Dept. of Art &amp; Art Education, Teachers College)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modeling narrative disclosure as an entry point for white antiracism — leading by sharing our own learning"/>
          <p:cNvSpPr txBox="1">
            <a:spLocks noGrp="1"/>
          </p:cNvSpPr>
          <p:nvPr>
            <p:ph type="title"/>
          </p:nvPr>
        </p:nvSpPr>
        <p:spPr>
          <a:prstGeom prst="rect">
            <a:avLst/>
          </a:prstGeom>
        </p:spPr>
        <p:txBody>
          <a:bodyPr/>
          <a:lstStyle/>
          <a:p>
            <a:r>
              <a:t>modeling narrative disclosure as an entry point for white antiracism — leading by sharing our own learning</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circle of voices discussion protocol"/>
          <p:cNvSpPr txBox="1">
            <a:spLocks noGrp="1"/>
          </p:cNvSpPr>
          <p:nvPr>
            <p:ph type="title"/>
          </p:nvPr>
        </p:nvSpPr>
        <p:spPr>
          <a:prstGeom prst="rect">
            <a:avLst/>
          </a:prstGeom>
        </p:spPr>
        <p:txBody>
          <a:bodyPr/>
          <a:lstStyle/>
          <a:p>
            <a:r>
              <a:t>circle of voices discussion protocol</a:t>
            </a:r>
          </a:p>
        </p:txBody>
      </p:sp>
      <p:sp>
        <p:nvSpPr>
          <p:cNvPr id="161" name="start with silently taking notes to yourself on this question: “What are the best approaches to engaging white colleagues or students in discussions of race that you’ve witnessed or enacted?”…"/>
          <p:cNvSpPr txBox="1">
            <a:spLocks noGrp="1"/>
          </p:cNvSpPr>
          <p:nvPr>
            <p:ph type="body" idx="1"/>
          </p:nvPr>
        </p:nvSpPr>
        <p:spPr>
          <a:prstGeom prst="rect">
            <a:avLst/>
          </a:prstGeom>
        </p:spPr>
        <p:txBody>
          <a:bodyPr/>
          <a:lstStyle/>
          <a:p>
            <a:pPr marL="552450" indent="-552450" defTabSz="718184">
              <a:spcBef>
                <a:spcPts val="5100"/>
              </a:spcBef>
              <a:defRPr sz="4350"/>
            </a:pPr>
            <a:r>
              <a:t>start with silently taking notes to yourself on this question: </a:t>
            </a:r>
            <a:r>
              <a:rPr b="1">
                <a:latin typeface="Helvetica Neue"/>
                <a:ea typeface="Helvetica Neue"/>
                <a:cs typeface="Helvetica Neue"/>
                <a:sym typeface="Helvetica Neue"/>
              </a:rPr>
              <a:t>“What are the best approaches to engaging white colleagues or students in discussions of race that you’ve witnessed or enacted?”</a:t>
            </a:r>
          </a:p>
          <a:p>
            <a:pPr marL="552450" indent="-552450" defTabSz="718184">
              <a:spcBef>
                <a:spcPts val="5100"/>
              </a:spcBef>
              <a:defRPr sz="4350"/>
            </a:pPr>
            <a:r>
              <a:t>in the breakout each person has up to 1 minute of uninterrupted air time to give their response to the question based on the notes they have made, no interruptions are allowed (try going in alphabetical order based on the name in your zoom window)</a:t>
            </a:r>
          </a:p>
          <a:p>
            <a:pPr marL="552450" indent="-552450" defTabSz="718184">
              <a:spcBef>
                <a:spcPts val="5100"/>
              </a:spcBef>
              <a:defRPr sz="4350"/>
            </a:pPr>
            <a:r>
              <a:t>after all have spoken, move into free discussion (anyone can speak) but make sure that every comment you offer somehow refers back to a comment made by someone else in the opening circle of voices; this need NOT be an agreement - it can be a disagreement, a question, an elaboration or extension, an illustration</a:t>
            </a:r>
          </a:p>
          <a:p>
            <a:pPr marL="552450" indent="-552450" defTabSz="718184">
              <a:spcBef>
                <a:spcPts val="5100"/>
              </a:spcBef>
              <a:defRPr sz="4350"/>
            </a:pPr>
            <a:r>
              <a:t>when you come back be ready to post an insight from your group in the shared chat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harvesting insights"/>
          <p:cNvSpPr txBox="1">
            <a:spLocks noGrp="1"/>
          </p:cNvSpPr>
          <p:nvPr>
            <p:ph type="title"/>
          </p:nvPr>
        </p:nvSpPr>
        <p:spPr>
          <a:prstGeom prst="rect">
            <a:avLst/>
          </a:prstGeom>
        </p:spPr>
        <p:txBody>
          <a:bodyPr/>
          <a:lstStyle/>
          <a:p>
            <a:r>
              <a:t>harvesting insights</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for instance…"/>
          <p:cNvSpPr txBox="1">
            <a:spLocks noGrp="1"/>
          </p:cNvSpPr>
          <p:nvPr>
            <p:ph type="title"/>
          </p:nvPr>
        </p:nvSpPr>
        <p:spPr>
          <a:prstGeom prst="rect">
            <a:avLst/>
          </a:prstGeom>
        </p:spPr>
        <p:txBody>
          <a:bodyPr/>
          <a:lstStyle/>
          <a:p>
            <a:r>
              <a:t>for instance…</a:t>
            </a:r>
          </a:p>
        </p:txBody>
      </p:sp>
      <p:sp>
        <p:nvSpPr>
          <p:cNvPr id="166" name="we talk about our own racial micro aggressions, the ways we’ve learned racism, how we’ve identified and tried to set aside stereotypes in our own lives…"/>
          <p:cNvSpPr txBox="1">
            <a:spLocks noGrp="1"/>
          </p:cNvSpPr>
          <p:nvPr>
            <p:ph type="body" idx="1"/>
          </p:nvPr>
        </p:nvSpPr>
        <p:spPr>
          <a:prstGeom prst="rect">
            <a:avLst/>
          </a:prstGeom>
        </p:spPr>
        <p:txBody>
          <a:bodyPr/>
          <a:lstStyle/>
          <a:p>
            <a:r>
              <a:t>we talk about our own racial micro aggressions, the ways we’ve learned racism, how we’ve identified and tried to set aside stereotypes in our own lives</a:t>
            </a:r>
          </a:p>
          <a:p>
            <a:r>
              <a:t>we work to be clear about how we have — and often continue to — comply with white supremacy even as we seek to dismantle it</a:t>
            </a:r>
          </a:p>
          <a:p>
            <a:r>
              <a:t>we share how inherently unpredictable this work is and how we often feel like we’ve screwed up, made mistakes, said or done the wrong thing, and mishandled situations</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hings we wish we’d known earlier…"/>
          <p:cNvSpPr txBox="1">
            <a:spLocks noGrp="1"/>
          </p:cNvSpPr>
          <p:nvPr>
            <p:ph type="title"/>
          </p:nvPr>
        </p:nvSpPr>
        <p:spPr>
          <a:prstGeom prst="rect">
            <a:avLst/>
          </a:prstGeom>
        </p:spPr>
        <p:txBody>
          <a:bodyPr/>
          <a:lstStyle/>
          <a:p>
            <a:r>
              <a:t>things we wish we’d known earlier…</a:t>
            </a:r>
          </a:p>
        </p:txBody>
      </p:sp>
      <p:sp>
        <p:nvSpPr>
          <p:cNvPr id="169" name="this is inherently emotional work in which people are laying bare their identities, experiences, convictions and feelings. It can be raw and contentious, with people will becoming distressed, angry, and uncomfortable…"/>
          <p:cNvSpPr txBox="1">
            <a:spLocks noGrp="1"/>
          </p:cNvSpPr>
          <p:nvPr>
            <p:ph type="body" idx="1"/>
          </p:nvPr>
        </p:nvSpPr>
        <p:spPr>
          <a:prstGeom prst="rect">
            <a:avLst/>
          </a:prstGeom>
        </p:spPr>
        <p:txBody>
          <a:bodyPr/>
          <a:lstStyle/>
          <a:p>
            <a:r>
              <a:t>this is inherently emotional work in which people are laying bare their identities, experiences, convictions and feelings. It can be raw and contentious, with people will becoming distressed, angry, and uncomfortable</a:t>
            </a:r>
          </a:p>
          <a:p>
            <a:r>
              <a:t>we don’t expect to reach a state of antiracist grace – we understand that we have learned racism and to some extent it will always be within us. The best we can do is to anticipate and try to push back against its influence on our actions.</a:t>
            </a:r>
          </a:p>
          <a:p>
            <a:r>
              <a:t>be wary of seeking approval</a:t>
            </a:r>
          </a:p>
          <a:p>
            <a:r>
              <a:t>breathe!</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There are two ways do anti-racist work – imperfectly or not at all!"/>
          <p:cNvSpPr txBox="1">
            <a:spLocks noGrp="1"/>
          </p:cNvSpPr>
          <p:nvPr>
            <p:ph type="title"/>
          </p:nvPr>
        </p:nvSpPr>
        <p:spPr>
          <a:prstGeom prst="rect">
            <a:avLst/>
          </a:prstGeom>
        </p:spPr>
        <p:txBody>
          <a:bodyPr/>
          <a:lstStyle/>
          <a:p>
            <a:r>
              <a:t>There are two ways do anti-racist work – </a:t>
            </a:r>
            <a:r>
              <a:rPr b="1">
                <a:latin typeface="Helvetica Neue"/>
                <a:ea typeface="Helvetica Neue"/>
                <a:cs typeface="Helvetica Neue"/>
                <a:sym typeface="Helvetica Neue"/>
              </a:rPr>
              <a:t>imperfectly or not at all</a:t>
            </a:r>
            <a:r>
              <a:t>!</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41hfezpIJgL._SX336_BO1,204,203,200_.jpg" descr="41hfezpIJgL._SX336_BO1,204,203,200_.jpg"/>
          <p:cNvPicPr>
            <a:picLocks noChangeAspect="1"/>
          </p:cNvPicPr>
          <p:nvPr/>
        </p:nvPicPr>
        <p:blipFill>
          <a:blip r:embed="rId2">
            <a:extLst/>
          </a:blip>
          <a:stretch>
            <a:fillRect/>
          </a:stretch>
        </p:blipFill>
        <p:spPr>
          <a:xfrm>
            <a:off x="6749315" y="2187695"/>
            <a:ext cx="5986642" cy="8838267"/>
          </a:xfrm>
          <a:prstGeom prst="rect">
            <a:avLst/>
          </a:prstGeom>
          <a:ln w="12700">
            <a:miter lim="400000"/>
          </a:ln>
        </p:spPr>
      </p:pic>
      <p:pic>
        <p:nvPicPr>
          <p:cNvPr id="174" name="brookfield_02.pdf" descr="brookfield_02.pdf"/>
          <p:cNvPicPr>
            <a:picLocks noChangeAspect="1"/>
          </p:cNvPicPr>
          <p:nvPr/>
        </p:nvPicPr>
        <p:blipFill>
          <a:blip r:embed="rId3">
            <a:extLst/>
          </a:blip>
          <a:stretch>
            <a:fillRect/>
          </a:stretch>
        </p:blipFill>
        <p:spPr>
          <a:xfrm>
            <a:off x="13841372" y="2232202"/>
            <a:ext cx="5832836" cy="8749253"/>
          </a:xfrm>
          <a:prstGeom prst="rect">
            <a:avLst/>
          </a:prstGeom>
          <a:ln w="12700">
            <a:miter lim="400000"/>
          </a:ln>
        </p:spPr>
      </p:pic>
      <p:sp>
        <p:nvSpPr>
          <p:cNvPr id="175" name="meh.religioused.org"/>
          <p:cNvSpPr txBox="1"/>
          <p:nvPr/>
        </p:nvSpPr>
        <p:spPr>
          <a:xfrm>
            <a:off x="14012686" y="11982769"/>
            <a:ext cx="5490211" cy="8451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u="sng">
                <a:hlinkClick r:id="rId4"/>
              </a:defRPr>
            </a:lvl1pPr>
          </a:lstStyle>
          <a:p>
            <a:pPr>
              <a:defRPr u="none"/>
            </a:pPr>
            <a:r>
              <a:rPr u="sng">
                <a:hlinkClick r:id="rId4"/>
              </a:rPr>
              <a:t>meh.religioused.org</a:t>
            </a:r>
          </a:p>
        </p:txBody>
      </p:sp>
      <p:sp>
        <p:nvSpPr>
          <p:cNvPr id="176" name="stephenbrookfield.com"/>
          <p:cNvSpPr txBox="1"/>
          <p:nvPr/>
        </p:nvSpPr>
        <p:spPr>
          <a:xfrm>
            <a:off x="6811645" y="11982769"/>
            <a:ext cx="6371591" cy="8451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u="sng">
                <a:hlinkClick r:id="rId5"/>
              </a:defRPr>
            </a:lvl1pPr>
          </a:lstStyle>
          <a:p>
            <a:pPr>
              <a:defRPr u="none"/>
            </a:pPr>
            <a:r>
              <a:rPr u="sng">
                <a:hlinkClick r:id="rId5"/>
              </a:rPr>
              <a:t>stephenbrookfield.com</a:t>
            </a:r>
          </a:p>
        </p:txBody>
      </p:sp>
      <p:sp>
        <p:nvSpPr>
          <p:cNvPr id="177" name="Stay in touch!"/>
          <p:cNvSpPr txBox="1"/>
          <p:nvPr/>
        </p:nvSpPr>
        <p:spPr>
          <a:xfrm>
            <a:off x="1055136" y="5531741"/>
            <a:ext cx="4588765" cy="100659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6000"/>
            </a:lvl1pPr>
          </a:lstStyle>
          <a:p>
            <a:r>
              <a:t>Stay in touch!</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Presenters:…"/>
          <p:cNvSpPr txBox="1"/>
          <p:nvPr/>
        </p:nvSpPr>
        <p:spPr>
          <a:xfrm>
            <a:off x="10587989" y="3394530"/>
            <a:ext cx="3208021" cy="694118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r>
              <a:t>Presenters:</a:t>
            </a:r>
          </a:p>
          <a:p>
            <a:endParaRPr/>
          </a:p>
          <a:p>
            <a:r>
              <a:t>Stephen</a:t>
            </a:r>
          </a:p>
          <a:p>
            <a:r>
              <a:t>Mary</a:t>
            </a:r>
          </a:p>
          <a:p>
            <a:endParaRPr/>
          </a:p>
          <a:p>
            <a:r>
              <a:t>Producers:</a:t>
            </a:r>
          </a:p>
          <a:p>
            <a:endParaRPr/>
          </a:p>
          <a:p>
            <a:r>
              <a:t>Angela</a:t>
            </a:r>
          </a:p>
          <a:p>
            <a:r>
              <a:t>Karmit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goals for today"/>
          <p:cNvSpPr txBox="1">
            <a:spLocks noGrp="1"/>
          </p:cNvSpPr>
          <p:nvPr>
            <p:ph type="title"/>
          </p:nvPr>
        </p:nvSpPr>
        <p:spPr>
          <a:prstGeom prst="rect">
            <a:avLst/>
          </a:prstGeom>
        </p:spPr>
        <p:txBody>
          <a:bodyPr/>
          <a:lstStyle/>
          <a:p>
            <a:r>
              <a:t>goals for today</a:t>
            </a:r>
          </a:p>
        </p:txBody>
      </p:sp>
      <p:sp>
        <p:nvSpPr>
          <p:cNvPr id="134" name="explore how to advocate for the continual necessity of examining racism &amp; white supremacy in predominantly white environments where race is only regarded as important when a crisis develops…"/>
          <p:cNvSpPr txBox="1">
            <a:spLocks noGrp="1"/>
          </p:cNvSpPr>
          <p:nvPr>
            <p:ph type="body" idx="1"/>
          </p:nvPr>
        </p:nvSpPr>
        <p:spPr>
          <a:prstGeom prst="rect">
            <a:avLst/>
          </a:prstGeom>
        </p:spPr>
        <p:txBody>
          <a:bodyPr/>
          <a:lstStyle/>
          <a:p>
            <a:r>
              <a:t>explore how to advocate for the continual necessity of examining racism &amp; white supremacy in predominantly white environments where race is only regarded as important when a crisis develops</a:t>
            </a:r>
          </a:p>
          <a:p>
            <a:r>
              <a:t>introduce beginning techniques to bring whites ‘on board’ in the analysis of race</a:t>
            </a:r>
          </a:p>
          <a:p>
            <a:r>
              <a:t>identify common traps and mistakes that white educators, leaders &amp; activists make in advocating for racial justice</a:t>
            </a:r>
          </a:p>
          <a:p>
            <a:r>
              <a:t>specify ‘must do’ steps &amp; strategies in introducing racial analysis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specific exercises to explore and take with you"/>
          <p:cNvSpPr txBox="1">
            <a:spLocks noGrp="1"/>
          </p:cNvSpPr>
          <p:nvPr>
            <p:ph type="title"/>
          </p:nvPr>
        </p:nvSpPr>
        <p:spPr>
          <a:prstGeom prst="rect">
            <a:avLst/>
          </a:prstGeom>
        </p:spPr>
        <p:txBody>
          <a:bodyPr/>
          <a:lstStyle/>
          <a:p>
            <a:r>
              <a:t>specific exercises to explore and take with you</a:t>
            </a:r>
          </a:p>
        </p:txBody>
      </p:sp>
      <p:sp>
        <p:nvSpPr>
          <p:cNvPr id="137" name="slido / live polling…"/>
          <p:cNvSpPr txBox="1">
            <a:spLocks noGrp="1"/>
          </p:cNvSpPr>
          <p:nvPr>
            <p:ph type="body" idx="1"/>
          </p:nvPr>
        </p:nvSpPr>
        <p:spPr>
          <a:prstGeom prst="rect">
            <a:avLst/>
          </a:prstGeom>
        </p:spPr>
        <p:txBody>
          <a:bodyPr/>
          <a:lstStyle/>
          <a:p>
            <a:r>
              <a:t>slido / live polling</a:t>
            </a:r>
          </a:p>
          <a:p>
            <a:r>
              <a:t>ways to use chat</a:t>
            </a:r>
          </a:p>
          <a:p>
            <a:r>
              <a:t>somatic breathing </a:t>
            </a:r>
          </a:p>
          <a:p>
            <a:r>
              <a:t>circle of voices protocol</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live polling to gauge emotional temperature"/>
          <p:cNvSpPr txBox="1">
            <a:spLocks noGrp="1"/>
          </p:cNvSpPr>
          <p:nvPr>
            <p:ph type="title"/>
          </p:nvPr>
        </p:nvSpPr>
        <p:spPr>
          <a:prstGeom prst="rect">
            <a:avLst/>
          </a:prstGeom>
        </p:spPr>
        <p:txBody>
          <a:bodyPr/>
          <a:lstStyle/>
          <a:p>
            <a:r>
              <a:t>live polling to gauge emotional temperature</a:t>
            </a:r>
          </a:p>
        </p:txBody>
      </p:sp>
      <p:sp>
        <p:nvSpPr>
          <p:cNvPr id="140" name="use live polls to increase engagement and attention, and to share with the group an overall sense of what is present…"/>
          <p:cNvSpPr txBox="1">
            <a:spLocks noGrp="1"/>
          </p:cNvSpPr>
          <p:nvPr>
            <p:ph type="body" idx="1"/>
          </p:nvPr>
        </p:nvSpPr>
        <p:spPr>
          <a:prstGeom prst="rect">
            <a:avLst/>
          </a:prstGeom>
        </p:spPr>
        <p:txBody>
          <a:bodyPr/>
          <a:lstStyle/>
          <a:p>
            <a:r>
              <a:t>use live polls to increase engagement and attention, and to share with the group an overall sense of what is present</a:t>
            </a:r>
          </a:p>
          <a:p>
            <a:r>
              <a:t>try this one: go to </a:t>
            </a:r>
            <a:r>
              <a:rPr b="1">
                <a:latin typeface="Helvetica Neue"/>
                <a:ea typeface="Helvetica Neue"/>
                <a:cs typeface="Helvetica Neue"/>
                <a:sym typeface="Helvetica Neue"/>
              </a:rPr>
              <a:t>sli.do</a:t>
            </a:r>
            <a:r>
              <a:t> and enter the code </a:t>
            </a:r>
            <a:r>
              <a:rPr b="1">
                <a:latin typeface="Helvetica Neue"/>
                <a:ea typeface="Helvetica Neue"/>
                <a:cs typeface="Helvetica Neue"/>
                <a:sym typeface="Helvetica Neue"/>
              </a:rPr>
              <a:t>18760</a:t>
            </a:r>
            <a:r>
              <a:t> (you have 60 seconds)</a:t>
            </a:r>
          </a:p>
          <a:p>
            <a:pPr>
              <a:defRPr b="1">
                <a:latin typeface="Helvetica Neue"/>
                <a:ea typeface="Helvetica Neue"/>
                <a:cs typeface="Helvetica Neue"/>
                <a:sym typeface="Helvetica Neue"/>
              </a:defRPr>
            </a:pPr>
            <a:r>
              <a:t>“when I know we’re going to talk about race, I feel….”</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2" name="MOOD.jpg" descr="MOOD.jpg"/>
          <p:cNvPicPr>
            <a:picLocks noChangeAspect="1"/>
          </p:cNvPicPr>
          <p:nvPr/>
        </p:nvPicPr>
        <p:blipFill>
          <a:blip r:embed="rId2">
            <a:extLst/>
          </a:blip>
          <a:stretch>
            <a:fillRect/>
          </a:stretch>
        </p:blipFill>
        <p:spPr>
          <a:xfrm>
            <a:off x="3324503" y="207377"/>
            <a:ext cx="17734994" cy="13301246"/>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here’s a moment when you can go to the chat — add a word or two from mood meter about your emotional temperature there"/>
          <p:cNvSpPr txBox="1">
            <a:spLocks noGrp="1"/>
          </p:cNvSpPr>
          <p:nvPr>
            <p:ph type="title"/>
          </p:nvPr>
        </p:nvSpPr>
        <p:spPr>
          <a:prstGeom prst="rect">
            <a:avLst/>
          </a:prstGeom>
        </p:spPr>
        <p:txBody>
          <a:bodyPr/>
          <a:lstStyle/>
          <a:p>
            <a:r>
              <a:rPr dirty="0"/>
              <a:t>here’s a moment when you can go to </a:t>
            </a:r>
            <a:r>
              <a:t>the </a:t>
            </a:r>
            <a:r>
              <a:rPr lang="en-US"/>
              <a:t>zoom </a:t>
            </a:r>
            <a:r>
              <a:t>chat </a:t>
            </a:r>
            <a:r>
              <a:rPr dirty="0"/>
              <a:t>— add a word or two from mood meter about your emotional temperature there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breathing …"/>
          <p:cNvSpPr txBox="1">
            <a:spLocks noGrp="1"/>
          </p:cNvSpPr>
          <p:nvPr>
            <p:ph type="title"/>
          </p:nvPr>
        </p:nvSpPr>
        <p:spPr>
          <a:prstGeom prst="rect">
            <a:avLst/>
          </a:prstGeom>
        </p:spPr>
        <p:txBody>
          <a:bodyPr/>
          <a:lstStyle/>
          <a:p>
            <a:r>
              <a:t>breathing …</a:t>
            </a:r>
          </a:p>
        </p:txBody>
      </p:sp>
      <p:sp>
        <p:nvSpPr>
          <p:cNvPr id="147" name="racialized oppression in the US in particular is founded in a deep denigration and destruction of persons who have Black, Indigenous, Asian, and other body forms…"/>
          <p:cNvSpPr txBox="1">
            <a:spLocks noGrp="1"/>
          </p:cNvSpPr>
          <p:nvPr>
            <p:ph type="body" idx="1"/>
          </p:nvPr>
        </p:nvSpPr>
        <p:spPr>
          <a:prstGeom prst="rect">
            <a:avLst/>
          </a:prstGeom>
        </p:spPr>
        <p:txBody>
          <a:bodyPr/>
          <a:lstStyle/>
          <a:p>
            <a:pPr marL="584200" indent="-584200" defTabSz="759459">
              <a:spcBef>
                <a:spcPts val="5400"/>
              </a:spcBef>
              <a:defRPr sz="4600"/>
            </a:pPr>
            <a:r>
              <a:t>racialized oppression in the US in particular is founded in a deep denigration and destruction of persons who have Black, Indigenous, Asian, and other body forms</a:t>
            </a:r>
          </a:p>
          <a:p>
            <a:pPr marL="584200" indent="-584200" defTabSz="759459">
              <a:spcBef>
                <a:spcPts val="5400"/>
              </a:spcBef>
              <a:defRPr sz="4600"/>
            </a:pPr>
            <a:r>
              <a:t>we know this is not biological but rather socially constructed, and a key element in that social construction teaches persons with White bodies not to attend to our embodiedness — we don’t ‘see race’ and hence we are intentionally numbed and taught not to feel deeply (cf. white body supremacy and trauma)</a:t>
            </a:r>
          </a:p>
          <a:p>
            <a:pPr marL="584200" indent="-584200" defTabSz="759459">
              <a:spcBef>
                <a:spcPts val="5400"/>
              </a:spcBef>
              <a:defRPr sz="4600"/>
            </a:pPr>
            <a:r>
              <a:t>a first step in the journey back towards full embodiedness begins in one’s own body awareness, and a very first step is attending to breath — we all must breathe, and we are living in a moment in which the cry “I can’t breathe!” has enormous resonance</a:t>
            </a:r>
          </a:p>
          <a:p>
            <a:pPr marL="584200" indent="-584200" defTabSz="759459">
              <a:spcBef>
                <a:spcPts val="5400"/>
              </a:spcBef>
              <a:defRPr sz="4600"/>
            </a:pPr>
            <a:r>
              <a:t>Resmaa Menakem in MN is a leader in this work (</a:t>
            </a:r>
            <a:r>
              <a:rPr u="sng">
                <a:hlinkClick r:id="rId2"/>
              </a:rPr>
              <a:t>My Grandmother’s Hands</a:t>
            </a:r>
            <a:r>
              <a: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 name="4 : 7 : 8 exercise"/>
          <p:cNvSpPr txBox="1">
            <a:spLocks noGrp="1"/>
          </p:cNvSpPr>
          <p:nvPr>
            <p:ph type="title"/>
          </p:nvPr>
        </p:nvSpPr>
        <p:spPr>
          <a:prstGeom prst="rect">
            <a:avLst/>
          </a:prstGeom>
        </p:spPr>
        <p:txBody>
          <a:bodyPr/>
          <a:lstStyle/>
          <a:p>
            <a:r>
              <a:t>4 : 7 : 8 exercise</a:t>
            </a:r>
          </a:p>
        </p:txBody>
      </p:sp>
      <p:sp>
        <p:nvSpPr>
          <p:cNvPr id="150" name="for this moment simply try this small breath exercise: breathe in slowly to the count of four, hold your breath for a count of seven, and then exhale through your mouth to a count of 8…"/>
          <p:cNvSpPr txBox="1">
            <a:spLocks noGrp="1"/>
          </p:cNvSpPr>
          <p:nvPr>
            <p:ph type="body" idx="1"/>
          </p:nvPr>
        </p:nvSpPr>
        <p:spPr>
          <a:prstGeom prst="rect">
            <a:avLst/>
          </a:prstGeom>
        </p:spPr>
        <p:txBody>
          <a:bodyPr/>
          <a:lstStyle/>
          <a:p>
            <a:r>
              <a:t>for this moment simply try this small breath exercise: breathe in slowly to the count of four, hold your breath for a count of seven, and then exhale through your mouth to a count of 8 </a:t>
            </a:r>
          </a:p>
          <a:p>
            <a:r>
              <a:t>(count as quickly or slowly as you need to, but keep the pattern of breathing out more slowly through your mouth then you breathe in through your nose)</a:t>
            </a:r>
          </a:p>
        </p:txBody>
      </p:sp>
    </p:spTree>
  </p:cSld>
  <p:clrMapOvr>
    <a:masterClrMapping/>
  </p:clrMapOvr>
  <p:transition spd="med"/>
</p:sld>
</file>

<file path=ppt/theme/theme1.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ModernPortfolio">
  <a:themeElements>
    <a:clrScheme name="ModernPortfolio">
      <a:dk1>
        <a:srgbClr val="000000"/>
      </a:dk1>
      <a:lt1>
        <a:srgbClr val="FFFFFF"/>
      </a:lt1>
      <a:dk2>
        <a:srgbClr val="5C5C5C"/>
      </a:dk2>
      <a:lt2>
        <a:srgbClr val="CBCBCB"/>
      </a:lt2>
      <a:accent1>
        <a:srgbClr val="557E8A"/>
      </a:accent1>
      <a:accent2>
        <a:srgbClr val="88885A"/>
      </a:accent2>
      <a:accent3>
        <a:srgbClr val="B29E85"/>
      </a:accent3>
      <a:accent4>
        <a:srgbClr val="BB7B52"/>
      </a:accent4>
      <a:accent5>
        <a:srgbClr val="CF7F66"/>
      </a:accent5>
      <a:accent6>
        <a:srgbClr val="62647B"/>
      </a:accent6>
      <a:hlink>
        <a:srgbClr val="0000FF"/>
      </a:hlink>
      <a:folHlink>
        <a:srgbClr val="FF00FF"/>
      </a:folHlink>
    </a:clrScheme>
    <a:fontScheme name="ModernPortfolio">
      <a:majorFont>
        <a:latin typeface="Helvetica Neue Light"/>
        <a:ea typeface="Helvetica Neue Light"/>
        <a:cs typeface="Helvetica Neue Light"/>
      </a:majorFont>
      <a:minorFont>
        <a:latin typeface="Helvetica Neue Light"/>
        <a:ea typeface="Helvetica Neue Light"/>
        <a:cs typeface="Helvetica Neue Light"/>
      </a:minorFont>
    </a:fontScheme>
    <a:fmtScheme name="ModernPortfol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atOff val="12166"/>
            <a:lumOff val="-13042"/>
          </a:schemeClr>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FFFFFF"/>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rgbClr val="ABABAB"/>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n-lt"/>
            <a:ea typeface="+mn-ea"/>
            <a:cs typeface="+mn-cs"/>
            <a:sym typeface="Helvetica Neue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1153</Words>
  <Application>Microsoft Macintosh PowerPoint</Application>
  <PresentationFormat>Custom</PresentationFormat>
  <Paragraphs>61</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Helvetica</vt:lpstr>
      <vt:lpstr>Helvetica Neue</vt:lpstr>
      <vt:lpstr>Helvetica Neue Light</vt:lpstr>
      <vt:lpstr>Helvetica Neue Medium</vt:lpstr>
      <vt:lpstr>ModernPortfolio</vt:lpstr>
      <vt:lpstr>Creating an Antiracist White Identity in White spaces</vt:lpstr>
      <vt:lpstr>PowerPoint Presentation</vt:lpstr>
      <vt:lpstr>goals for today</vt:lpstr>
      <vt:lpstr>specific exercises to explore and take with you</vt:lpstr>
      <vt:lpstr>live polling to gauge emotional temperature</vt:lpstr>
      <vt:lpstr>PowerPoint Presentation</vt:lpstr>
      <vt:lpstr>here’s a moment when you can go to the zoom chat — add a word or two from mood meter about your emotional temperature there</vt:lpstr>
      <vt:lpstr>breathing …</vt:lpstr>
      <vt:lpstr>4 : 7 : 8 exercise</vt:lpstr>
      <vt:lpstr>chat conversation</vt:lpstr>
      <vt:lpstr>“I honestly have been having a hard time being in predominately white classes lately as people in this country realize, again, the issues that exist in America for Black people…… While she was giving her long spiel on her good work, I couldn't figure out where to place my feelings. I could see it from a mile away; I even prepped myself for it before the class. I prepared for THIS, but I still wasn’t ready. Her actions were soooo predictable, well, to me. It was something I knew was bound to happen in a class placed right in the heart of the world grappling with whether or not Black lives matter. But still felt completely uncomfortable, sick. Now, I am not one to dim anyone's light, but all I felt like saying was, "oh, okay. That's cute. You want a cookie?" I couldn't help but think, "this is not something new, why is it new to you? Why are you just now having these conversations?" I do not know this woman and may never have a class with her again; however, I will always remember what she did and how it made me feel.” </vt:lpstr>
      <vt:lpstr>modeling narrative disclosure as an entry point for white antiracism — leading by sharing our own learning</vt:lpstr>
      <vt:lpstr>circle of voices discussion protocol</vt:lpstr>
      <vt:lpstr>harvesting insights</vt:lpstr>
      <vt:lpstr>for instance…</vt:lpstr>
      <vt:lpstr>things we wish we’d known earlier…</vt:lpstr>
      <vt:lpstr>There are two ways do anti-racist work – imperfectly or not at all!</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 Antiracist White Identity in White spaces</dc:title>
  <cp:lastModifiedBy>Mary Hess</cp:lastModifiedBy>
  <cp:revision>2</cp:revision>
  <dcterms:modified xsi:type="dcterms:W3CDTF">2020-11-09T18:37:49Z</dcterms:modified>
</cp:coreProperties>
</file>