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6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7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7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FAAE-E672-0C4A-8784-8C0221B8C3B7}" type="datetimeFigureOut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0C511-8618-2146-A940-FD8493265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smtClean="0"/>
              <a:t>What Does Critical Thinking and Critical Theory Mean for Us Today?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7"/>
            <a:ext cx="12192000" cy="317790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Stephen Brookfield</a:t>
            </a:r>
          </a:p>
          <a:p>
            <a:r>
              <a:rPr lang="en-US" sz="6000" dirty="0" smtClean="0"/>
              <a:t>Adjunct Professor, Teachers College</a:t>
            </a:r>
          </a:p>
          <a:p>
            <a:r>
              <a:rPr lang="en-US" sz="6000" dirty="0" smtClean="0">
                <a:hlinkClick r:id="rId2"/>
              </a:rPr>
              <a:t>http://www.stephenbrookfield.com/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3245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37423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Approaches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063"/>
            <a:ext cx="12192000" cy="58209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400" dirty="0" smtClean="0"/>
              <a:t>Set ground rules </a:t>
            </a:r>
            <a:r>
              <a:rPr lang="mr-IN" sz="4400" dirty="0" smtClean="0"/>
              <a:t>–</a:t>
            </a:r>
            <a:r>
              <a:rPr lang="en-US" sz="4400" dirty="0" smtClean="0"/>
              <a:t> brave space, challenge behavior not the person, only questions, expecting emotional expression, expecting anger. </a:t>
            </a:r>
          </a:p>
          <a:p>
            <a:r>
              <a:rPr lang="en-US" sz="4400" dirty="0" smtClean="0"/>
              <a:t>Build community responsibility for conversation</a:t>
            </a:r>
          </a:p>
          <a:p>
            <a:r>
              <a:rPr lang="en-US" sz="4400" dirty="0" smtClean="0"/>
              <a:t>Use specific protocols </a:t>
            </a:r>
            <a:r>
              <a:rPr lang="mr-IN" sz="4400" dirty="0" smtClean="0"/>
              <a:t>–</a:t>
            </a:r>
            <a:r>
              <a:rPr lang="en-US" sz="4400" dirty="0" smtClean="0"/>
              <a:t> </a:t>
            </a:r>
            <a:r>
              <a:rPr lang="en-US" sz="4400" dirty="0" err="1" smtClean="0"/>
              <a:t>Bohmian</a:t>
            </a:r>
            <a:r>
              <a:rPr lang="en-US" sz="4400" dirty="0" smtClean="0"/>
              <a:t> dialog, methodological belief, circle of voices, circular response etc.</a:t>
            </a:r>
          </a:p>
          <a:p>
            <a:r>
              <a:rPr lang="en-US" sz="4400" dirty="0" smtClean="0"/>
              <a:t>Create anonymous backchannels </a:t>
            </a:r>
            <a:r>
              <a:rPr lang="mr-IN" sz="4400" dirty="0" smtClean="0"/>
              <a:t>–</a:t>
            </a:r>
            <a:r>
              <a:rPr lang="en-US" sz="4400" dirty="0" smtClean="0"/>
              <a:t> backchannel chat, </a:t>
            </a:r>
            <a:r>
              <a:rPr lang="en-US" sz="4400" dirty="0" err="1" smtClean="0"/>
              <a:t>sli.do</a:t>
            </a:r>
            <a:r>
              <a:rPr lang="en-US" sz="4400" dirty="0" smtClean="0"/>
              <a:t>, Critical Incident Questionnaire </a:t>
            </a:r>
          </a:p>
        </p:txBody>
      </p:sp>
    </p:spTree>
    <p:extLst>
      <p:ext uri="{BB962C8B-B14F-4D97-AF65-F5344CB8AC3E}">
        <p14:creationId xmlns:p14="http://schemas.microsoft.com/office/powerpoint/2010/main" val="39179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6701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Approaches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6702"/>
            <a:ext cx="12192000" cy="59212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Explanations of your process as facilitator / leader; </a:t>
            </a:r>
            <a:r>
              <a:rPr lang="en-US" sz="4000" dirty="0" err="1" smtClean="0"/>
              <a:t>eg</a:t>
            </a:r>
            <a:r>
              <a:rPr lang="en-US" sz="4000" dirty="0" smtClean="0"/>
              <a:t>. Applying the principle of fairness, why you stay with a particular person/issue, why you call on people, standing your ground when people try to resist &amp; deflect</a:t>
            </a:r>
          </a:p>
          <a:p>
            <a:r>
              <a:rPr lang="en-US" sz="4000" dirty="0" smtClean="0"/>
              <a:t>Scaffolding </a:t>
            </a:r>
            <a:r>
              <a:rPr lang="mr-IN" sz="4000" dirty="0" smtClean="0"/>
              <a:t>–</a:t>
            </a:r>
            <a:r>
              <a:rPr lang="en-US" sz="4000" dirty="0" smtClean="0"/>
              <a:t> starting with events &amp; scenarios away from people’s experiences &amp; then slowly moving to a direct examination of personal/group experience</a:t>
            </a:r>
          </a:p>
          <a:p>
            <a:r>
              <a:rPr lang="en-US" sz="4000" dirty="0" smtClean="0"/>
              <a:t>Scaffolding </a:t>
            </a:r>
            <a:r>
              <a:rPr lang="mr-IN" sz="4000" dirty="0" smtClean="0"/>
              <a:t>–</a:t>
            </a:r>
            <a:r>
              <a:rPr lang="en-US" sz="4000" dirty="0" smtClean="0"/>
              <a:t> moving from unequivocal glaring examples to more nuanced examinations involving intent, context</a:t>
            </a:r>
          </a:p>
          <a:p>
            <a:r>
              <a:rPr lang="en-US" sz="4000" dirty="0" smtClean="0"/>
              <a:t>Direct testimony from those on the receiving end of WS</a:t>
            </a:r>
            <a:endParaRPr lang="en-US" sz="4000" dirty="0" smtClean="0"/>
          </a:p>
          <a:p>
            <a:r>
              <a:rPr lang="en-US" sz="4000" dirty="0" smtClean="0"/>
              <a:t>Regular formative evaluation shared w/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642"/>
          </a:xfrm>
        </p:spPr>
        <p:txBody>
          <a:bodyPr>
            <a:normAutofit fontScale="90000"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Stephen’s Resources on This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8644"/>
            <a:ext cx="12192000" cy="59993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900" i="1" dirty="0" smtClean="0"/>
              <a:t>Creating an Anti-Racist White Identity </a:t>
            </a:r>
            <a:r>
              <a:rPr lang="en-US" sz="3900" dirty="0" smtClean="0"/>
              <a:t>(Stylus </a:t>
            </a:r>
            <a:r>
              <a:rPr lang="mr-IN" sz="3900" dirty="0" smtClean="0"/>
              <a:t>–</a:t>
            </a:r>
            <a:r>
              <a:rPr lang="en-US" sz="3900" dirty="0" smtClean="0"/>
              <a:t> Forthcoming, 2021) w/Mary Hess</a:t>
            </a:r>
          </a:p>
          <a:p>
            <a:r>
              <a:rPr lang="en-US" sz="3900" i="1" dirty="0" smtClean="0"/>
              <a:t>Teaching Race </a:t>
            </a:r>
            <a:r>
              <a:rPr lang="en-US" sz="3900" dirty="0" smtClean="0"/>
              <a:t>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-Bass, 2019)</a:t>
            </a:r>
          </a:p>
          <a:p>
            <a:r>
              <a:rPr lang="en-US" sz="3900" i="1" dirty="0" smtClean="0"/>
              <a:t>Powerful Techniques for Teaching Adults </a:t>
            </a:r>
            <a:r>
              <a:rPr lang="en-US" sz="3900" dirty="0" smtClean="0"/>
              <a:t>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-Bass, 2013)</a:t>
            </a:r>
          </a:p>
          <a:p>
            <a:r>
              <a:rPr lang="en-US" sz="3900" i="1" dirty="0" smtClean="0"/>
              <a:t>Teaching for Critical Thinking </a:t>
            </a:r>
            <a:r>
              <a:rPr lang="en-US" sz="3900" dirty="0" smtClean="0"/>
              <a:t>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 2012)</a:t>
            </a:r>
          </a:p>
          <a:p>
            <a:r>
              <a:rPr lang="en-US" sz="3900" i="1" dirty="0" smtClean="0"/>
              <a:t>Radicalizing Learning </a:t>
            </a:r>
            <a:r>
              <a:rPr lang="en-US" sz="3900" dirty="0" smtClean="0"/>
              <a:t>(w/John Holst) 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-Bass, 2011)</a:t>
            </a:r>
          </a:p>
          <a:p>
            <a:r>
              <a:rPr lang="en-US" sz="3900" i="1" dirty="0" smtClean="0"/>
              <a:t>Handbook of Race and Adult Education </a:t>
            </a:r>
            <a:r>
              <a:rPr lang="en-US" sz="3900" dirty="0" smtClean="0"/>
              <a:t>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-Bass, 2010) w/ Vanessa Sheared, Juanita Johnson-Bailey, Scipio Colin Jr III, Elizabeth Peterson</a:t>
            </a:r>
            <a:endParaRPr lang="en-US" sz="3900" dirty="0" smtClean="0"/>
          </a:p>
          <a:p>
            <a:r>
              <a:rPr lang="en-US" sz="3900" i="1" dirty="0" smtClean="0"/>
              <a:t>The Power of Critical Theory </a:t>
            </a:r>
            <a:r>
              <a:rPr lang="en-US" sz="3900" dirty="0" smtClean="0"/>
              <a:t>(</a:t>
            </a:r>
            <a:r>
              <a:rPr lang="en-US" sz="3900" dirty="0" err="1" smtClean="0"/>
              <a:t>Jossey</a:t>
            </a:r>
            <a:r>
              <a:rPr lang="en-US" sz="3900" dirty="0" smtClean="0"/>
              <a:t>-Bass, 2004)</a:t>
            </a:r>
          </a:p>
          <a:p>
            <a:pPr algn="ctr"/>
            <a:r>
              <a:rPr lang="en-US" sz="4400" dirty="0" smtClean="0">
                <a:hlinkClick r:id="rId2"/>
              </a:rPr>
              <a:t>www.stephenbrookfield.com</a:t>
            </a:r>
            <a:r>
              <a:rPr lang="en-US" sz="4400" dirty="0"/>
              <a:t> </a:t>
            </a:r>
            <a:r>
              <a:rPr lang="en-US" dirty="0" smtClean="0"/>
              <a:t>(Go to “Recent Writings” link)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4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25551"/>
          </a:xfrm>
        </p:spPr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Why </a:t>
            </a:r>
            <a:r>
              <a:rPr lang="en-US" sz="7200" b="1" i="1" dirty="0" smtClean="0">
                <a:solidFill>
                  <a:srgbClr val="FF0000"/>
                </a:solidFill>
              </a:rPr>
              <a:t>Critical Theory?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9" y="925550"/>
            <a:ext cx="12113941" cy="59324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4400" dirty="0" smtClean="0"/>
              <a:t>Because it’s the most accurate explanatory theory that helps me understand what’s going on in the world</a:t>
            </a:r>
          </a:p>
          <a:p>
            <a:pPr algn="ctr"/>
            <a:r>
              <a:rPr lang="en-US" sz="4400" i="1" dirty="0" smtClean="0"/>
              <a:t>THREE CORE ASSUMPTIONS</a:t>
            </a:r>
          </a:p>
          <a:p>
            <a:pPr algn="ctr"/>
            <a:r>
              <a:rPr lang="en-US" sz="4400" dirty="0" smtClean="0"/>
              <a:t>Society is organized to make permanent inequity appear normal, a natural state of affairs, just the way things are</a:t>
            </a:r>
          </a:p>
          <a:p>
            <a:pPr algn="ctr"/>
            <a:r>
              <a:rPr lang="en-US" sz="4400" dirty="0" smtClean="0"/>
              <a:t>This p</a:t>
            </a:r>
            <a:r>
              <a:rPr lang="en-US" sz="4400" dirty="0" smtClean="0"/>
              <a:t>erception of normality is created &amp; disseminated via dominant ideology</a:t>
            </a:r>
          </a:p>
          <a:p>
            <a:pPr algn="ctr"/>
            <a:r>
              <a:rPr lang="en-US" sz="4400" dirty="0" smtClean="0"/>
              <a:t>The p</a:t>
            </a:r>
            <a:r>
              <a:rPr lang="en-US" sz="4400" dirty="0" smtClean="0"/>
              <a:t>oint of theory is to explain as a prompt to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9726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What is Critical Thinking?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9726"/>
            <a:ext cx="12192000" cy="569827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Clarifying and researching the assumptions that frame our actions, decisions and judgments</a:t>
            </a:r>
          </a:p>
          <a:p>
            <a:pPr algn="ctr"/>
            <a:r>
              <a:rPr lang="en-US" sz="5400" dirty="0" smtClean="0"/>
              <a:t>Exploring alternative perspectives that present us with multiple different realities</a:t>
            </a:r>
          </a:p>
          <a:p>
            <a:pPr algn="ctr"/>
            <a:r>
              <a:rPr lang="en-US" sz="5400" dirty="0" smtClean="0"/>
              <a:t>Taking informed action based on this analysis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0359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90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In the Context of Racism &amp; White Supremacy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9005"/>
            <a:ext cx="12192000" cy="589899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We Need to Understand</a:t>
            </a:r>
            <a:r>
              <a:rPr lang="mr-IN" sz="3600" dirty="0" smtClean="0"/>
              <a:t>…</a:t>
            </a:r>
            <a:r>
              <a:rPr lang="en-US" sz="3600" dirty="0" smtClean="0"/>
              <a:t>..</a:t>
            </a:r>
          </a:p>
          <a:p>
            <a:r>
              <a:rPr lang="en-US" sz="3600" dirty="0" smtClean="0"/>
              <a:t>(1) How white </a:t>
            </a:r>
            <a:r>
              <a:rPr lang="en-US" sz="3600" dirty="0"/>
              <a:t>s</a:t>
            </a:r>
            <a:r>
              <a:rPr lang="en-US" sz="3600" dirty="0" smtClean="0"/>
              <a:t>upremacy as a dominant ideology is learned and transmitted</a:t>
            </a:r>
          </a:p>
          <a:p>
            <a:r>
              <a:rPr lang="en-US" sz="3600" dirty="0" smtClean="0"/>
              <a:t>(2) How white supremacy is embedded in institutional functioning – policies, structures, protocols, habits</a:t>
            </a:r>
          </a:p>
          <a:p>
            <a:r>
              <a:rPr lang="en-US" sz="3600" dirty="0" smtClean="0"/>
              <a:t>(3) How “good” whites who are unaware of this reality can be brought to understand it</a:t>
            </a:r>
          </a:p>
          <a:p>
            <a:r>
              <a:rPr lang="en-US" sz="3600" dirty="0" smtClean="0"/>
              <a:t>(4) How to develop an anti-racist white identity</a:t>
            </a:r>
          </a:p>
          <a:p>
            <a:r>
              <a:rPr lang="en-US" sz="3600" dirty="0" smtClean="0"/>
              <a:t>(5) How to challenge &amp; dismantle white supremacist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273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White Supremacy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White Supremacy </a:t>
            </a:r>
            <a:r>
              <a:rPr lang="mr-IN" sz="4800" dirty="0" smtClean="0"/>
              <a:t>–</a:t>
            </a:r>
            <a:r>
              <a:rPr lang="en-US" sz="4800" dirty="0" smtClean="0"/>
              <a:t> because of their innately superior intelligence, ability to use reason &amp; logic, &amp; capacity for calm objective analysis, whites should be entrusted with the power &amp; control to make decisions for everyone else. People of color are too unsophisticated, irrational &amp; emotional to be entrusted with power. They have ‘soul’ and physical grace but are deemed not to possess intelligence &amp; are driven by animalistic instinct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7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2458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Deconstructing the “Good White Person”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458"/>
            <a:ext cx="12192000" cy="586554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I am a good person who works diligently in anti-racist ways </a:t>
            </a:r>
          </a:p>
          <a:p>
            <a:pPr marL="0" indent="0">
              <a:buNone/>
            </a:pPr>
            <a:r>
              <a:rPr lang="en-US" sz="4000" b="1" u="sng" dirty="0" smtClean="0"/>
              <a:t>Assumptions</a:t>
            </a:r>
          </a:p>
          <a:p>
            <a:pPr marL="0" indent="0">
              <a:buNone/>
            </a:pPr>
            <a:r>
              <a:rPr lang="en-US" sz="4000" dirty="0" smtClean="0"/>
              <a:t>I have self-knowledge</a:t>
            </a:r>
          </a:p>
          <a:p>
            <a:pPr marL="0" indent="0">
              <a:buNone/>
            </a:pPr>
            <a:r>
              <a:rPr lang="en-US" sz="4000" dirty="0" smtClean="0"/>
              <a:t>I can monitor my own racism</a:t>
            </a:r>
          </a:p>
          <a:p>
            <a:pPr marL="0" indent="0">
              <a:buNone/>
            </a:pPr>
            <a:r>
              <a:rPr lang="en-US" sz="4000" dirty="0" smtClean="0"/>
              <a:t>I know how my actions are perceived &amp; experienced</a:t>
            </a:r>
          </a:p>
          <a:p>
            <a:pPr marL="0" indent="0">
              <a:buNone/>
            </a:pPr>
            <a:r>
              <a:rPr lang="en-US" sz="4000" dirty="0" smtClean="0"/>
              <a:t>I treat everyone equally and humanely </a:t>
            </a:r>
          </a:p>
          <a:p>
            <a:pPr marL="0" indent="0">
              <a:buNone/>
            </a:pPr>
            <a:r>
              <a:rPr lang="en-US" sz="4000" dirty="0" smtClean="0"/>
              <a:t>I am free of white supremacist conditioning</a:t>
            </a:r>
          </a:p>
          <a:p>
            <a:pPr marL="0" indent="0">
              <a:buNone/>
            </a:pPr>
            <a:r>
              <a:rPr lang="en-US" sz="4000" dirty="0" smtClean="0"/>
              <a:t>Racism is something committed by less-enlightened White friends &amp; colleagues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9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550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I am a “Good White Person” Who</a:t>
            </a:r>
            <a:r>
              <a:rPr lang="mr-IN" sz="6000" b="1" i="1" dirty="0" smtClean="0">
                <a:solidFill>
                  <a:srgbClr val="FF0000"/>
                </a:solidFill>
              </a:rPr>
              <a:t>……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342"/>
            <a:ext cx="12192000" cy="60216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dirty="0"/>
              <a:t>R</a:t>
            </a:r>
            <a:r>
              <a:rPr lang="en-US" sz="4000" dirty="0" smtClean="0"/>
              <a:t>egularly commits racial micro-aggressions – eye contact, examples I use, how I run meetings &amp; classes, jokes with other Whites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ill never be free of the learned ideology of White Supremacy</a:t>
            </a:r>
          </a:p>
          <a:p>
            <a:r>
              <a:rPr lang="en-US" sz="4000" dirty="0" smtClean="0"/>
              <a:t>Should</a:t>
            </a:r>
            <a:r>
              <a:rPr lang="en-US" sz="4000" dirty="0" smtClean="0"/>
              <a:t>n’t expect my assurances of anti-racism to be believed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ill be best positioned to uncover my racism by working in multi-racial teams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hould never declare myself an ally</a:t>
            </a:r>
          </a:p>
        </p:txBody>
      </p:sp>
    </p:spTree>
    <p:extLst>
      <p:ext uri="{BB962C8B-B14F-4D97-AF65-F5344CB8AC3E}">
        <p14:creationId xmlns:p14="http://schemas.microsoft.com/office/powerpoint/2010/main" val="115796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5189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MOST COMMON MIS-STEPS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190"/>
            <a:ext cx="12192000" cy="60328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700" dirty="0" smtClean="0"/>
              <a:t>Blaming People for the Workings of a System they can’t see</a:t>
            </a:r>
          </a:p>
          <a:p>
            <a:r>
              <a:rPr lang="en-US" sz="3700" dirty="0" smtClean="0"/>
              <a:t>Presenting Privilege as Actively Enacted (it’s unconscious, not having to worry your skin color will make things difficult for you)  </a:t>
            </a:r>
          </a:p>
          <a:p>
            <a:r>
              <a:rPr lang="en-US" sz="3700" dirty="0" smtClean="0"/>
              <a:t>Shaming People for Being White</a:t>
            </a:r>
          </a:p>
          <a:p>
            <a:r>
              <a:rPr lang="en-US" sz="3700" dirty="0" smtClean="0"/>
              <a:t>Denigrating &amp; Disdaining People for Racial Un-Awareness</a:t>
            </a:r>
          </a:p>
          <a:p>
            <a:r>
              <a:rPr lang="en-US" sz="3700" dirty="0" smtClean="0"/>
              <a:t>Preaching from a Position of Superiority - You Have the Answers</a:t>
            </a:r>
          </a:p>
          <a:p>
            <a:r>
              <a:rPr lang="en-US" sz="3700" dirty="0" smtClean="0"/>
              <a:t>Requiring Confession followed by your Absolution</a:t>
            </a:r>
          </a:p>
          <a:p>
            <a:r>
              <a:rPr lang="en-US" sz="3700" dirty="0" smtClean="0"/>
              <a:t>Withholding your voice in multiracial dialogues</a:t>
            </a:r>
          </a:p>
          <a:p>
            <a:r>
              <a:rPr lang="en-US" sz="3700" dirty="0" smtClean="0"/>
              <a:t>Expecting to Be Appreciated </a:t>
            </a:r>
            <a:r>
              <a:rPr lang="mr-IN" sz="3700" dirty="0" smtClean="0"/>
              <a:t>–</a:t>
            </a:r>
            <a:r>
              <a:rPr lang="en-US" sz="3700" dirty="0" smtClean="0"/>
              <a:t> You Should Expect to </a:t>
            </a:r>
            <a:r>
              <a:rPr lang="en-US" sz="3700" i="1" dirty="0" smtClean="0"/>
              <a:t>Lose</a:t>
            </a:r>
            <a:r>
              <a:rPr lang="en-US" sz="3700" dirty="0" smtClean="0"/>
              <a:t> Something</a:t>
            </a:r>
          </a:p>
          <a:p>
            <a:r>
              <a:rPr lang="en-US" sz="3700" dirty="0" smtClean="0"/>
              <a:t>Declaring Yourself an Ally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7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8643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Approaches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8644"/>
            <a:ext cx="12192000" cy="59993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Adjust your definition of success </a:t>
            </a:r>
            <a:r>
              <a:rPr lang="mr-IN" sz="4000" dirty="0" smtClean="0"/>
              <a:t>–</a:t>
            </a:r>
            <a:r>
              <a:rPr lang="en-US" sz="4000" dirty="0" smtClean="0"/>
              <a:t> having the conversation &amp; keeping it going</a:t>
            </a:r>
          </a:p>
          <a:p>
            <a:r>
              <a:rPr lang="en-US" sz="4000" dirty="0" smtClean="0"/>
              <a:t>Frame the need for conversation in terms of the mission, purpose, strategic plan etc.</a:t>
            </a:r>
          </a:p>
          <a:p>
            <a:r>
              <a:rPr lang="en-US" sz="4000" dirty="0" smtClean="0"/>
              <a:t>Autobiographical disclosure -Talk about your own struggles with racism  </a:t>
            </a:r>
          </a:p>
          <a:p>
            <a:r>
              <a:rPr lang="en-US" sz="4000" dirty="0" smtClean="0"/>
              <a:t>Model a public inter-racial conversation  </a:t>
            </a:r>
          </a:p>
          <a:p>
            <a:r>
              <a:rPr lang="en-US" sz="4000" dirty="0" smtClean="0"/>
              <a:t>Define Terms </a:t>
            </a:r>
            <a:r>
              <a:rPr lang="mr-IN" sz="4000" dirty="0" smtClean="0"/>
              <a:t>–</a:t>
            </a:r>
            <a:r>
              <a:rPr lang="en-US" sz="4000" dirty="0" smtClean="0"/>
              <a:t> racism, white supremacy etc.</a:t>
            </a:r>
          </a:p>
          <a:p>
            <a:r>
              <a:rPr lang="en-US" sz="4000" dirty="0" smtClean="0"/>
              <a:t>Understand racism as structural, systemic - a virus, learned behavior, all pervasive, air we breathe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9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841</Words>
  <Application>Microsoft Macintosh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Mangal</vt:lpstr>
      <vt:lpstr>Arial</vt:lpstr>
      <vt:lpstr>Office Theme</vt:lpstr>
      <vt:lpstr>What Does Critical Thinking and Critical Theory Mean for Us Today?</vt:lpstr>
      <vt:lpstr>Why Critical Theory?</vt:lpstr>
      <vt:lpstr>What is Critical Thinking?</vt:lpstr>
      <vt:lpstr>In the Context of Racism &amp; White Supremacy</vt:lpstr>
      <vt:lpstr>White Supremacy</vt:lpstr>
      <vt:lpstr>Deconstructing the “Good White Person”</vt:lpstr>
      <vt:lpstr>I am a “Good White Person” Who……</vt:lpstr>
      <vt:lpstr>MOST COMMON MIS-STEPS</vt:lpstr>
      <vt:lpstr>Approaches</vt:lpstr>
      <vt:lpstr>Approaches</vt:lpstr>
      <vt:lpstr>Approaches</vt:lpstr>
      <vt:lpstr>Stephen’s Resources on This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Critical Thinking and Critical Theory Mean for Us Today?</dc:title>
  <dc:creator>Brookfield, Stephen D.</dc:creator>
  <cp:lastModifiedBy>Brookfield, Stephen D.</cp:lastModifiedBy>
  <cp:revision>7</cp:revision>
  <dcterms:created xsi:type="dcterms:W3CDTF">2020-06-08T16:46:33Z</dcterms:created>
  <dcterms:modified xsi:type="dcterms:W3CDTF">2020-06-08T17:44:42Z</dcterms:modified>
</cp:coreProperties>
</file>