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7" d="100"/>
          <a:sy n="117" d="100"/>
        </p:scale>
        <p:origin x="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D0D0A-176D-154A-B214-83BC23C7949A}"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54659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D0D0A-176D-154A-B214-83BC23C7949A}"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89369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D0D0A-176D-154A-B214-83BC23C7949A}"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91204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D0D0A-176D-154A-B214-83BC23C7949A}"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106134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D0D0A-176D-154A-B214-83BC23C7949A}"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209276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D0D0A-176D-154A-B214-83BC23C7949A}"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161495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D0D0A-176D-154A-B214-83BC23C7949A}" type="datetimeFigureOut">
              <a:rPr lang="en-US" smtClean="0"/>
              <a:t>9/24/20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54582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D0D0A-176D-154A-B214-83BC23C7949A}"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184969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D0D0A-176D-154A-B214-83BC23C7949A}" type="datetimeFigureOut">
              <a:rPr lang="en-US" smtClean="0"/>
              <a:t>9/24/20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92918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D0D0A-176D-154A-B214-83BC23C7949A}"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236590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D0D0A-176D-154A-B214-83BC23C7949A}"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EF0C-E9FE-4C45-906F-317E9256B984}" type="slidenum">
              <a:rPr lang="en-US" smtClean="0"/>
              <a:t>‹#›</a:t>
            </a:fld>
            <a:endParaRPr lang="en-US"/>
          </a:p>
        </p:txBody>
      </p:sp>
    </p:spTree>
    <p:extLst>
      <p:ext uri="{BB962C8B-B14F-4D97-AF65-F5344CB8AC3E}">
        <p14:creationId xmlns:p14="http://schemas.microsoft.com/office/powerpoint/2010/main" val="1391630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D0D0A-176D-154A-B214-83BC23C7949A}" type="datetimeFigureOut">
              <a:rPr lang="en-US" smtClean="0"/>
              <a:t>9/24/20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4EF0C-E9FE-4C45-906F-317E9256B984}" type="slidenum">
              <a:rPr lang="en-US" smtClean="0"/>
              <a:t>‹#›</a:t>
            </a:fld>
            <a:endParaRPr lang="en-US"/>
          </a:p>
        </p:txBody>
      </p:sp>
    </p:spTree>
    <p:extLst>
      <p:ext uri="{BB962C8B-B14F-4D97-AF65-F5344CB8AC3E}">
        <p14:creationId xmlns:p14="http://schemas.microsoft.com/office/powerpoint/2010/main" val="101612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ackchannelcha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s/Rep-Tol-Diversity-rkpd.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ytimes.com/2020/09/17/us/politics/trump-patriotic-education.html" TargetMode="External"/><Relationship Id="rId4" Type="http://schemas.openxmlformats.org/officeDocument/2006/relationships/hyperlink" Target="https://edsource.org/2020/california-schools-chiefs-end-hate-initiative-prompts-contrast-with-president-trump/640437" TargetMode="External"/><Relationship Id="rId1" Type="http://schemas.openxmlformats.org/officeDocument/2006/relationships/slideLayout" Target="../slideLayouts/slideLayout2.xml"/><Relationship Id="rId2" Type="http://schemas.openxmlformats.org/officeDocument/2006/relationships/hyperlink" Target="https://www.vox.com/2020/9/5/21423969/trump-federal-antiracism-training-critical-race-theory-white-privileg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cuse.org/herbert/publications/1960s/1965-repressive-tolerance-fulltext.html" TargetMode="External"/><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s://www.marcuse.org/herber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389971"/>
          </a:xfrm>
        </p:spPr>
        <p:txBody>
          <a:bodyPr>
            <a:normAutofit fontScale="90000"/>
          </a:bodyPr>
          <a:lstStyle/>
          <a:p>
            <a:r>
              <a:rPr lang="en-US" dirty="0" smtClean="0"/>
              <a:t/>
            </a:r>
            <a:br>
              <a:rPr lang="en-US" dirty="0" smtClean="0"/>
            </a:br>
            <a:r>
              <a:rPr lang="en-US" dirty="0"/>
              <a:t/>
            </a:r>
            <a:br>
              <a:rPr lang="en-US" dirty="0"/>
            </a:br>
            <a:r>
              <a:rPr lang="en-US" sz="6700" b="1" i="1" dirty="0" smtClean="0">
                <a:solidFill>
                  <a:srgbClr val="FF0000"/>
                </a:solidFill>
              </a:rPr>
              <a:t>How white supremacy functions to deny its existence: The white house defunding of antiracist staff &amp; professional development</a:t>
            </a:r>
            <a:endParaRPr lang="en-US" sz="6700" b="1" i="1" dirty="0">
              <a:solidFill>
                <a:srgbClr val="FF0000"/>
              </a:solidFill>
            </a:endParaRPr>
          </a:p>
        </p:txBody>
      </p:sp>
      <p:sp>
        <p:nvSpPr>
          <p:cNvPr id="3" name="Subtitle 2"/>
          <p:cNvSpPr>
            <a:spLocks noGrp="1"/>
          </p:cNvSpPr>
          <p:nvPr>
            <p:ph type="subTitle" idx="1"/>
          </p:nvPr>
        </p:nvSpPr>
        <p:spPr>
          <a:xfrm>
            <a:off x="0" y="3389972"/>
            <a:ext cx="12192000" cy="3334214"/>
          </a:xfrm>
          <a:solidFill>
            <a:schemeClr val="accent6">
              <a:lumMod val="20000"/>
              <a:lumOff val="80000"/>
            </a:schemeClr>
          </a:solidFill>
        </p:spPr>
        <p:txBody>
          <a:bodyPr>
            <a:normAutofit/>
          </a:bodyPr>
          <a:lstStyle/>
          <a:p>
            <a:r>
              <a:rPr lang="en-US" sz="4400" dirty="0" smtClean="0"/>
              <a:t>Stephen Brookfield</a:t>
            </a:r>
          </a:p>
          <a:p>
            <a:r>
              <a:rPr lang="en-US" sz="4400" dirty="0" smtClean="0">
                <a:hlinkClick r:id="rId2"/>
              </a:rPr>
              <a:t>http://www.stephenbrookfield.com/</a:t>
            </a:r>
            <a:endParaRPr lang="en-US" sz="4400" dirty="0" smtClean="0"/>
          </a:p>
          <a:p>
            <a:r>
              <a:rPr lang="en-US" sz="4400" i="1" dirty="0" smtClean="0"/>
              <a:t>Distinguished Scholar, Antioch University</a:t>
            </a:r>
          </a:p>
          <a:p>
            <a:r>
              <a:rPr lang="en-US" sz="4400" dirty="0" smtClean="0"/>
              <a:t>(He, Him, His)</a:t>
            </a:r>
            <a:endParaRPr lang="en-US" sz="4400" dirty="0"/>
          </a:p>
        </p:txBody>
      </p:sp>
    </p:spTree>
    <p:extLst>
      <p:ext uri="{BB962C8B-B14F-4D97-AF65-F5344CB8AC3E}">
        <p14:creationId xmlns:p14="http://schemas.microsoft.com/office/powerpoint/2010/main" val="1830774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8199"/>
          </a:xfrm>
        </p:spPr>
        <p:txBody>
          <a:bodyPr/>
          <a:lstStyle/>
          <a:p>
            <a:r>
              <a:rPr lang="en-US" b="1" i="1" dirty="0" smtClean="0">
                <a:solidFill>
                  <a:srgbClr val="FF0000"/>
                </a:solidFill>
              </a:rPr>
              <a:t>Helping Whites Move Into Racial Conversations</a:t>
            </a:r>
            <a:endParaRPr lang="en-US" dirty="0"/>
          </a:p>
        </p:txBody>
      </p:sp>
      <p:sp>
        <p:nvSpPr>
          <p:cNvPr id="3" name="Content Placeholder 2"/>
          <p:cNvSpPr>
            <a:spLocks noGrp="1"/>
          </p:cNvSpPr>
          <p:nvPr>
            <p:ph idx="1"/>
          </p:nvPr>
        </p:nvSpPr>
        <p:spPr>
          <a:xfrm>
            <a:off x="0" y="838200"/>
            <a:ext cx="12192000" cy="6019800"/>
          </a:xfrm>
          <a:solidFill>
            <a:schemeClr val="accent1">
              <a:lumMod val="20000"/>
              <a:lumOff val="80000"/>
            </a:schemeClr>
          </a:solidFill>
        </p:spPr>
        <p:txBody>
          <a:bodyPr>
            <a:normAutofit lnSpcReduction="10000"/>
          </a:bodyPr>
          <a:lstStyle/>
          <a:p>
            <a:r>
              <a:rPr lang="en-US" dirty="0" smtClean="0"/>
              <a:t>Frame the need for conversation in terms of the mission, purpose, strategic plan </a:t>
            </a:r>
          </a:p>
          <a:p>
            <a:r>
              <a:rPr lang="en-US" dirty="0" smtClean="0"/>
              <a:t>Autobiographical disclosure -Talk about your own struggles with racism  </a:t>
            </a:r>
          </a:p>
          <a:p>
            <a:r>
              <a:rPr lang="en-US" dirty="0" smtClean="0"/>
              <a:t>Model a public inter-racial conversation between authority figures  </a:t>
            </a:r>
          </a:p>
          <a:p>
            <a:r>
              <a:rPr lang="en-US" dirty="0" smtClean="0"/>
              <a:t>Define terms early on </a:t>
            </a:r>
            <a:r>
              <a:rPr lang="mr-IN" dirty="0" smtClean="0"/>
              <a:t>–</a:t>
            </a:r>
            <a:r>
              <a:rPr lang="en-US" dirty="0" smtClean="0"/>
              <a:t> racism, white supremacy etc.</a:t>
            </a:r>
          </a:p>
          <a:p>
            <a:r>
              <a:rPr lang="en-US" dirty="0" smtClean="0"/>
              <a:t>Set ground rules </a:t>
            </a:r>
            <a:r>
              <a:rPr lang="mr-IN" dirty="0" smtClean="0"/>
              <a:t>–</a:t>
            </a:r>
            <a:r>
              <a:rPr lang="en-US" dirty="0" smtClean="0"/>
              <a:t> brave space in which we challenge behavior not the person, expect emotional expression, anger &amp; discomfort, &amp; a lack of closure </a:t>
            </a:r>
          </a:p>
          <a:p>
            <a:r>
              <a:rPr lang="en-US" dirty="0" smtClean="0"/>
              <a:t>Build community responsibility for conversation</a:t>
            </a:r>
          </a:p>
          <a:p>
            <a:r>
              <a:rPr lang="en-US" dirty="0" smtClean="0"/>
              <a:t>Start with events &amp; scenarios away from people’s experiences &amp; then slowly move to a direct examination of personal/group experience</a:t>
            </a:r>
          </a:p>
          <a:p>
            <a:r>
              <a:rPr lang="en-US" dirty="0" smtClean="0"/>
              <a:t>Use specific protocols </a:t>
            </a:r>
            <a:r>
              <a:rPr lang="mr-IN" dirty="0" smtClean="0"/>
              <a:t>–</a:t>
            </a:r>
            <a:r>
              <a:rPr lang="en-US" dirty="0" smtClean="0"/>
              <a:t> </a:t>
            </a:r>
            <a:r>
              <a:rPr lang="en-US" dirty="0" err="1" smtClean="0"/>
              <a:t>Bohmian</a:t>
            </a:r>
            <a:r>
              <a:rPr lang="en-US" dirty="0" smtClean="0"/>
              <a:t> dialog, methodological belief, circle of voices, circular response etc.</a:t>
            </a:r>
          </a:p>
          <a:p>
            <a:r>
              <a:rPr lang="en-US" dirty="0" smtClean="0"/>
              <a:t>Create anonymous feedback backchannels for constant check-ins &amp; evaluation </a:t>
            </a:r>
            <a:r>
              <a:rPr lang="mr-IN" dirty="0" smtClean="0"/>
              <a:t>–</a:t>
            </a:r>
            <a:r>
              <a:rPr lang="en-US" dirty="0" smtClean="0"/>
              <a:t> backchannel chat, </a:t>
            </a:r>
            <a:r>
              <a:rPr lang="en-US" dirty="0" err="1" smtClean="0"/>
              <a:t>sli.do</a:t>
            </a:r>
            <a:r>
              <a:rPr lang="en-US" dirty="0" smtClean="0"/>
              <a:t>, Critical Incident Questionnaire </a:t>
            </a:r>
          </a:p>
          <a:p>
            <a:endParaRPr lang="en-US" dirty="0"/>
          </a:p>
        </p:txBody>
      </p:sp>
    </p:spTree>
    <p:extLst>
      <p:ext uri="{BB962C8B-B14F-4D97-AF65-F5344CB8AC3E}">
        <p14:creationId xmlns:p14="http://schemas.microsoft.com/office/powerpoint/2010/main" val="51548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51856"/>
          </a:xfrm>
        </p:spPr>
        <p:txBody>
          <a:bodyPr>
            <a:normAutofit/>
          </a:bodyPr>
          <a:lstStyle/>
          <a:p>
            <a:r>
              <a:rPr lang="en-US" sz="7200" b="1" i="1" dirty="0" err="1" smtClean="0">
                <a:solidFill>
                  <a:srgbClr val="FF0000"/>
                </a:solidFill>
              </a:rPr>
              <a:t>www.b</a:t>
            </a:r>
            <a:r>
              <a:rPr lang="en-US" sz="7200" b="1" i="1" dirty="0" err="1" smtClean="0">
                <a:solidFill>
                  <a:srgbClr val="FF0000"/>
                </a:solidFill>
              </a:rPr>
              <a:t>ackchannelchat.com</a:t>
            </a:r>
            <a:endParaRPr lang="en-US" sz="7200" b="1" dirty="0"/>
          </a:p>
        </p:txBody>
      </p:sp>
      <p:sp>
        <p:nvSpPr>
          <p:cNvPr id="3" name="Content Placeholder 2"/>
          <p:cNvSpPr>
            <a:spLocks noGrp="1"/>
          </p:cNvSpPr>
          <p:nvPr>
            <p:ph idx="1"/>
          </p:nvPr>
        </p:nvSpPr>
        <p:spPr>
          <a:xfrm>
            <a:off x="0" y="1251856"/>
            <a:ext cx="12192000" cy="5606143"/>
          </a:xfrm>
          <a:solidFill>
            <a:schemeClr val="accent1">
              <a:lumMod val="20000"/>
              <a:lumOff val="80000"/>
            </a:schemeClr>
          </a:solidFill>
        </p:spPr>
        <p:txBody>
          <a:bodyPr>
            <a:normAutofit/>
          </a:bodyPr>
          <a:lstStyle/>
          <a:p>
            <a:pPr algn="ctr"/>
            <a:r>
              <a:rPr lang="en-US" sz="5400" dirty="0" smtClean="0"/>
              <a:t>Go to </a:t>
            </a:r>
            <a:r>
              <a:rPr lang="en-US" sz="5400" smtClean="0">
                <a:hlinkClick r:id="rId2"/>
              </a:rPr>
              <a:t>www.backchannelchat.com</a:t>
            </a:r>
            <a:endParaRPr lang="en-US" sz="5400" dirty="0" smtClean="0"/>
          </a:p>
          <a:p>
            <a:pPr algn="ctr"/>
            <a:r>
              <a:rPr lang="en-US" sz="5400" dirty="0" smtClean="0"/>
              <a:t>For Your Display Name </a:t>
            </a:r>
            <a:r>
              <a:rPr lang="mr-IN" sz="5400" dirty="0" smtClean="0"/>
              <a:t>–</a:t>
            </a:r>
            <a:r>
              <a:rPr lang="en-US" sz="5400" dirty="0" smtClean="0"/>
              <a:t> please </a:t>
            </a:r>
            <a:r>
              <a:rPr lang="en-US" sz="5400" b="1" i="1" dirty="0" smtClean="0">
                <a:solidFill>
                  <a:srgbClr val="FF0000"/>
                </a:solidFill>
              </a:rPr>
              <a:t>use only NUMBERS </a:t>
            </a:r>
            <a:r>
              <a:rPr lang="en-US" sz="5400" dirty="0" smtClean="0"/>
              <a:t>to ensure anonymity</a:t>
            </a:r>
          </a:p>
          <a:p>
            <a:pPr algn="ctr"/>
            <a:r>
              <a:rPr lang="en-US" sz="5400" dirty="0" smtClean="0"/>
              <a:t>Enter Code </a:t>
            </a:r>
            <a:r>
              <a:rPr lang="mr-IN" sz="5400" dirty="0" smtClean="0"/>
              <a:t>–</a:t>
            </a:r>
            <a:r>
              <a:rPr lang="en-US" sz="5400" dirty="0" smtClean="0"/>
              <a:t> </a:t>
            </a:r>
            <a:r>
              <a:rPr lang="en-US" sz="9600" dirty="0" smtClean="0">
                <a:solidFill>
                  <a:srgbClr val="FF0000"/>
                </a:solidFill>
              </a:rPr>
              <a:t>z2xa4</a:t>
            </a:r>
          </a:p>
          <a:p>
            <a:pPr algn="ctr"/>
            <a:r>
              <a:rPr lang="en-US" sz="5400" dirty="0" smtClean="0"/>
              <a:t>Please post a greeting to everyone so we know it’s working okay</a:t>
            </a:r>
          </a:p>
          <a:p>
            <a:endParaRPr lang="en-US" dirty="0"/>
          </a:p>
        </p:txBody>
      </p:sp>
    </p:spTree>
    <p:extLst>
      <p:ext uri="{BB962C8B-B14F-4D97-AF65-F5344CB8AC3E}">
        <p14:creationId xmlns:p14="http://schemas.microsoft.com/office/powerpoint/2010/main" val="141079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06033"/>
          </a:xfrm>
          <a:solidFill>
            <a:schemeClr val="bg1"/>
          </a:solidFill>
        </p:spPr>
        <p:txBody>
          <a:bodyPr>
            <a:normAutofit/>
          </a:bodyPr>
          <a:lstStyle/>
          <a:p>
            <a:r>
              <a:rPr lang="en-US" sz="7200" b="1" i="1" dirty="0" smtClean="0">
                <a:solidFill>
                  <a:srgbClr val="FF0000"/>
                </a:solidFill>
              </a:rPr>
              <a:t>Resources for this Presentation</a:t>
            </a:r>
            <a:endParaRPr lang="en-US" sz="7200" b="1" i="1" dirty="0">
              <a:solidFill>
                <a:srgbClr val="FF0000"/>
              </a:solidFill>
            </a:endParaRPr>
          </a:p>
        </p:txBody>
      </p:sp>
      <p:sp>
        <p:nvSpPr>
          <p:cNvPr id="3" name="Content Placeholder 2"/>
          <p:cNvSpPr>
            <a:spLocks noGrp="1"/>
          </p:cNvSpPr>
          <p:nvPr>
            <p:ph idx="1"/>
          </p:nvPr>
        </p:nvSpPr>
        <p:spPr>
          <a:xfrm>
            <a:off x="0" y="1306034"/>
            <a:ext cx="12192000" cy="5551965"/>
          </a:xfrm>
          <a:solidFill>
            <a:schemeClr val="accent6">
              <a:lumMod val="20000"/>
              <a:lumOff val="80000"/>
            </a:schemeClr>
          </a:solidFill>
        </p:spPr>
        <p:txBody>
          <a:bodyPr>
            <a:normAutofit/>
          </a:bodyPr>
          <a:lstStyle/>
          <a:p>
            <a:r>
              <a:rPr lang="en-US" sz="3600" dirty="0" smtClean="0">
                <a:hlinkClick r:id="rId2"/>
              </a:rPr>
              <a:t>http://www.stephenbrookfield.com/</a:t>
            </a:r>
            <a:r>
              <a:rPr lang="en-US" sz="3600" dirty="0" smtClean="0"/>
              <a:t> - free access website, no need to ask my permission to download anything from it</a:t>
            </a:r>
          </a:p>
          <a:p>
            <a:r>
              <a:rPr lang="en-US" sz="3600" i="1" dirty="0" smtClean="0"/>
              <a:t>The Power of Critical Theory </a:t>
            </a:r>
            <a:r>
              <a:rPr lang="en-US" sz="3600" dirty="0" smtClean="0"/>
              <a:t>(</a:t>
            </a:r>
            <a:r>
              <a:rPr lang="en-US" sz="3600" dirty="0" err="1" smtClean="0"/>
              <a:t>Jossey</a:t>
            </a:r>
            <a:r>
              <a:rPr lang="en-US" sz="3600" dirty="0" smtClean="0"/>
              <a:t>-Bass/Wiley, 2004)</a:t>
            </a:r>
          </a:p>
          <a:p>
            <a:r>
              <a:rPr lang="en-US" sz="3600" i="1" dirty="0" smtClean="0"/>
              <a:t>Teaching Race </a:t>
            </a:r>
            <a:r>
              <a:rPr lang="en-US" sz="3600" dirty="0" smtClean="0"/>
              <a:t>(</a:t>
            </a:r>
            <a:r>
              <a:rPr lang="en-US" sz="3600" dirty="0" err="1" smtClean="0"/>
              <a:t>Jossey</a:t>
            </a:r>
            <a:r>
              <a:rPr lang="en-US" sz="3600" dirty="0" smtClean="0"/>
              <a:t>-Bass/Wiley, 2019)</a:t>
            </a:r>
          </a:p>
          <a:p>
            <a:r>
              <a:rPr lang="en-US" sz="3600" i="1" dirty="0" smtClean="0"/>
              <a:t>Becoming a White Antiracist </a:t>
            </a:r>
            <a:r>
              <a:rPr lang="en-US" sz="3600" dirty="0" smtClean="0"/>
              <a:t>(Stylus, 2021, Forthcoming)</a:t>
            </a:r>
          </a:p>
          <a:p>
            <a:r>
              <a:rPr lang="en-US" sz="3600" dirty="0">
                <a:hlinkClick r:id="rId3"/>
              </a:rPr>
              <a:t>“Repressive Tolerance and the 'Management' of Diversity"</a:t>
            </a:r>
            <a:r>
              <a:rPr lang="en-US" sz="3600" dirty="0"/>
              <a:t> In, V. Wang (Ed.). </a:t>
            </a:r>
            <a:r>
              <a:rPr lang="en-US" sz="3600" i="1" dirty="0"/>
              <a:t>Critical Theory and Transformative Learning</a:t>
            </a:r>
            <a:r>
              <a:rPr lang="en-US" sz="3600" dirty="0"/>
              <a:t>. Hershey, PA: Information Science Publishing (2018</a:t>
            </a:r>
            <a:r>
              <a:rPr lang="en-US" sz="3600" dirty="0" smtClean="0"/>
              <a:t>) (Available for free download from my website – go to the ‘Recent Writings’ link and scroll down until you see it.</a:t>
            </a:r>
            <a:endParaRPr lang="en-US" sz="3600" dirty="0"/>
          </a:p>
        </p:txBody>
      </p:sp>
    </p:spTree>
    <p:extLst>
      <p:ext uri="{BB962C8B-B14F-4D97-AF65-F5344CB8AC3E}">
        <p14:creationId xmlns:p14="http://schemas.microsoft.com/office/powerpoint/2010/main" val="101054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9365"/>
          </a:xfrm>
        </p:spPr>
        <p:txBody>
          <a:bodyPr/>
          <a:lstStyle/>
          <a:p>
            <a:r>
              <a:rPr lang="en-US" b="1" i="1" dirty="0" smtClean="0">
                <a:solidFill>
                  <a:srgbClr val="FF0000"/>
                </a:solidFill>
              </a:rPr>
              <a:t>The prompts for this presentation</a:t>
            </a:r>
            <a:r>
              <a:rPr lang="mr-IN" b="1" i="1" dirty="0" smtClean="0">
                <a:solidFill>
                  <a:srgbClr val="FF0000"/>
                </a:solidFill>
              </a:rPr>
              <a:t>…</a:t>
            </a:r>
            <a:r>
              <a:rPr lang="en-US" b="1" i="1" dirty="0" smtClean="0">
                <a:solidFill>
                  <a:srgbClr val="FF0000"/>
                </a:solidFill>
              </a:rPr>
              <a:t>.</a:t>
            </a:r>
            <a:endParaRPr lang="en-US" b="1" i="1" dirty="0">
              <a:solidFill>
                <a:srgbClr val="FF0000"/>
              </a:solidFill>
            </a:endParaRPr>
          </a:p>
        </p:txBody>
      </p:sp>
      <p:sp>
        <p:nvSpPr>
          <p:cNvPr id="3" name="Content Placeholder 2"/>
          <p:cNvSpPr>
            <a:spLocks noGrp="1"/>
          </p:cNvSpPr>
          <p:nvPr>
            <p:ph idx="1"/>
          </p:nvPr>
        </p:nvSpPr>
        <p:spPr>
          <a:xfrm>
            <a:off x="0" y="1059366"/>
            <a:ext cx="12192000" cy="5798633"/>
          </a:xfrm>
          <a:solidFill>
            <a:schemeClr val="accent4">
              <a:lumMod val="20000"/>
              <a:lumOff val="80000"/>
            </a:schemeClr>
          </a:solidFill>
        </p:spPr>
        <p:txBody>
          <a:bodyPr>
            <a:normAutofit/>
          </a:bodyPr>
          <a:lstStyle/>
          <a:p>
            <a:r>
              <a:rPr lang="en-US" sz="4400" dirty="0" smtClean="0">
                <a:hlinkClick r:id="rId2"/>
              </a:rPr>
              <a:t>https://www.vox.com/2020/9/5/21423969/trump-federal-antiracism-training-critical-race-theory-white-privilege</a:t>
            </a:r>
            <a:endParaRPr lang="en-US" sz="4400" dirty="0" smtClean="0"/>
          </a:p>
          <a:p>
            <a:r>
              <a:rPr lang="en-US" sz="4400" dirty="0" smtClean="0">
                <a:hlinkClick r:id="rId3"/>
              </a:rPr>
              <a:t>https://www.nytimes.com/2020/09/17/us/politics/trump-patriotic-education.html</a:t>
            </a:r>
            <a:endParaRPr lang="en-US" sz="4400" dirty="0" smtClean="0"/>
          </a:p>
          <a:p>
            <a:r>
              <a:rPr lang="en-US" sz="4400" dirty="0" smtClean="0"/>
              <a:t>Note: </a:t>
            </a:r>
            <a:r>
              <a:rPr lang="en-US" sz="4400" dirty="0" smtClean="0">
                <a:hlinkClick r:id="rId4"/>
              </a:rPr>
              <a:t>https://edsource.org/2020/california-schools-chiefs-end-hate-initiative-prompts-contrast-with-president-trump/640437</a:t>
            </a:r>
            <a:endParaRPr lang="en-US" sz="4400" dirty="0" smtClean="0"/>
          </a:p>
          <a:p>
            <a:endParaRPr lang="en-US" dirty="0"/>
          </a:p>
        </p:txBody>
      </p:sp>
    </p:spTree>
    <p:extLst>
      <p:ext uri="{BB962C8B-B14F-4D97-AF65-F5344CB8AC3E}">
        <p14:creationId xmlns:p14="http://schemas.microsoft.com/office/powerpoint/2010/main" val="76217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525485"/>
          </a:xfrm>
          <a:solidFill>
            <a:schemeClr val="accent5">
              <a:lumMod val="20000"/>
              <a:lumOff val="80000"/>
            </a:schemeClr>
          </a:solidFill>
        </p:spPr>
        <p:txBody>
          <a:bodyPr>
            <a:normAutofit/>
          </a:bodyPr>
          <a:lstStyle/>
          <a:p>
            <a:r>
              <a:rPr lang="en-US" sz="2800" dirty="0"/>
              <a:t>“I came to theory because I was hurting – the pain within me was so intense that I could not go on living.  I came to theory desperate, wanting to comprehend – to grasp what was happening around and within me.  Most importantly, I wanted to make the hurt go away.  I saw in theory then a location for healing” (p. 59). </a:t>
            </a:r>
            <a:r>
              <a:rPr lang="en-US" sz="2800" dirty="0" smtClean="0"/>
              <a:t/>
            </a:r>
            <a:br>
              <a:rPr lang="en-US" sz="2800" dirty="0" smtClean="0"/>
            </a:br>
            <a:r>
              <a:rPr lang="en-US" sz="2800" i="1" dirty="0" smtClean="0"/>
              <a:t>Teaching to Transgress </a:t>
            </a:r>
            <a:r>
              <a:rPr lang="en-US" sz="2800" dirty="0" smtClean="0"/>
              <a:t>(1994) bell hooks</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3412" y="2626862"/>
            <a:ext cx="6565176" cy="4133168"/>
          </a:xfrm>
        </p:spPr>
      </p:pic>
    </p:spTree>
    <p:extLst>
      <p:ext uri="{BB962C8B-B14F-4D97-AF65-F5344CB8AC3E}">
        <p14:creationId xmlns:p14="http://schemas.microsoft.com/office/powerpoint/2010/main" val="11394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7685"/>
          </a:xfrm>
        </p:spPr>
        <p:txBody>
          <a:bodyPr>
            <a:normAutofit fontScale="90000"/>
          </a:bodyPr>
          <a:lstStyle/>
          <a:p>
            <a:r>
              <a:rPr lang="en-US" sz="3600" b="1" i="1" dirty="0" smtClean="0">
                <a:solidFill>
                  <a:srgbClr val="FF0000"/>
                </a:solidFill>
              </a:rPr>
              <a:t>Four theoretical tools to make sense of the Trump administration’s pronouncements</a:t>
            </a:r>
            <a:endParaRPr lang="en-US" sz="3600" b="1" i="1" dirty="0">
              <a:solidFill>
                <a:srgbClr val="FF0000"/>
              </a:solidFill>
            </a:endParaRPr>
          </a:p>
        </p:txBody>
      </p:sp>
      <p:sp>
        <p:nvSpPr>
          <p:cNvPr id="3" name="Content Placeholder 2"/>
          <p:cNvSpPr>
            <a:spLocks noGrp="1"/>
          </p:cNvSpPr>
          <p:nvPr>
            <p:ph idx="1"/>
          </p:nvPr>
        </p:nvSpPr>
        <p:spPr>
          <a:xfrm>
            <a:off x="0" y="1164772"/>
            <a:ext cx="12192000" cy="5693228"/>
          </a:xfrm>
          <a:solidFill>
            <a:schemeClr val="accent2">
              <a:lumMod val="20000"/>
              <a:lumOff val="80000"/>
            </a:schemeClr>
          </a:solidFill>
        </p:spPr>
        <p:txBody>
          <a:bodyPr>
            <a:noAutofit/>
          </a:bodyPr>
          <a:lstStyle/>
          <a:p>
            <a:r>
              <a:rPr lang="en-US" sz="2600" i="1" dirty="0" smtClean="0">
                <a:solidFill>
                  <a:srgbClr val="FF0000"/>
                </a:solidFill>
              </a:rPr>
              <a:t>White Supremacy </a:t>
            </a:r>
            <a:r>
              <a:rPr lang="en-US" sz="2600" dirty="0" smtClean="0"/>
              <a:t>– the idea that whites, because of their supposedly innate higher intelligence &amp; ability to use reason &amp; logic, should naturally be in positions of power &amp; authority &amp; in charge of calmly &amp; objectively making decisions for everyone.</a:t>
            </a:r>
          </a:p>
          <a:p>
            <a:r>
              <a:rPr lang="en-US" sz="2600" dirty="0" smtClean="0"/>
              <a:t>It’s corollary: </a:t>
            </a:r>
            <a:r>
              <a:rPr lang="en-US" sz="2600" i="1" dirty="0" smtClean="0">
                <a:solidFill>
                  <a:srgbClr val="FF0000"/>
                </a:solidFill>
              </a:rPr>
              <a:t>Anti-Blackness</a:t>
            </a:r>
            <a:r>
              <a:rPr lang="en-US" sz="2600" dirty="0" smtClean="0"/>
              <a:t> – the idea that black people, because of their supposedly innate unpredictability, volatility, emotionality &amp; propensity for criminality &amp; violence, should be kept as far from the centers of decision-making &amp; power as possible   </a:t>
            </a:r>
          </a:p>
          <a:p>
            <a:r>
              <a:rPr lang="en-US" sz="2600" i="1" dirty="0" smtClean="0">
                <a:solidFill>
                  <a:srgbClr val="FF0000"/>
                </a:solidFill>
              </a:rPr>
              <a:t>Repressive Tolerance </a:t>
            </a:r>
            <a:r>
              <a:rPr lang="en-US" sz="2600" dirty="0" smtClean="0"/>
              <a:t>– the process by which institutions appear to take seriously challenges to their legitimacy through public gestures, virtue signaling and symbolic actions. Yet structurally no substantial change occurs in terms of policies, practices and institutional functioning </a:t>
            </a:r>
          </a:p>
          <a:p>
            <a:r>
              <a:rPr lang="en-US" sz="2600" i="1" dirty="0" smtClean="0">
                <a:solidFill>
                  <a:srgbClr val="FF0000"/>
                </a:solidFill>
              </a:rPr>
              <a:t>Liberating Tolerance </a:t>
            </a:r>
            <a:r>
              <a:rPr lang="en-US" sz="2600" dirty="0" smtClean="0"/>
              <a:t>– the deliberate &amp; sustained immersion in alternative viewpoints and/or practices. For example, a course on how adults learn would draw only on an </a:t>
            </a:r>
            <a:r>
              <a:rPr lang="en-US" sz="2600" dirty="0" err="1" smtClean="0"/>
              <a:t>Africentric</a:t>
            </a:r>
            <a:r>
              <a:rPr lang="en-US" sz="2600" dirty="0" smtClean="0"/>
              <a:t> paradigm, on Critical </a:t>
            </a:r>
            <a:r>
              <a:rPr lang="en-US" sz="2600" dirty="0" err="1" smtClean="0"/>
              <a:t>Latinx</a:t>
            </a:r>
            <a:r>
              <a:rPr lang="en-US" sz="2600" dirty="0" smtClean="0"/>
              <a:t> theory, or on Indigenous perspectives </a:t>
            </a:r>
            <a:endParaRPr lang="en-US" sz="2600" dirty="0"/>
          </a:p>
        </p:txBody>
      </p:sp>
    </p:spTree>
    <p:extLst>
      <p:ext uri="{BB962C8B-B14F-4D97-AF65-F5344CB8AC3E}">
        <p14:creationId xmlns:p14="http://schemas.microsoft.com/office/powerpoint/2010/main" val="89915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858000"/>
          </a:xfrm>
        </p:spPr>
        <p:txBody>
          <a:bodyPr/>
          <a:lstStyle/>
          <a:p>
            <a:endParaRPr lang="en-US" dirty="0" smtClean="0">
              <a:hlinkClick r:id="rId2"/>
            </a:endParaRPr>
          </a:p>
          <a:p>
            <a:endParaRPr lang="en-US" dirty="0">
              <a:hlinkClick r:id="rId2"/>
            </a:endParaRPr>
          </a:p>
          <a:p>
            <a:endParaRPr lang="en-US" dirty="0" smtClean="0">
              <a:hlinkClick r:id="rId2"/>
            </a:endParaRPr>
          </a:p>
          <a:p>
            <a:endParaRPr lang="en-US" dirty="0">
              <a:hlinkClick r:id="rId2"/>
            </a:endParaRPr>
          </a:p>
          <a:p>
            <a:endParaRPr lang="en-US" dirty="0" smtClean="0">
              <a:hlinkClick r:id="rId2"/>
            </a:endParaRPr>
          </a:p>
          <a:p>
            <a:endParaRPr lang="en-US" dirty="0">
              <a:hlinkClick r:id="rId2"/>
            </a:endParaRPr>
          </a:p>
          <a:p>
            <a:endParaRPr lang="en-US" dirty="0" smtClean="0">
              <a:hlinkClick r:id="rId2"/>
            </a:endParaRPr>
          </a:p>
          <a:p>
            <a:endParaRPr lang="en-US" dirty="0">
              <a:hlinkClick r:id="rId2"/>
            </a:endParaRPr>
          </a:p>
          <a:p>
            <a:endParaRPr lang="en-US" dirty="0" smtClean="0">
              <a:hlinkClick r:id="rId2"/>
            </a:endParaRPr>
          </a:p>
          <a:p>
            <a:endParaRPr lang="en-US" dirty="0">
              <a:hlinkClick r:id="rId2"/>
            </a:endParaRPr>
          </a:p>
          <a:p>
            <a:r>
              <a:rPr lang="en-US" dirty="0" smtClean="0">
                <a:hlinkClick r:id="rId2"/>
              </a:rPr>
              <a:t>https://www.marcuse.org/herbert/</a:t>
            </a:r>
            <a:endParaRPr lang="en-US" dirty="0" smtClean="0"/>
          </a:p>
          <a:p>
            <a:r>
              <a:rPr lang="en-US" dirty="0" smtClean="0">
                <a:hlinkClick r:id="rId3"/>
              </a:rPr>
              <a:t>https://www.marcuse.org/herbert/publications/1960s/1965-repressive-tolerance-fulltext.html</a:t>
            </a:r>
            <a:endParaRPr lang="en-US" dirty="0" smtClean="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486" y="0"/>
            <a:ext cx="6977743" cy="4833257"/>
          </a:xfrm>
          <a:prstGeom prst="rect">
            <a:avLst/>
          </a:prstGeom>
        </p:spPr>
      </p:pic>
    </p:spTree>
    <p:extLst>
      <p:ext uri="{BB962C8B-B14F-4D97-AF65-F5344CB8AC3E}">
        <p14:creationId xmlns:p14="http://schemas.microsoft.com/office/powerpoint/2010/main" val="111477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9085"/>
          </a:xfrm>
        </p:spPr>
        <p:txBody>
          <a:bodyPr/>
          <a:lstStyle/>
          <a:p>
            <a:r>
              <a:rPr lang="en-US" b="1" i="1" dirty="0" smtClean="0">
                <a:solidFill>
                  <a:srgbClr val="FF0000"/>
                </a:solidFill>
              </a:rPr>
              <a:t>In the Context of Racism &amp; White Supremacy</a:t>
            </a:r>
            <a:endParaRPr lang="en-US" dirty="0"/>
          </a:p>
        </p:txBody>
      </p:sp>
      <p:sp>
        <p:nvSpPr>
          <p:cNvPr id="3" name="Content Placeholder 2"/>
          <p:cNvSpPr>
            <a:spLocks noGrp="1"/>
          </p:cNvSpPr>
          <p:nvPr>
            <p:ph idx="1"/>
          </p:nvPr>
        </p:nvSpPr>
        <p:spPr>
          <a:xfrm>
            <a:off x="0" y="849086"/>
            <a:ext cx="12192000" cy="6008914"/>
          </a:xfrm>
          <a:solidFill>
            <a:schemeClr val="accent6">
              <a:lumMod val="20000"/>
              <a:lumOff val="80000"/>
            </a:schemeClr>
          </a:solidFill>
        </p:spPr>
        <p:txBody>
          <a:bodyPr>
            <a:normAutofit lnSpcReduction="10000"/>
          </a:bodyPr>
          <a:lstStyle/>
          <a:p>
            <a:r>
              <a:rPr lang="en-US" sz="3600" i="1" dirty="0" smtClean="0">
                <a:solidFill>
                  <a:srgbClr val="FF0000"/>
                </a:solidFill>
              </a:rPr>
              <a:t>Whites Need to Understand</a:t>
            </a:r>
            <a:r>
              <a:rPr lang="mr-IN" sz="3600" i="1" dirty="0" smtClean="0">
                <a:solidFill>
                  <a:srgbClr val="FF0000"/>
                </a:solidFill>
              </a:rPr>
              <a:t>…</a:t>
            </a:r>
            <a:r>
              <a:rPr lang="en-US" sz="3600" i="1" dirty="0" smtClean="0">
                <a:solidFill>
                  <a:srgbClr val="FF0000"/>
                </a:solidFill>
              </a:rPr>
              <a:t>..</a:t>
            </a:r>
          </a:p>
          <a:p>
            <a:r>
              <a:rPr lang="en-US" sz="3200" dirty="0" smtClean="0"/>
              <a:t>(1) How white supremacy as a dominant ideology is learned and transmitted and presented as the ‘normal’ way of understanding the world. How it’s internalized as a white racial frame*</a:t>
            </a:r>
          </a:p>
          <a:p>
            <a:r>
              <a:rPr lang="en-US" sz="3200" dirty="0" smtClean="0"/>
              <a:t>(2) How white supremacy is embedded in institutional functioning – policies, structures, protocols, habits</a:t>
            </a:r>
          </a:p>
          <a:p>
            <a:r>
              <a:rPr lang="en-US" sz="3200" dirty="0" smtClean="0"/>
              <a:t>(3) How “good” whites who are unaware of this reality &amp; who think of  themselves as moral beings can be brought to understand it *</a:t>
            </a:r>
          </a:p>
          <a:p>
            <a:r>
              <a:rPr lang="en-US" sz="3200" dirty="0" smtClean="0"/>
              <a:t>(4) How to develop an antiracist white identity</a:t>
            </a:r>
          </a:p>
          <a:p>
            <a:r>
              <a:rPr lang="en-US" sz="3200" dirty="0" smtClean="0"/>
              <a:t>(5) How to challenge &amp; dismantle white supremacist systems</a:t>
            </a:r>
          </a:p>
          <a:p>
            <a:r>
              <a:rPr lang="en-US" sz="3200" dirty="0" smtClean="0"/>
              <a:t>                                                          </a:t>
            </a:r>
            <a:r>
              <a:rPr lang="en-US" sz="2400" dirty="0" smtClean="0"/>
              <a:t>*</a:t>
            </a:r>
            <a:r>
              <a:rPr lang="en-US" sz="2400" i="1" dirty="0" smtClean="0"/>
              <a:t>The White Racial Frame </a:t>
            </a:r>
            <a:r>
              <a:rPr lang="en-US" sz="2400" dirty="0" smtClean="0"/>
              <a:t>Joe </a:t>
            </a:r>
            <a:r>
              <a:rPr lang="en-US" sz="2400" dirty="0" err="1" smtClean="0"/>
              <a:t>Feagin</a:t>
            </a:r>
            <a:r>
              <a:rPr lang="en-US" sz="2400" dirty="0" smtClean="0"/>
              <a:t> (2013, 2</a:t>
            </a:r>
            <a:r>
              <a:rPr lang="en-US" sz="2400" baseline="30000" dirty="0" smtClean="0"/>
              <a:t>nd</a:t>
            </a:r>
            <a:r>
              <a:rPr lang="en-US" sz="2400" dirty="0" smtClean="0"/>
              <a:t>. Ed.)</a:t>
            </a:r>
          </a:p>
          <a:p>
            <a:r>
              <a:rPr lang="en-US" sz="2400" i="1" dirty="0" smtClean="0"/>
              <a:t>                                                                              *Good White People </a:t>
            </a:r>
            <a:r>
              <a:rPr lang="en-US" sz="2400" dirty="0" smtClean="0"/>
              <a:t>Shannon Sullivan (2014)</a:t>
            </a:r>
            <a:endParaRPr lang="en-US" sz="2400" dirty="0"/>
          </a:p>
        </p:txBody>
      </p:sp>
    </p:spTree>
    <p:extLst>
      <p:ext uri="{BB962C8B-B14F-4D97-AF65-F5344CB8AC3E}">
        <p14:creationId xmlns:p14="http://schemas.microsoft.com/office/powerpoint/2010/main" val="63399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6428"/>
          </a:xfrm>
        </p:spPr>
        <p:txBody>
          <a:bodyPr/>
          <a:lstStyle/>
          <a:p>
            <a:r>
              <a:rPr lang="en-US" b="1" i="1" dirty="0" smtClean="0">
                <a:solidFill>
                  <a:srgbClr val="FF0000"/>
                </a:solidFill>
              </a:rPr>
              <a:t>Orienting Assumptions</a:t>
            </a:r>
            <a:endParaRPr lang="en-US" dirty="0"/>
          </a:p>
        </p:txBody>
      </p:sp>
      <p:sp>
        <p:nvSpPr>
          <p:cNvPr id="3" name="Content Placeholder 2"/>
          <p:cNvSpPr>
            <a:spLocks noGrp="1"/>
          </p:cNvSpPr>
          <p:nvPr>
            <p:ph idx="1"/>
          </p:nvPr>
        </p:nvSpPr>
        <p:spPr>
          <a:xfrm>
            <a:off x="0" y="816428"/>
            <a:ext cx="12192000" cy="6041571"/>
          </a:xfrm>
          <a:solidFill>
            <a:schemeClr val="accent4">
              <a:lumMod val="20000"/>
              <a:lumOff val="80000"/>
            </a:schemeClr>
          </a:solidFill>
        </p:spPr>
        <p:txBody>
          <a:bodyPr>
            <a:normAutofit/>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p>
          <a:p>
            <a:endParaRPr lang="en-US" dirty="0"/>
          </a:p>
        </p:txBody>
      </p:sp>
    </p:spTree>
    <p:extLst>
      <p:ext uri="{BB962C8B-B14F-4D97-AF65-F5344CB8AC3E}">
        <p14:creationId xmlns:p14="http://schemas.microsoft.com/office/powerpoint/2010/main" val="1666510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918</Words>
  <Application>Microsoft Macintosh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Mangal</vt:lpstr>
      <vt:lpstr>Arial</vt:lpstr>
      <vt:lpstr>Office Theme</vt:lpstr>
      <vt:lpstr>  How white supremacy functions to deny its existence: The white house defunding of antiracist staff &amp; professional development</vt:lpstr>
      <vt:lpstr>www.backchannelchat.com</vt:lpstr>
      <vt:lpstr>Resources for this Presentation</vt:lpstr>
      <vt:lpstr>The prompts for this presentation….</vt:lpstr>
      <vt:lpstr>“I came to theory because I was hurting – the pain within me was so intense that I could not go on living.  I came to theory desperate, wanting to comprehend – to grasp what was happening around and within me.  Most importantly, I wanted to make the hurt go away.  I saw in theory then a location for healing” (p. 59).  Teaching to Transgress (1994) bell hooks</vt:lpstr>
      <vt:lpstr>Four theoretical tools to make sense of the Trump administration’s pronouncements</vt:lpstr>
      <vt:lpstr>PowerPoint Presentation</vt:lpstr>
      <vt:lpstr>In the Context of Racism &amp; White Supremacy</vt:lpstr>
      <vt:lpstr>Orienting Assumptions</vt:lpstr>
      <vt:lpstr>Helping Whites Move Into Racial Conversations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white supremacy functions to deny its existence: The white house defunding of antiracist staff &amp; professional development</dc:title>
  <dc:creator>Brookfield, Stephen D.</dc:creator>
  <cp:lastModifiedBy>Brookfield, Stephen D.</cp:lastModifiedBy>
  <cp:revision>7</cp:revision>
  <dcterms:created xsi:type="dcterms:W3CDTF">2020-09-24T15:32:43Z</dcterms:created>
  <dcterms:modified xsi:type="dcterms:W3CDTF">2020-09-24T16:35:09Z</dcterms:modified>
</cp:coreProperties>
</file>