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0" r:id="rId3"/>
    <p:sldId id="261" r:id="rId4"/>
    <p:sldId id="259" r:id="rId5"/>
    <p:sldId id="258" r:id="rId6"/>
    <p:sldId id="288" r:id="rId7"/>
    <p:sldId id="271" r:id="rId8"/>
    <p:sldId id="272" r:id="rId9"/>
    <p:sldId id="296" r:id="rId10"/>
    <p:sldId id="262" r:id="rId11"/>
    <p:sldId id="273" r:id="rId12"/>
    <p:sldId id="291" r:id="rId13"/>
    <p:sldId id="281" r:id="rId14"/>
    <p:sldId id="282" r:id="rId15"/>
    <p:sldId id="283" r:id="rId16"/>
    <p:sldId id="285" r:id="rId17"/>
    <p:sldId id="286" r:id="rId18"/>
    <p:sldId id="287" r:id="rId19"/>
    <p:sldId id="289" r:id="rId20"/>
    <p:sldId id="292" r:id="rId21"/>
    <p:sldId id="294" r:id="rId22"/>
    <p:sldId id="293" r:id="rId23"/>
    <p:sldId id="295" r:id="rId24"/>
    <p:sldId id="275" r:id="rId25"/>
    <p:sldId id="276" r:id="rId26"/>
    <p:sldId id="277" r:id="rId27"/>
    <p:sldId id="278" r:id="rId28"/>
    <p:sldId id="279" r:id="rId29"/>
    <p:sldId id="265" r:id="rId30"/>
    <p:sldId id="280" r:id="rId31"/>
    <p:sldId id="267" r:id="rId32"/>
    <p:sldId id="26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5"/>
    <p:restoredTop sz="94618"/>
  </p:normalViewPr>
  <p:slideViewPr>
    <p:cSldViewPr snapToGrid="0" snapToObjects="1">
      <p:cViewPr varScale="1">
        <p:scale>
          <a:sx n="115" d="100"/>
          <a:sy n="115" d="100"/>
        </p:scale>
        <p:origin x="472"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A4A378-CE65-F541-AF99-5FB571729EB0}" type="datetimeFigureOut">
              <a:rPr lang="en-US" smtClean="0"/>
              <a:t>12/15/20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1B8DE-9F1B-D343-9339-849B07A864F5}" type="slidenum">
              <a:rPr lang="en-US" smtClean="0"/>
              <a:t>‹#›</a:t>
            </a:fld>
            <a:endParaRPr lang="en-US"/>
          </a:p>
        </p:txBody>
      </p:sp>
    </p:spTree>
    <p:extLst>
      <p:ext uri="{BB962C8B-B14F-4D97-AF65-F5344CB8AC3E}">
        <p14:creationId xmlns:p14="http://schemas.microsoft.com/office/powerpoint/2010/main" val="190827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4A378-CE65-F541-AF99-5FB571729EB0}" type="datetimeFigureOut">
              <a:rPr lang="en-US" smtClean="0"/>
              <a:t>12/15/20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1B8DE-9F1B-D343-9339-849B07A864F5}" type="slidenum">
              <a:rPr lang="en-US" smtClean="0"/>
              <a:t>‹#›</a:t>
            </a:fld>
            <a:endParaRPr lang="en-US"/>
          </a:p>
        </p:txBody>
      </p:sp>
    </p:spTree>
    <p:extLst>
      <p:ext uri="{BB962C8B-B14F-4D97-AF65-F5344CB8AC3E}">
        <p14:creationId xmlns:p14="http://schemas.microsoft.com/office/powerpoint/2010/main" val="28704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4A378-CE65-F541-AF99-5FB571729EB0}" type="datetimeFigureOut">
              <a:rPr lang="en-US" smtClean="0"/>
              <a:t>12/15/20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1B8DE-9F1B-D343-9339-849B07A864F5}" type="slidenum">
              <a:rPr lang="en-US" smtClean="0"/>
              <a:t>‹#›</a:t>
            </a:fld>
            <a:endParaRPr lang="en-US"/>
          </a:p>
        </p:txBody>
      </p:sp>
    </p:spTree>
    <p:extLst>
      <p:ext uri="{BB962C8B-B14F-4D97-AF65-F5344CB8AC3E}">
        <p14:creationId xmlns:p14="http://schemas.microsoft.com/office/powerpoint/2010/main" val="115776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4A378-CE65-F541-AF99-5FB571729EB0}" type="datetimeFigureOut">
              <a:rPr lang="en-US" smtClean="0"/>
              <a:t>12/15/20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1B8DE-9F1B-D343-9339-849B07A864F5}" type="slidenum">
              <a:rPr lang="en-US" smtClean="0"/>
              <a:t>‹#›</a:t>
            </a:fld>
            <a:endParaRPr lang="en-US"/>
          </a:p>
        </p:txBody>
      </p:sp>
    </p:spTree>
    <p:extLst>
      <p:ext uri="{BB962C8B-B14F-4D97-AF65-F5344CB8AC3E}">
        <p14:creationId xmlns:p14="http://schemas.microsoft.com/office/powerpoint/2010/main" val="136046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A4A378-CE65-F541-AF99-5FB571729EB0}" type="datetimeFigureOut">
              <a:rPr lang="en-US" smtClean="0"/>
              <a:t>12/15/20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1B8DE-9F1B-D343-9339-849B07A864F5}" type="slidenum">
              <a:rPr lang="en-US" smtClean="0"/>
              <a:t>‹#›</a:t>
            </a:fld>
            <a:endParaRPr lang="en-US"/>
          </a:p>
        </p:txBody>
      </p:sp>
    </p:spTree>
    <p:extLst>
      <p:ext uri="{BB962C8B-B14F-4D97-AF65-F5344CB8AC3E}">
        <p14:creationId xmlns:p14="http://schemas.microsoft.com/office/powerpoint/2010/main" val="106414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A4A378-CE65-F541-AF99-5FB571729EB0}" type="datetimeFigureOut">
              <a:rPr lang="en-US" smtClean="0"/>
              <a:t>12/15/20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1B8DE-9F1B-D343-9339-849B07A864F5}" type="slidenum">
              <a:rPr lang="en-US" smtClean="0"/>
              <a:t>‹#›</a:t>
            </a:fld>
            <a:endParaRPr lang="en-US"/>
          </a:p>
        </p:txBody>
      </p:sp>
    </p:spTree>
    <p:extLst>
      <p:ext uri="{BB962C8B-B14F-4D97-AF65-F5344CB8AC3E}">
        <p14:creationId xmlns:p14="http://schemas.microsoft.com/office/powerpoint/2010/main" val="79905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A4A378-CE65-F541-AF99-5FB571729EB0}" type="datetimeFigureOut">
              <a:rPr lang="en-US" smtClean="0"/>
              <a:t>12/15/20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51B8DE-9F1B-D343-9339-849B07A864F5}" type="slidenum">
              <a:rPr lang="en-US" smtClean="0"/>
              <a:t>‹#›</a:t>
            </a:fld>
            <a:endParaRPr lang="en-US"/>
          </a:p>
        </p:txBody>
      </p:sp>
    </p:spTree>
    <p:extLst>
      <p:ext uri="{BB962C8B-B14F-4D97-AF65-F5344CB8AC3E}">
        <p14:creationId xmlns:p14="http://schemas.microsoft.com/office/powerpoint/2010/main" val="143202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A4A378-CE65-F541-AF99-5FB571729EB0}" type="datetimeFigureOut">
              <a:rPr lang="en-US" smtClean="0"/>
              <a:t>12/15/20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1B8DE-9F1B-D343-9339-849B07A864F5}" type="slidenum">
              <a:rPr lang="en-US" smtClean="0"/>
              <a:t>‹#›</a:t>
            </a:fld>
            <a:endParaRPr lang="en-US"/>
          </a:p>
        </p:txBody>
      </p:sp>
    </p:spTree>
    <p:extLst>
      <p:ext uri="{BB962C8B-B14F-4D97-AF65-F5344CB8AC3E}">
        <p14:creationId xmlns:p14="http://schemas.microsoft.com/office/powerpoint/2010/main" val="113620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4A378-CE65-F541-AF99-5FB571729EB0}" type="datetimeFigureOut">
              <a:rPr lang="en-US" smtClean="0"/>
              <a:t>12/15/20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51B8DE-9F1B-D343-9339-849B07A864F5}" type="slidenum">
              <a:rPr lang="en-US" smtClean="0"/>
              <a:t>‹#›</a:t>
            </a:fld>
            <a:endParaRPr lang="en-US"/>
          </a:p>
        </p:txBody>
      </p:sp>
    </p:spTree>
    <p:extLst>
      <p:ext uri="{BB962C8B-B14F-4D97-AF65-F5344CB8AC3E}">
        <p14:creationId xmlns:p14="http://schemas.microsoft.com/office/powerpoint/2010/main" val="73260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A4A378-CE65-F541-AF99-5FB571729EB0}" type="datetimeFigureOut">
              <a:rPr lang="en-US" smtClean="0"/>
              <a:t>12/15/20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1B8DE-9F1B-D343-9339-849B07A864F5}" type="slidenum">
              <a:rPr lang="en-US" smtClean="0"/>
              <a:t>‹#›</a:t>
            </a:fld>
            <a:endParaRPr lang="en-US"/>
          </a:p>
        </p:txBody>
      </p:sp>
    </p:spTree>
    <p:extLst>
      <p:ext uri="{BB962C8B-B14F-4D97-AF65-F5344CB8AC3E}">
        <p14:creationId xmlns:p14="http://schemas.microsoft.com/office/powerpoint/2010/main" val="145114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A4A378-CE65-F541-AF99-5FB571729EB0}" type="datetimeFigureOut">
              <a:rPr lang="en-US" smtClean="0"/>
              <a:t>12/15/20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1B8DE-9F1B-D343-9339-849B07A864F5}" type="slidenum">
              <a:rPr lang="en-US" smtClean="0"/>
              <a:t>‹#›</a:t>
            </a:fld>
            <a:endParaRPr lang="en-US"/>
          </a:p>
        </p:txBody>
      </p:sp>
    </p:spTree>
    <p:extLst>
      <p:ext uri="{BB962C8B-B14F-4D97-AF65-F5344CB8AC3E}">
        <p14:creationId xmlns:p14="http://schemas.microsoft.com/office/powerpoint/2010/main" val="3982860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4A378-CE65-F541-AF99-5FB571729EB0}" type="datetimeFigureOut">
              <a:rPr lang="en-US" smtClean="0"/>
              <a:t>12/15/20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1B8DE-9F1B-D343-9339-849B07A864F5}" type="slidenum">
              <a:rPr lang="en-US" smtClean="0"/>
              <a:t>‹#›</a:t>
            </a:fld>
            <a:endParaRPr lang="en-US"/>
          </a:p>
        </p:txBody>
      </p:sp>
    </p:spTree>
    <p:extLst>
      <p:ext uri="{BB962C8B-B14F-4D97-AF65-F5344CB8AC3E}">
        <p14:creationId xmlns:p14="http://schemas.microsoft.com/office/powerpoint/2010/main" val="108580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859279"/>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dirty="0" smtClean="0"/>
              <a:t>GETTING DISCUSSION GOING </a:t>
            </a:r>
            <a:r>
              <a:rPr lang="en-US" dirty="0"/>
              <a:t/>
            </a:r>
            <a:br>
              <a:rPr lang="en-US" dirty="0"/>
            </a:br>
            <a:endParaRPr lang="en-US" dirty="0"/>
          </a:p>
        </p:txBody>
      </p:sp>
      <p:sp>
        <p:nvSpPr>
          <p:cNvPr id="3" name="Subtitle 2"/>
          <p:cNvSpPr>
            <a:spLocks noGrp="1"/>
          </p:cNvSpPr>
          <p:nvPr>
            <p:ph type="subTitle" idx="1"/>
          </p:nvPr>
        </p:nvSpPr>
        <p:spPr>
          <a:xfrm>
            <a:off x="0" y="1438507"/>
            <a:ext cx="12192000" cy="5430644"/>
          </a:xfr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b="1" dirty="0">
                <a:solidFill>
                  <a:srgbClr val="00B050"/>
                </a:solidFill>
              </a:rPr>
              <a:t>Michigan State University </a:t>
            </a:r>
            <a:r>
              <a:rPr lang="en-US" sz="4800" b="1" dirty="0" smtClean="0">
                <a:solidFill>
                  <a:srgbClr val="00B050"/>
                </a:solidFill>
              </a:rPr>
              <a:t>12/16/20</a:t>
            </a:r>
            <a:endParaRPr lang="en-US" sz="4800" b="1" dirty="0">
              <a:solidFill>
                <a:srgbClr val="00B050"/>
              </a:solidFill>
            </a:endParaRPr>
          </a:p>
          <a:p>
            <a:r>
              <a:rPr lang="en-US" sz="6600" b="1" dirty="0">
                <a:solidFill>
                  <a:srgbClr val="FF0000"/>
                </a:solidFill>
              </a:rPr>
              <a:t>Stephen Brookfield</a:t>
            </a:r>
          </a:p>
          <a:p>
            <a:r>
              <a:rPr lang="en-US" sz="3600" b="1" dirty="0" smtClean="0">
                <a:solidFill>
                  <a:srgbClr val="00B0F0"/>
                </a:solidFill>
              </a:rPr>
              <a:t>(Distinguished Scholar, Antioch University</a:t>
            </a:r>
          </a:p>
          <a:p>
            <a:r>
              <a:rPr lang="en-US" sz="3600" b="1" dirty="0" smtClean="0">
                <a:solidFill>
                  <a:srgbClr val="00B0F0"/>
                </a:solidFill>
              </a:rPr>
              <a:t>Adjunct Professor, Columbia University Teachers College)</a:t>
            </a:r>
          </a:p>
          <a:p>
            <a:pPr algn="l"/>
            <a:r>
              <a:rPr lang="en-US" sz="4000" b="1" dirty="0" smtClean="0">
                <a:solidFill>
                  <a:schemeClr val="tx1"/>
                </a:solidFill>
              </a:rPr>
              <a:t>Contact via: </a:t>
            </a:r>
            <a:r>
              <a:rPr lang="en-US" sz="6000" b="1" dirty="0" err="1" smtClean="0">
                <a:solidFill>
                  <a:srgbClr val="FF0000"/>
                </a:solidFill>
              </a:rPr>
              <a:t>www.stephenbrookfield.com</a:t>
            </a:r>
            <a:endParaRPr lang="en-US" sz="6000" b="1" dirty="0">
              <a:solidFill>
                <a:srgbClr val="FF0000"/>
              </a:solidFill>
            </a:endParaRPr>
          </a:p>
          <a:p>
            <a:endParaRPr lang="en-US" dirty="0"/>
          </a:p>
        </p:txBody>
      </p:sp>
    </p:spTree>
    <p:extLst>
      <p:ext uri="{BB962C8B-B14F-4D97-AF65-F5344CB8AC3E}">
        <p14:creationId xmlns:p14="http://schemas.microsoft.com/office/powerpoint/2010/main" val="178194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04551"/>
          </a:xfrm>
        </p:spPr>
        <p:txBody>
          <a:bodyPr>
            <a:noAutofit/>
          </a:bodyPr>
          <a:lstStyle/>
          <a:p>
            <a:r>
              <a:rPr lang="en-US" sz="7200" b="1" i="1" dirty="0">
                <a:solidFill>
                  <a:srgbClr val="FF0000"/>
                </a:solidFill>
              </a:rPr>
              <a:t>Grading for Participation</a:t>
            </a:r>
          </a:p>
        </p:txBody>
      </p:sp>
      <p:sp>
        <p:nvSpPr>
          <p:cNvPr id="3" name="Content Placeholder 2"/>
          <p:cNvSpPr>
            <a:spLocks noGrp="1"/>
          </p:cNvSpPr>
          <p:nvPr>
            <p:ph idx="1"/>
          </p:nvPr>
        </p:nvSpPr>
        <p:spPr>
          <a:xfrm>
            <a:off x="0" y="1004552"/>
            <a:ext cx="12192000" cy="5853448"/>
          </a:xfrm>
        </p:spPr>
        <p:style>
          <a:lnRef idx="1">
            <a:schemeClr val="accent4"/>
          </a:lnRef>
          <a:fillRef idx="2">
            <a:schemeClr val="accent4"/>
          </a:fillRef>
          <a:effectRef idx="1">
            <a:schemeClr val="accent4"/>
          </a:effectRef>
          <a:fontRef idx="minor">
            <a:schemeClr val="dk1"/>
          </a:fontRef>
        </p:style>
        <p:txBody>
          <a:bodyPr>
            <a:noAutofit/>
          </a:bodyPr>
          <a:lstStyle/>
          <a:p>
            <a:r>
              <a:rPr lang="en-US" sz="2400" dirty="0" smtClean="0">
                <a:solidFill>
                  <a:srgbClr val="7030A0"/>
                </a:solidFill>
              </a:rPr>
              <a:t>Make </a:t>
            </a:r>
            <a:r>
              <a:rPr lang="en-US" sz="2400" dirty="0">
                <a:solidFill>
                  <a:srgbClr val="7030A0"/>
                </a:solidFill>
              </a:rPr>
              <a:t>a comment indicating how you found </a:t>
            </a:r>
            <a:r>
              <a:rPr lang="en-US" sz="2400" dirty="0" smtClean="0">
                <a:solidFill>
                  <a:srgbClr val="7030A0"/>
                </a:solidFill>
              </a:rPr>
              <a:t>another</a:t>
            </a:r>
            <a:r>
              <a:rPr lang="en-US" sz="2400" dirty="0" smtClean="0">
                <a:solidFill>
                  <a:srgbClr val="7030A0"/>
                </a:solidFill>
              </a:rPr>
              <a:t> </a:t>
            </a:r>
            <a:r>
              <a:rPr lang="en-US" sz="2400" dirty="0">
                <a:solidFill>
                  <a:srgbClr val="7030A0"/>
                </a:solidFill>
              </a:rPr>
              <a:t>student’s ideas interesting or useful.  Be specific about what was so helpful </a:t>
            </a:r>
          </a:p>
          <a:p>
            <a:r>
              <a:rPr lang="en-US" sz="2400" dirty="0" smtClean="0">
                <a:solidFill>
                  <a:srgbClr val="0070C0"/>
                </a:solidFill>
              </a:rPr>
              <a:t>Ask an open-ended question that takes us in a new direction</a:t>
            </a:r>
            <a:endParaRPr lang="en-US" sz="2400" dirty="0">
              <a:solidFill>
                <a:srgbClr val="0070C0"/>
              </a:solidFill>
            </a:endParaRPr>
          </a:p>
          <a:p>
            <a:pPr lvl="0"/>
            <a:r>
              <a:rPr lang="en-US" sz="2400" dirty="0">
                <a:solidFill>
                  <a:srgbClr val="FF0000"/>
                </a:solidFill>
              </a:rPr>
              <a:t>Challenge an idea without challenging a person</a:t>
            </a:r>
          </a:p>
          <a:p>
            <a:pPr lvl="0"/>
            <a:r>
              <a:rPr lang="en-US" sz="2400" dirty="0"/>
              <a:t>Make a comment that explicitly underscores the link between two people's contributions.  </a:t>
            </a:r>
          </a:p>
          <a:p>
            <a:r>
              <a:rPr lang="en-US" sz="2400" dirty="0">
                <a:solidFill>
                  <a:srgbClr val="7030A0"/>
                </a:solidFill>
              </a:rPr>
              <a:t>Contribute something that builds on, or springs from, what someone else has said.  Be explicit about how you do this</a:t>
            </a:r>
          </a:p>
          <a:p>
            <a:r>
              <a:rPr lang="en-US" sz="2400" dirty="0">
                <a:solidFill>
                  <a:srgbClr val="00B050"/>
                </a:solidFill>
              </a:rPr>
              <a:t>Make a summary observation that acknowledges several people's contributions &amp; touches on a recurring </a:t>
            </a:r>
            <a:r>
              <a:rPr lang="en-US" sz="2400" dirty="0" smtClean="0">
                <a:solidFill>
                  <a:srgbClr val="00B050"/>
                </a:solidFill>
              </a:rPr>
              <a:t>theme</a:t>
            </a:r>
            <a:r>
              <a:rPr lang="en-US" sz="2400" dirty="0">
                <a:solidFill>
                  <a:srgbClr val="00B050"/>
                </a:solidFill>
              </a:rPr>
              <a:t> </a:t>
            </a:r>
          </a:p>
          <a:p>
            <a:r>
              <a:rPr lang="en-US" sz="2400" dirty="0">
                <a:solidFill>
                  <a:srgbClr val="FF0000"/>
                </a:solidFill>
              </a:rPr>
              <a:t>Provide an example that clarifies or illustrates </a:t>
            </a:r>
            <a:r>
              <a:rPr lang="en-US" sz="2400" dirty="0" smtClean="0">
                <a:solidFill>
                  <a:srgbClr val="FF0000"/>
                </a:solidFill>
              </a:rPr>
              <a:t>someone else’s </a:t>
            </a:r>
            <a:r>
              <a:rPr lang="en-US" sz="2400" dirty="0">
                <a:solidFill>
                  <a:srgbClr val="FF0000"/>
                </a:solidFill>
              </a:rPr>
              <a:t>point</a:t>
            </a:r>
          </a:p>
          <a:p>
            <a:r>
              <a:rPr lang="en-US" sz="2400" dirty="0"/>
              <a:t>Ask a question or make a comment that encourages someone to elaborate on something they’ve already said</a:t>
            </a:r>
          </a:p>
          <a:p>
            <a:r>
              <a:rPr lang="en-US" sz="2400" dirty="0">
                <a:solidFill>
                  <a:srgbClr val="0070C0"/>
                </a:solidFill>
              </a:rPr>
              <a:t>Find a way to express appreciation for the enlightenment you have gained from the discussion. Be specific about what helped you understand something </a:t>
            </a:r>
            <a:r>
              <a:rPr lang="en-US" sz="2400" dirty="0" smtClean="0">
                <a:solidFill>
                  <a:srgbClr val="0070C0"/>
                </a:solidFill>
              </a:rPr>
              <a:t>better</a:t>
            </a:r>
            <a:endParaRPr lang="en-US" sz="2400" dirty="0">
              <a:solidFill>
                <a:srgbClr val="0070C0"/>
              </a:solidFill>
            </a:endParaRPr>
          </a:p>
        </p:txBody>
      </p:sp>
    </p:spTree>
    <p:extLst>
      <p:ext uri="{BB962C8B-B14F-4D97-AF65-F5344CB8AC3E}">
        <p14:creationId xmlns:p14="http://schemas.microsoft.com/office/powerpoint/2010/main" val="73027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7279"/>
          </a:xfrm>
        </p:spPr>
        <p:txBody>
          <a:bodyPr>
            <a:normAutofit/>
          </a:bodyPr>
          <a:lstStyle/>
          <a:p>
            <a:r>
              <a:rPr lang="en-US" sz="7200" b="1" i="1" dirty="0">
                <a:solidFill>
                  <a:srgbClr val="FF0000"/>
                </a:solidFill>
              </a:rPr>
              <a:t>Silent Indicators of Participation</a:t>
            </a:r>
          </a:p>
        </p:txBody>
      </p:sp>
      <p:sp>
        <p:nvSpPr>
          <p:cNvPr id="3" name="Content Placeholder 2"/>
          <p:cNvSpPr>
            <a:spLocks noGrp="1"/>
          </p:cNvSpPr>
          <p:nvPr>
            <p:ph idx="1"/>
          </p:nvPr>
        </p:nvSpPr>
        <p:spPr>
          <a:xfrm>
            <a:off x="0" y="1097280"/>
            <a:ext cx="12192000" cy="5760720"/>
          </a:xfrm>
        </p:spPr>
        <p:style>
          <a:lnRef idx="1">
            <a:schemeClr val="accent2"/>
          </a:lnRef>
          <a:fillRef idx="2">
            <a:schemeClr val="accent2"/>
          </a:fillRef>
          <a:effectRef idx="1">
            <a:schemeClr val="accent2"/>
          </a:effectRef>
          <a:fontRef idx="minor">
            <a:schemeClr val="dk1"/>
          </a:fontRef>
        </p:style>
        <p:txBody>
          <a:bodyPr>
            <a:noAutofit/>
          </a:bodyPr>
          <a:lstStyle/>
          <a:p>
            <a:r>
              <a:rPr lang="en-US" sz="3200" dirty="0"/>
              <a:t>Bring in a resource (a reading, web link, video) not covered in the syllabus but adds new information/perspectives to our learning</a:t>
            </a:r>
          </a:p>
          <a:p>
            <a:r>
              <a:rPr lang="en-US" sz="3200" dirty="0"/>
              <a:t>Post a comment on </a:t>
            </a:r>
            <a:r>
              <a:rPr lang="en-US" sz="3200" dirty="0" err="1" smtClean="0"/>
              <a:t>sli.do</a:t>
            </a:r>
            <a:r>
              <a:rPr lang="en-US" sz="3200" dirty="0" smtClean="0"/>
              <a:t> </a:t>
            </a:r>
            <a:r>
              <a:rPr lang="en-US" sz="3200" dirty="0"/>
              <a:t>that summarizes </a:t>
            </a:r>
            <a:r>
              <a:rPr lang="en-US" sz="3200" dirty="0" smtClean="0"/>
              <a:t>a thread in our </a:t>
            </a:r>
            <a:r>
              <a:rPr lang="en-US" sz="3200" dirty="0"/>
              <a:t>conversations so far </a:t>
            </a:r>
            <a:endParaRPr lang="en-US" sz="3200" dirty="0" smtClean="0"/>
          </a:p>
          <a:p>
            <a:r>
              <a:rPr lang="en-US" sz="3200" dirty="0" smtClean="0"/>
              <a:t>Use </a:t>
            </a:r>
            <a:r>
              <a:rPr lang="en-US" sz="3200" dirty="0" err="1" smtClean="0"/>
              <a:t>sli.do</a:t>
            </a:r>
            <a:r>
              <a:rPr lang="en-US" sz="3200" dirty="0" smtClean="0"/>
              <a:t> to</a:t>
            </a:r>
            <a:r>
              <a:rPr lang="en-US" sz="3200" dirty="0" smtClean="0"/>
              <a:t> suggest a </a:t>
            </a:r>
            <a:r>
              <a:rPr lang="en-US" sz="3200" dirty="0"/>
              <a:t>new </a:t>
            </a:r>
            <a:r>
              <a:rPr lang="en-US" sz="3200" dirty="0" smtClean="0"/>
              <a:t>directions for the discussion or to pose a new question </a:t>
            </a:r>
            <a:r>
              <a:rPr lang="en-US" sz="3200" dirty="0"/>
              <a:t>to be explored </a:t>
            </a:r>
            <a:endParaRPr lang="en-US" sz="3200" dirty="0" smtClean="0"/>
          </a:p>
          <a:p>
            <a:r>
              <a:rPr lang="en-US" sz="3200" dirty="0" smtClean="0"/>
              <a:t>Alert </a:t>
            </a:r>
            <a:r>
              <a:rPr lang="en-US" sz="3200" dirty="0"/>
              <a:t>us to someone who is trying to ask a question but is being overlooked</a:t>
            </a:r>
          </a:p>
          <a:p>
            <a:r>
              <a:rPr lang="en-US" sz="3200" dirty="0"/>
              <a:t>Call for a </a:t>
            </a:r>
            <a:r>
              <a:rPr lang="en-US" sz="3200" dirty="0" smtClean="0"/>
              <a:t>pause </a:t>
            </a:r>
            <a:r>
              <a:rPr lang="en-US" sz="3200" dirty="0"/>
              <a:t>for </a:t>
            </a:r>
            <a:r>
              <a:rPr lang="en-US" sz="3200" dirty="0" smtClean="0"/>
              <a:t>thinking time</a:t>
            </a:r>
            <a:endParaRPr lang="en-US" sz="3200" dirty="0"/>
          </a:p>
          <a:p>
            <a:r>
              <a:rPr lang="en-US" sz="3200" dirty="0"/>
              <a:t>Bring an overlooked class dynamic or unexplored perspective to our attention on the </a:t>
            </a:r>
            <a:r>
              <a:rPr lang="en-US" sz="3200" i="1" dirty="0"/>
              <a:t>Classroom Critical Incident </a:t>
            </a:r>
            <a:r>
              <a:rPr lang="en-US" sz="3200" i="1" dirty="0" smtClean="0"/>
              <a:t>Questionnaire</a:t>
            </a:r>
            <a:endParaRPr lang="en-US" sz="3200" i="1" dirty="0"/>
          </a:p>
        </p:txBody>
      </p:sp>
    </p:spTree>
    <p:extLst>
      <p:ext uri="{BB962C8B-B14F-4D97-AF65-F5344CB8AC3E}">
        <p14:creationId xmlns:p14="http://schemas.microsoft.com/office/powerpoint/2010/main" val="74090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7279"/>
          </a:xfrm>
        </p:spPr>
        <p:txBody>
          <a:bodyPr>
            <a:normAutofit/>
          </a:bodyPr>
          <a:lstStyle/>
          <a:p>
            <a:pPr algn="ctr"/>
            <a:r>
              <a:rPr lang="en-US" sz="7200" b="1" i="1" dirty="0">
                <a:solidFill>
                  <a:srgbClr val="FF0000"/>
                </a:solidFill>
              </a:rPr>
              <a:t>What Really Matters to Students</a:t>
            </a:r>
          </a:p>
        </p:txBody>
      </p:sp>
      <p:sp>
        <p:nvSpPr>
          <p:cNvPr id="3" name="Content Placeholder 2"/>
          <p:cNvSpPr>
            <a:spLocks noGrp="1"/>
          </p:cNvSpPr>
          <p:nvPr>
            <p:ph idx="1"/>
          </p:nvPr>
        </p:nvSpPr>
        <p:spPr>
          <a:xfrm>
            <a:off x="0" y="1097280"/>
            <a:ext cx="12192000" cy="5760720"/>
          </a:xfrm>
        </p:spPr>
        <p:style>
          <a:lnRef idx="1">
            <a:schemeClr val="accent6"/>
          </a:lnRef>
          <a:fillRef idx="2">
            <a:schemeClr val="accent6"/>
          </a:fillRef>
          <a:effectRef idx="1">
            <a:schemeClr val="accent6"/>
          </a:effectRef>
          <a:fontRef idx="minor">
            <a:schemeClr val="dk1"/>
          </a:fontRef>
        </p:style>
        <p:txBody>
          <a:bodyPr>
            <a:normAutofit/>
          </a:bodyPr>
          <a:lstStyle/>
          <a:p>
            <a:r>
              <a:rPr lang="en-US" sz="4000" dirty="0"/>
              <a:t>There’s no predefined end point you want. Don’t confuse legitimate Socratic questioning with discussion</a:t>
            </a:r>
          </a:p>
          <a:p>
            <a:r>
              <a:rPr lang="en-US" sz="4000" dirty="0"/>
              <a:t>I’m actually heard </a:t>
            </a:r>
            <a:r>
              <a:rPr lang="mr-IN" sz="4000" dirty="0"/>
              <a:t>–</a:t>
            </a:r>
            <a:r>
              <a:rPr lang="en-US" sz="4000" dirty="0"/>
              <a:t> people listen to my points and respond to me carefully</a:t>
            </a:r>
          </a:p>
          <a:p>
            <a:r>
              <a:rPr lang="en-US" sz="4000" dirty="0"/>
              <a:t>There’s ample time for me to gather my thoughts &amp; no pressure to speak before I’m ready</a:t>
            </a:r>
          </a:p>
          <a:p>
            <a:r>
              <a:rPr lang="en-US" sz="4000" dirty="0"/>
              <a:t>At the same time I feel I’m regularly invited to contribute</a:t>
            </a:r>
          </a:p>
          <a:p>
            <a:r>
              <a:rPr lang="en-US" sz="4000" dirty="0"/>
              <a:t>As the instructor you show me you’re listening carefully</a:t>
            </a:r>
          </a:p>
          <a:p>
            <a:r>
              <a:rPr lang="en-US" sz="4000" dirty="0"/>
              <a:t>As the instructor you keep the egomaniacs in check</a:t>
            </a:r>
          </a:p>
          <a:p>
            <a:endParaRPr lang="en-US" sz="4000" dirty="0"/>
          </a:p>
        </p:txBody>
      </p:sp>
    </p:spTree>
    <p:extLst>
      <p:ext uri="{BB962C8B-B14F-4D97-AF65-F5344CB8AC3E}">
        <p14:creationId xmlns:p14="http://schemas.microsoft.com/office/powerpoint/2010/main" val="1017687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6319"/>
          </a:xfrm>
        </p:spPr>
        <p:txBody>
          <a:bodyPr>
            <a:noAutofit/>
          </a:bodyPr>
          <a:lstStyle/>
          <a:p>
            <a:r>
              <a:rPr lang="en-US" sz="7200" b="1" i="1" dirty="0">
                <a:solidFill>
                  <a:srgbClr val="FF0000"/>
                </a:solidFill>
              </a:rPr>
              <a:t>Circle of </a:t>
            </a:r>
            <a:r>
              <a:rPr lang="en-US" sz="7200" b="1" i="1" dirty="0" smtClean="0">
                <a:solidFill>
                  <a:srgbClr val="FF0000"/>
                </a:solidFill>
              </a:rPr>
              <a:t>Voices – A Good Starter</a:t>
            </a:r>
            <a:endParaRPr lang="en-US" sz="7200" b="1" i="1" dirty="0">
              <a:solidFill>
                <a:srgbClr val="FF0000"/>
              </a:solidFill>
            </a:endParaRPr>
          </a:p>
        </p:txBody>
      </p:sp>
      <p:sp>
        <p:nvSpPr>
          <p:cNvPr id="3" name="Content Placeholder 2"/>
          <p:cNvSpPr>
            <a:spLocks noGrp="1"/>
          </p:cNvSpPr>
          <p:nvPr>
            <p:ph idx="1"/>
          </p:nvPr>
        </p:nvSpPr>
        <p:spPr>
          <a:xfrm>
            <a:off x="0" y="1036320"/>
            <a:ext cx="12192000" cy="5821680"/>
          </a:xfrm>
        </p:spPr>
        <p:style>
          <a:lnRef idx="1">
            <a:schemeClr val="accent1"/>
          </a:lnRef>
          <a:fillRef idx="2">
            <a:schemeClr val="accent1"/>
          </a:fillRef>
          <a:effectRef idx="1">
            <a:schemeClr val="accent1"/>
          </a:effectRef>
          <a:fontRef idx="minor">
            <a:schemeClr val="dk1"/>
          </a:fontRef>
        </p:style>
        <p:txBody>
          <a:bodyPr>
            <a:noAutofit/>
          </a:bodyPr>
          <a:lstStyle/>
          <a:p>
            <a:pPr>
              <a:defRPr/>
            </a:pPr>
            <a:r>
              <a:rPr lang="en-US" sz="4000" dirty="0">
                <a:latin typeface="Times New Roman" charset="0"/>
                <a:ea typeface="ＭＳ Ｐゴシック" charset="0"/>
                <a:cs typeface="ＭＳ Ｐゴシック" charset="0"/>
              </a:rPr>
              <a:t>Students think silently about a question posed by the teacher &amp; make notes on their response  </a:t>
            </a:r>
          </a:p>
          <a:p>
            <a:pPr>
              <a:defRPr/>
            </a:pPr>
            <a:r>
              <a:rPr lang="en-US" sz="4000" dirty="0">
                <a:latin typeface="Times New Roman" charset="0"/>
                <a:ea typeface="ＭＳ Ｐゴシック" charset="0"/>
                <a:cs typeface="ＭＳ Ｐゴシック" charset="0"/>
              </a:rPr>
              <a:t>Participants go round the circle in order - each person has up to 1 minute of uninterrupted air time to give their response to the question.  No interruptions </a:t>
            </a:r>
            <a:r>
              <a:rPr lang="en-US" sz="4000" dirty="0" smtClean="0">
                <a:latin typeface="Times New Roman" charset="0"/>
                <a:ea typeface="ＭＳ Ｐゴシック" charset="0"/>
                <a:cs typeface="ＭＳ Ｐゴシック" charset="0"/>
              </a:rPr>
              <a:t>are allowed</a:t>
            </a:r>
            <a:r>
              <a:rPr lang="en-US" sz="4000" dirty="0">
                <a:latin typeface="Times New Roman" charset="0"/>
                <a:ea typeface="ＭＳ Ｐゴシック" charset="0"/>
                <a:cs typeface="ＭＳ Ｐゴシック" charset="0"/>
              </a:rPr>
              <a:t>.</a:t>
            </a:r>
          </a:p>
          <a:p>
            <a:pPr>
              <a:defRPr/>
            </a:pPr>
            <a:r>
              <a:rPr lang="en-US" sz="4000" dirty="0">
                <a:latin typeface="Times New Roman" charset="0"/>
                <a:ea typeface="ＭＳ Ｐゴシック" charset="0"/>
                <a:cs typeface="ＭＳ Ｐゴシック" charset="0"/>
              </a:rPr>
              <a:t>Students then move into open conversation with the ground rule that you can only talk about a comment made by </a:t>
            </a:r>
            <a:r>
              <a:rPr lang="en-US" sz="4000" b="1" dirty="0">
                <a:latin typeface="Times New Roman" charset="0"/>
                <a:ea typeface="ＭＳ Ｐゴシック" charset="0"/>
                <a:cs typeface="ＭＳ Ｐゴシック" charset="0"/>
              </a:rPr>
              <a:t>someone else</a:t>
            </a:r>
            <a:r>
              <a:rPr lang="en-US" sz="4000" dirty="0">
                <a:latin typeface="Times New Roman" charset="0"/>
                <a:ea typeface="ＭＳ Ｐゴシック" charset="0"/>
                <a:cs typeface="ＭＳ Ｐゴシック" charset="0"/>
              </a:rPr>
              <a:t> in the opening circle of voices.  This need </a:t>
            </a:r>
            <a:r>
              <a:rPr lang="en-US" sz="4000" b="1" dirty="0">
                <a:latin typeface="Times New Roman" charset="0"/>
                <a:ea typeface="ＭＳ Ｐゴシック" charset="0"/>
                <a:cs typeface="ＭＳ Ｐゴシック" charset="0"/>
              </a:rPr>
              <a:t>NOT</a:t>
            </a:r>
            <a:r>
              <a:rPr lang="en-US" sz="4000" dirty="0">
                <a:latin typeface="Times New Roman" charset="0"/>
                <a:ea typeface="ＭＳ Ｐゴシック" charset="0"/>
                <a:cs typeface="ＭＳ Ｐゴシック" charset="0"/>
              </a:rPr>
              <a:t> be agreement - it can be a disagreement, a question, an illustration</a:t>
            </a:r>
          </a:p>
        </p:txBody>
      </p:sp>
    </p:spTree>
    <p:extLst>
      <p:ext uri="{BB962C8B-B14F-4D97-AF65-F5344CB8AC3E}">
        <p14:creationId xmlns:p14="http://schemas.microsoft.com/office/powerpoint/2010/main" val="1147929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1559"/>
          </a:xfrm>
        </p:spPr>
        <p:txBody>
          <a:bodyPr>
            <a:noAutofit/>
          </a:bodyPr>
          <a:lstStyle/>
          <a:p>
            <a:r>
              <a:rPr lang="en-US" sz="4800" b="1" i="1" dirty="0">
                <a:solidFill>
                  <a:srgbClr val="FF0000"/>
                </a:solidFill>
              </a:rPr>
              <a:t>What Students Appreciate about Circle of Voices</a:t>
            </a:r>
          </a:p>
        </p:txBody>
      </p:sp>
      <p:sp>
        <p:nvSpPr>
          <p:cNvPr id="3" name="Content Placeholder 2"/>
          <p:cNvSpPr>
            <a:spLocks noGrp="1"/>
          </p:cNvSpPr>
          <p:nvPr>
            <p:ph idx="1"/>
          </p:nvPr>
        </p:nvSpPr>
        <p:spPr>
          <a:xfrm>
            <a:off x="0" y="1051560"/>
            <a:ext cx="12192000" cy="580644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sz="4400" dirty="0"/>
              <a:t>It begins with silent time to think named as part of the exercise – those who need time to process appreciate this</a:t>
            </a:r>
          </a:p>
          <a:p>
            <a:r>
              <a:rPr lang="en-US" sz="4400" dirty="0"/>
              <a:t>The structure decreases anxiety for students who wonder what ‘participation’ looks like</a:t>
            </a:r>
          </a:p>
          <a:p>
            <a:r>
              <a:rPr lang="en-US" sz="4400" dirty="0"/>
              <a:t>Everyone is heard in the first round</a:t>
            </a:r>
          </a:p>
          <a:p>
            <a:r>
              <a:rPr lang="en-US" sz="4400" dirty="0"/>
              <a:t>It forces students to listen to others</a:t>
            </a:r>
          </a:p>
          <a:p>
            <a:r>
              <a:rPr lang="en-US" sz="4400" dirty="0"/>
              <a:t>It makes it easier to participate in the future – if participation is important to you then you must engineer it very early on</a:t>
            </a:r>
          </a:p>
          <a:p>
            <a:endParaRPr lang="en-US" dirty="0"/>
          </a:p>
        </p:txBody>
      </p:sp>
    </p:spTree>
    <p:extLst>
      <p:ext uri="{BB962C8B-B14F-4D97-AF65-F5344CB8AC3E}">
        <p14:creationId xmlns:p14="http://schemas.microsoft.com/office/powerpoint/2010/main" val="1719323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03959"/>
          </a:xfrm>
        </p:spPr>
        <p:txBody>
          <a:bodyPr>
            <a:normAutofit/>
          </a:bodyPr>
          <a:lstStyle/>
          <a:p>
            <a:pPr algn="ctr"/>
            <a:r>
              <a:rPr lang="en-US" sz="7200" b="1" i="1" dirty="0">
                <a:solidFill>
                  <a:srgbClr val="FF0000"/>
                </a:solidFill>
              </a:rPr>
              <a:t>Question</a:t>
            </a:r>
          </a:p>
        </p:txBody>
      </p:sp>
      <p:sp>
        <p:nvSpPr>
          <p:cNvPr id="3" name="Content Placeholder 2"/>
          <p:cNvSpPr>
            <a:spLocks noGrp="1"/>
          </p:cNvSpPr>
          <p:nvPr>
            <p:ph idx="1"/>
          </p:nvPr>
        </p:nvSpPr>
        <p:spPr>
          <a:xfrm>
            <a:off x="0" y="1203960"/>
            <a:ext cx="12192000" cy="565404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8000" dirty="0" smtClean="0"/>
              <a:t>What’s the best way to get students contributing to a discussion that you’ve enacted or witnessed?</a:t>
            </a:r>
            <a:endParaRPr lang="en-US" sz="8000" dirty="0"/>
          </a:p>
        </p:txBody>
      </p:sp>
    </p:spTree>
    <p:extLst>
      <p:ext uri="{BB962C8B-B14F-4D97-AF65-F5344CB8AC3E}">
        <p14:creationId xmlns:p14="http://schemas.microsoft.com/office/powerpoint/2010/main" val="150875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29639"/>
          </a:xfrm>
        </p:spPr>
        <p:txBody>
          <a:bodyPr>
            <a:noAutofit/>
          </a:bodyPr>
          <a:lstStyle/>
          <a:p>
            <a:r>
              <a:rPr lang="en-US" sz="6600" b="1" i="1" dirty="0">
                <a:solidFill>
                  <a:srgbClr val="FF0000"/>
                </a:solidFill>
              </a:rPr>
              <a:t>Monitoring Discussion Participation</a:t>
            </a:r>
          </a:p>
        </p:txBody>
      </p:sp>
      <p:sp>
        <p:nvSpPr>
          <p:cNvPr id="3" name="Content Placeholder 2"/>
          <p:cNvSpPr>
            <a:spLocks noGrp="1"/>
          </p:cNvSpPr>
          <p:nvPr>
            <p:ph idx="1"/>
          </p:nvPr>
        </p:nvSpPr>
        <p:spPr>
          <a:xfrm>
            <a:off x="0" y="929640"/>
            <a:ext cx="12192000" cy="5928360"/>
          </a:xfr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oAutofit/>
          </a:bodyPr>
          <a:lstStyle/>
          <a:p>
            <a:r>
              <a:rPr lang="en-US" sz="3600" dirty="0"/>
              <a:t>The most important knowledge we need </a:t>
            </a:r>
            <a:r>
              <a:rPr lang="en-US" sz="3600" dirty="0" smtClean="0"/>
              <a:t>run discussions well is how students experience participating in discussions and what they are learning as they do this</a:t>
            </a:r>
            <a:endParaRPr lang="en-US" sz="3600" dirty="0"/>
          </a:p>
          <a:p>
            <a:r>
              <a:rPr lang="en-US" sz="3600" dirty="0"/>
              <a:t>One way to monitor this is through the Classroom Critical Incident Questionnaire (CIQ) available for free download on my home </a:t>
            </a:r>
            <a:r>
              <a:rPr lang="en-US" sz="3600" dirty="0" smtClean="0"/>
              <a:t>page </a:t>
            </a:r>
          </a:p>
          <a:p>
            <a:r>
              <a:rPr lang="en-US" sz="3600" dirty="0" smtClean="0">
                <a:hlinkClick r:id="rId2"/>
              </a:rPr>
              <a:t>Go to </a:t>
            </a:r>
            <a:r>
              <a:rPr lang="en-US" sz="3600" dirty="0" smtClean="0">
                <a:hlinkClick r:id="rId2"/>
              </a:rPr>
              <a:t>www.stephenbrookfield.com</a:t>
            </a:r>
            <a:endParaRPr lang="en-US" sz="3600" dirty="0" smtClean="0"/>
          </a:p>
          <a:p>
            <a:r>
              <a:rPr lang="en-US" sz="3600" dirty="0" smtClean="0"/>
              <a:t>Click on the </a:t>
            </a:r>
            <a:r>
              <a:rPr lang="en-US" sz="3600" i="1" dirty="0" smtClean="0">
                <a:solidFill>
                  <a:srgbClr val="FF0000"/>
                </a:solidFill>
              </a:rPr>
              <a:t>Critical Incident Questionnaire </a:t>
            </a:r>
            <a:r>
              <a:rPr lang="en-US" sz="3600" dirty="0" smtClean="0"/>
              <a:t>link at the top middle of the page.</a:t>
            </a:r>
          </a:p>
          <a:p>
            <a:r>
              <a:rPr lang="en-US" sz="3600" dirty="0" smtClean="0"/>
              <a:t>There you will find the tool plus examples of its use in different contexts</a:t>
            </a:r>
            <a:endParaRPr lang="en-US" sz="3600" dirty="0"/>
          </a:p>
        </p:txBody>
      </p:sp>
    </p:spTree>
    <p:extLst>
      <p:ext uri="{BB962C8B-B14F-4D97-AF65-F5344CB8AC3E}">
        <p14:creationId xmlns:p14="http://schemas.microsoft.com/office/powerpoint/2010/main" val="30382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44879"/>
          </a:xfrm>
        </p:spPr>
        <p:txBody>
          <a:bodyPr>
            <a:noAutofit/>
          </a:bodyPr>
          <a:lstStyle/>
          <a:p>
            <a:r>
              <a:rPr lang="en-US" sz="7200" b="1" i="1" dirty="0">
                <a:solidFill>
                  <a:srgbClr val="FF0000"/>
                </a:solidFill>
              </a:rPr>
              <a:t>CIQ Questions</a:t>
            </a:r>
          </a:p>
        </p:txBody>
      </p:sp>
      <p:sp>
        <p:nvSpPr>
          <p:cNvPr id="3" name="Content Placeholder 2"/>
          <p:cNvSpPr>
            <a:spLocks noGrp="1"/>
          </p:cNvSpPr>
          <p:nvPr>
            <p:ph idx="1"/>
          </p:nvPr>
        </p:nvSpPr>
        <p:spPr>
          <a:xfrm>
            <a:off x="0" y="944880"/>
            <a:ext cx="12192000" cy="5913120"/>
          </a:xfr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800" dirty="0">
                <a:latin typeface="Times New Roman" charset="0"/>
                <a:ea typeface="ＭＳ Ｐゴシック" charset="0"/>
                <a:cs typeface="ＭＳ Ｐゴシック" charset="0"/>
              </a:rPr>
              <a:t>Moment most engaged in class this week</a:t>
            </a:r>
          </a:p>
          <a:p>
            <a:pPr algn="ctr"/>
            <a:r>
              <a:rPr lang="en-US" sz="4800" dirty="0">
                <a:latin typeface="Times New Roman" charset="0"/>
                <a:ea typeface="ＭＳ Ｐゴシック" charset="0"/>
                <a:cs typeface="ＭＳ Ｐゴシック" charset="0"/>
              </a:rPr>
              <a:t>Moment most distanced in class this week</a:t>
            </a:r>
          </a:p>
          <a:p>
            <a:pPr algn="ctr"/>
            <a:r>
              <a:rPr lang="en-US" sz="4800" dirty="0">
                <a:latin typeface="Times New Roman" charset="0"/>
                <a:ea typeface="ＭＳ Ｐゴシック" charset="0"/>
                <a:cs typeface="ＭＳ Ｐゴシック" charset="0"/>
              </a:rPr>
              <a:t>Most helpful action anyone in class took this week</a:t>
            </a:r>
          </a:p>
          <a:p>
            <a:pPr algn="ctr"/>
            <a:r>
              <a:rPr lang="en-US" sz="4800" dirty="0">
                <a:latin typeface="Times New Roman" charset="0"/>
                <a:ea typeface="ＭＳ Ｐゴシック" charset="0"/>
                <a:cs typeface="ＭＳ Ｐゴシック" charset="0"/>
              </a:rPr>
              <a:t>Most puzzling action anyone in class took this week</a:t>
            </a:r>
          </a:p>
          <a:p>
            <a:pPr algn="ctr"/>
            <a:r>
              <a:rPr lang="en-US" sz="4800" dirty="0">
                <a:latin typeface="Times New Roman" charset="0"/>
                <a:ea typeface="ＭＳ Ｐゴシック" charset="0"/>
                <a:cs typeface="ＭＳ Ｐゴシック" charset="0"/>
              </a:rPr>
              <a:t>What surprised you most about the class this week</a:t>
            </a:r>
          </a:p>
        </p:txBody>
      </p:sp>
    </p:spTree>
    <p:extLst>
      <p:ext uri="{BB962C8B-B14F-4D97-AF65-F5344CB8AC3E}">
        <p14:creationId xmlns:p14="http://schemas.microsoft.com/office/powerpoint/2010/main" val="42465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3919"/>
          </a:xfrm>
        </p:spPr>
        <p:txBody>
          <a:bodyPr>
            <a:noAutofit/>
          </a:bodyPr>
          <a:lstStyle/>
          <a:p>
            <a:pPr algn="ctr"/>
            <a:r>
              <a:rPr lang="en-US" sz="6600" b="1" i="1" dirty="0">
                <a:solidFill>
                  <a:srgbClr val="FF0000"/>
                </a:solidFill>
              </a:rPr>
              <a:t>CIQ</a:t>
            </a:r>
          </a:p>
        </p:txBody>
      </p:sp>
      <p:sp>
        <p:nvSpPr>
          <p:cNvPr id="3" name="Content Placeholder 2"/>
          <p:cNvSpPr>
            <a:spLocks noGrp="1"/>
          </p:cNvSpPr>
          <p:nvPr>
            <p:ph idx="1"/>
          </p:nvPr>
        </p:nvSpPr>
        <p:spPr>
          <a:xfrm>
            <a:off x="0" y="883920"/>
            <a:ext cx="12192000" cy="5974080"/>
          </a:xfr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oAutofit/>
          </a:bodyPr>
          <a:lstStyle/>
          <a:p>
            <a:r>
              <a:rPr lang="en-US" sz="4000" dirty="0"/>
              <a:t>Takes 5 minutes to complete at the end of the last class of the week</a:t>
            </a:r>
          </a:p>
          <a:p>
            <a:r>
              <a:rPr lang="en-US" sz="4000" dirty="0"/>
              <a:t>Anonymous</a:t>
            </a:r>
          </a:p>
          <a:p>
            <a:r>
              <a:rPr lang="en-US" sz="4000" dirty="0"/>
              <a:t>Instructor reads through responses &amp; prepares a short summary to be given at the first class of the following week (or online)</a:t>
            </a:r>
          </a:p>
          <a:p>
            <a:r>
              <a:rPr lang="en-US" sz="4000" dirty="0"/>
              <a:t>Instructor responds to problems, explains confusions, shows how she will adapt her teaching to feedback – or why she cannot in good conscience do this</a:t>
            </a:r>
          </a:p>
        </p:txBody>
      </p:sp>
    </p:spTree>
    <p:extLst>
      <p:ext uri="{BB962C8B-B14F-4D97-AF65-F5344CB8AC3E}">
        <p14:creationId xmlns:p14="http://schemas.microsoft.com/office/powerpoint/2010/main" val="631100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1559"/>
          </a:xfrm>
        </p:spPr>
        <p:txBody>
          <a:bodyPr>
            <a:normAutofit/>
          </a:bodyPr>
          <a:lstStyle/>
          <a:p>
            <a:r>
              <a:rPr lang="en-US" sz="6600" b="1" i="1" dirty="0">
                <a:solidFill>
                  <a:srgbClr val="FF0000"/>
                </a:solidFill>
              </a:rPr>
              <a:t>Some Stephen Brookfield Resources</a:t>
            </a:r>
          </a:p>
        </p:txBody>
      </p:sp>
      <p:sp>
        <p:nvSpPr>
          <p:cNvPr id="3" name="Content Placeholder 2"/>
          <p:cNvSpPr>
            <a:spLocks noGrp="1"/>
          </p:cNvSpPr>
          <p:nvPr>
            <p:ph idx="1"/>
          </p:nvPr>
        </p:nvSpPr>
        <p:spPr>
          <a:xfrm>
            <a:off x="0" y="1051560"/>
            <a:ext cx="12192000" cy="5806440"/>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sz="6000" dirty="0">
                <a:hlinkClick r:id="rId2"/>
              </a:rPr>
              <a:t>http://www.stephenbrookfield.com/</a:t>
            </a:r>
            <a:endParaRPr lang="en-US" sz="6000" dirty="0"/>
          </a:p>
          <a:p>
            <a:r>
              <a:rPr lang="en-US" sz="4000" i="1" dirty="0"/>
              <a:t>Discussion as a Way of Teaching</a:t>
            </a:r>
            <a:r>
              <a:rPr lang="en-US" sz="4000" i="1" dirty="0">
                <a:sym typeface="Wingdings"/>
              </a:rPr>
              <a:t> (2005) </a:t>
            </a:r>
            <a:r>
              <a:rPr lang="en-US" sz="4000" dirty="0"/>
              <a:t>with Stephen </a:t>
            </a:r>
            <a:r>
              <a:rPr lang="en-US" sz="4000" dirty="0" err="1"/>
              <a:t>Preskill</a:t>
            </a:r>
            <a:r>
              <a:rPr lang="en-US" sz="4000" dirty="0"/>
              <a:t> (2</a:t>
            </a:r>
            <a:r>
              <a:rPr lang="en-US" sz="4000" baseline="30000" dirty="0"/>
              <a:t>nd</a:t>
            </a:r>
            <a:r>
              <a:rPr lang="en-US" sz="4000" dirty="0"/>
              <a:t>. Ed.)</a:t>
            </a:r>
            <a:endParaRPr lang="en-US" sz="4000" i="1" dirty="0"/>
          </a:p>
          <a:p>
            <a:r>
              <a:rPr lang="en-US" sz="4000" i="1" dirty="0">
                <a:solidFill>
                  <a:srgbClr val="002060"/>
                </a:solidFill>
              </a:rPr>
              <a:t>The Skillful Teacher: On Technique, Trust &amp; Responsiveness in the Classroom  </a:t>
            </a:r>
            <a:r>
              <a:rPr lang="en-US" sz="4000" dirty="0"/>
              <a:t>(2015, 3rd ed.)</a:t>
            </a:r>
          </a:p>
          <a:p>
            <a:r>
              <a:rPr lang="en-US" sz="4000" i="1" dirty="0">
                <a:solidFill>
                  <a:srgbClr val="00B050"/>
                </a:solidFill>
              </a:rPr>
              <a:t>The Discussion Book: 50 Great Ways to Get People Talking </a:t>
            </a:r>
            <a:r>
              <a:rPr lang="en-US" sz="4000" dirty="0">
                <a:solidFill>
                  <a:srgbClr val="00B050"/>
                </a:solidFill>
              </a:rPr>
              <a:t>(2016) - with Stephen </a:t>
            </a:r>
            <a:r>
              <a:rPr lang="en-US" sz="4000" dirty="0" err="1">
                <a:solidFill>
                  <a:srgbClr val="00B050"/>
                </a:solidFill>
              </a:rPr>
              <a:t>Preskill</a:t>
            </a:r>
            <a:endParaRPr lang="en-US" sz="4000" dirty="0">
              <a:solidFill>
                <a:srgbClr val="00B050"/>
              </a:solidFill>
            </a:endParaRPr>
          </a:p>
          <a:p>
            <a:r>
              <a:rPr lang="en-US" sz="4000" i="1" dirty="0">
                <a:solidFill>
                  <a:srgbClr val="FF0000"/>
                </a:solidFill>
              </a:rPr>
              <a:t>Becoming a Critically Reflective Teacher </a:t>
            </a:r>
            <a:r>
              <a:rPr lang="en-US" sz="4000" dirty="0"/>
              <a:t>(2017, 2</a:t>
            </a:r>
            <a:r>
              <a:rPr lang="en-US" sz="4000" baseline="30000" dirty="0"/>
              <a:t>nd</a:t>
            </a:r>
            <a:r>
              <a:rPr lang="en-US" sz="4000" dirty="0"/>
              <a:t>. Ed.)</a:t>
            </a:r>
          </a:p>
          <a:p>
            <a:pPr algn="ctr"/>
            <a:r>
              <a:rPr lang="en-US" sz="4000" dirty="0"/>
              <a:t>(All published by </a:t>
            </a:r>
            <a:r>
              <a:rPr lang="en-US" sz="4000" dirty="0" err="1"/>
              <a:t>Jossey</a:t>
            </a:r>
            <a:r>
              <a:rPr lang="en-US" sz="4000" dirty="0"/>
              <a:t>-Bass/Wiley)</a:t>
            </a:r>
          </a:p>
        </p:txBody>
      </p:sp>
    </p:spTree>
    <p:extLst>
      <p:ext uri="{BB962C8B-B14F-4D97-AF65-F5344CB8AC3E}">
        <p14:creationId xmlns:p14="http://schemas.microsoft.com/office/powerpoint/2010/main" val="70780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799"/>
          </a:xfrm>
        </p:spPr>
        <p:txBody>
          <a:bodyPr>
            <a:normAutofit/>
          </a:bodyPr>
          <a:lstStyle/>
          <a:p>
            <a:r>
              <a:rPr lang="en-US" sz="6600" b="1" i="1" dirty="0">
                <a:solidFill>
                  <a:srgbClr val="FF0000"/>
                </a:solidFill>
              </a:rPr>
              <a:t>Access this </a:t>
            </a:r>
            <a:r>
              <a:rPr lang="en-US" sz="6600" b="1" i="1" dirty="0" err="1">
                <a:solidFill>
                  <a:srgbClr val="FF0000"/>
                </a:solidFill>
              </a:rPr>
              <a:t>Powerpoint</a:t>
            </a:r>
            <a:r>
              <a:rPr lang="en-US" sz="6600" b="1" i="1" dirty="0">
                <a:solidFill>
                  <a:srgbClr val="FF0000"/>
                </a:solidFill>
              </a:rPr>
              <a:t> Now</a:t>
            </a:r>
            <a:r>
              <a:rPr lang="mr-IN" sz="6600" b="1" i="1" dirty="0">
                <a:solidFill>
                  <a:srgbClr val="FF0000"/>
                </a:solidFill>
              </a:rPr>
              <a:t>…</a:t>
            </a:r>
            <a:r>
              <a:rPr lang="en-US" sz="6600" b="1" i="1" dirty="0">
                <a:solidFill>
                  <a:srgbClr val="FF0000"/>
                </a:solidFill>
              </a:rPr>
              <a:t>.</a:t>
            </a:r>
          </a:p>
        </p:txBody>
      </p:sp>
      <p:sp>
        <p:nvSpPr>
          <p:cNvPr id="3" name="Content Placeholder 2"/>
          <p:cNvSpPr>
            <a:spLocks noGrp="1"/>
          </p:cNvSpPr>
          <p:nvPr>
            <p:ph idx="1"/>
          </p:nvPr>
        </p:nvSpPr>
        <p:spPr>
          <a:xfrm>
            <a:off x="0" y="1044498"/>
            <a:ext cx="12192000" cy="5791200"/>
          </a:xfrm>
        </p:spPr>
        <p:style>
          <a:lnRef idx="1">
            <a:schemeClr val="accent2"/>
          </a:lnRef>
          <a:fillRef idx="2">
            <a:schemeClr val="accent2"/>
          </a:fillRef>
          <a:effectRef idx="1">
            <a:schemeClr val="accent2"/>
          </a:effectRef>
          <a:fontRef idx="minor">
            <a:schemeClr val="dk1"/>
          </a:fontRef>
        </p:style>
        <p:txBody>
          <a:bodyPr>
            <a:noAutofit/>
          </a:bodyPr>
          <a:lstStyle/>
          <a:p>
            <a:r>
              <a:rPr lang="en-US" sz="4000" dirty="0"/>
              <a:t>Go to </a:t>
            </a:r>
            <a:r>
              <a:rPr lang="en-US" sz="4000" dirty="0">
                <a:hlinkClick r:id="rId2"/>
              </a:rPr>
              <a:t>www.stephenbrookfield.com</a:t>
            </a:r>
            <a:endParaRPr lang="en-US" sz="4000" dirty="0"/>
          </a:p>
          <a:p>
            <a:r>
              <a:rPr lang="en-US" sz="4000" dirty="0"/>
              <a:t>Click on </a:t>
            </a:r>
            <a:r>
              <a:rPr lang="en-US" sz="4000" i="1" dirty="0" smtClean="0">
                <a:solidFill>
                  <a:srgbClr val="FF0000"/>
                </a:solidFill>
              </a:rPr>
              <a:t>Resources</a:t>
            </a:r>
            <a:r>
              <a:rPr lang="en-US" sz="4000" dirty="0" smtClean="0"/>
              <a:t> </a:t>
            </a:r>
            <a:r>
              <a:rPr lang="en-US" sz="4000" dirty="0"/>
              <a:t>link at top </a:t>
            </a:r>
            <a:r>
              <a:rPr lang="en-US" sz="4000" dirty="0" smtClean="0"/>
              <a:t>left</a:t>
            </a:r>
            <a:r>
              <a:rPr lang="en-US" sz="4000" dirty="0" smtClean="0"/>
              <a:t> </a:t>
            </a:r>
            <a:r>
              <a:rPr lang="en-US" sz="4000" dirty="0"/>
              <a:t>of page</a:t>
            </a:r>
          </a:p>
          <a:p>
            <a:r>
              <a:rPr lang="en-US" sz="4000" dirty="0"/>
              <a:t>Scroll down </a:t>
            </a:r>
            <a:r>
              <a:rPr lang="en-US" sz="4000" dirty="0" smtClean="0"/>
              <a:t>to </a:t>
            </a:r>
            <a:r>
              <a:rPr lang="en-US" sz="4000" i="1" dirty="0" err="1" smtClean="0">
                <a:solidFill>
                  <a:srgbClr val="FF0000"/>
                </a:solidFill>
              </a:rPr>
              <a:t>Powerpoints</a:t>
            </a:r>
            <a:r>
              <a:rPr lang="en-US" sz="4000" i="1" dirty="0" smtClean="0">
                <a:solidFill>
                  <a:srgbClr val="FF0000"/>
                </a:solidFill>
              </a:rPr>
              <a:t> &amp; PDF’s </a:t>
            </a:r>
            <a:r>
              <a:rPr lang="en-US" sz="4000" dirty="0" smtClean="0"/>
              <a:t>link</a:t>
            </a:r>
          </a:p>
          <a:p>
            <a:r>
              <a:rPr lang="en-US" sz="4000" dirty="0" smtClean="0"/>
              <a:t>This </a:t>
            </a:r>
            <a:r>
              <a:rPr lang="en-US" sz="4000" dirty="0" err="1" smtClean="0"/>
              <a:t>powerpoint</a:t>
            </a:r>
            <a:r>
              <a:rPr lang="en-US" sz="4000" dirty="0" smtClean="0"/>
              <a:t> is the first link- </a:t>
            </a:r>
            <a:r>
              <a:rPr lang="en-US" sz="4000" i="1" dirty="0" smtClean="0">
                <a:solidFill>
                  <a:srgbClr val="FF0000"/>
                </a:solidFill>
              </a:rPr>
              <a:t>MSU Getting Discussion Started</a:t>
            </a:r>
          </a:p>
          <a:p>
            <a:r>
              <a:rPr lang="en-US" sz="4000" dirty="0" smtClean="0"/>
              <a:t>Click on the </a:t>
            </a:r>
            <a:r>
              <a:rPr lang="en-US" sz="4000" dirty="0"/>
              <a:t>link &amp; follow along</a:t>
            </a:r>
            <a:r>
              <a:rPr lang="en-US" sz="4000" dirty="0" smtClean="0"/>
              <a:t>!</a:t>
            </a:r>
          </a:p>
          <a:p>
            <a:r>
              <a:rPr lang="en-US" sz="4000" dirty="0" smtClean="0"/>
              <a:t>My home page is open access so feel free to steal anything useful. No need to ask permission but I’d appreciate an acknowledgment if you use my work</a:t>
            </a:r>
            <a:endParaRPr lang="en-US" sz="4000" dirty="0"/>
          </a:p>
        </p:txBody>
      </p:sp>
    </p:spTree>
    <p:extLst>
      <p:ext uri="{BB962C8B-B14F-4D97-AF65-F5344CB8AC3E}">
        <p14:creationId xmlns:p14="http://schemas.microsoft.com/office/powerpoint/2010/main" val="835448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3919"/>
          </a:xfrm>
        </p:spPr>
        <p:txBody>
          <a:bodyPr>
            <a:noAutofit/>
          </a:bodyPr>
          <a:lstStyle/>
          <a:p>
            <a:pPr algn="ctr"/>
            <a:r>
              <a:rPr lang="en-US" sz="7200" b="1" i="1" dirty="0">
                <a:solidFill>
                  <a:srgbClr val="FF0000"/>
                </a:solidFill>
              </a:rPr>
              <a:t>Circular Response (8-12)</a:t>
            </a:r>
          </a:p>
        </p:txBody>
      </p:sp>
      <p:sp>
        <p:nvSpPr>
          <p:cNvPr id="3" name="Content Placeholder 2"/>
          <p:cNvSpPr>
            <a:spLocks noGrp="1"/>
          </p:cNvSpPr>
          <p:nvPr>
            <p:ph idx="1"/>
          </p:nvPr>
        </p:nvSpPr>
        <p:spPr>
          <a:xfrm>
            <a:off x="0" y="906222"/>
            <a:ext cx="12192000" cy="5974080"/>
          </a:xfrm>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a:t>Group or instructor poses a question to be considered</a:t>
            </a:r>
          </a:p>
          <a:p>
            <a:r>
              <a:rPr lang="en-US" sz="3200" dirty="0"/>
              <a:t>When someone is ready to speak they offer an initial response for a minute or two. No interruptions are allowed.</a:t>
            </a:r>
          </a:p>
          <a:p>
            <a:r>
              <a:rPr lang="en-US" sz="3200" dirty="0"/>
              <a:t>Person sitting to the left of the opening speaker goes next &amp; speaks for a minute or two with no interruptions. However, whatever 2</a:t>
            </a:r>
            <a:r>
              <a:rPr lang="en-US" sz="3200" baseline="30000" dirty="0"/>
              <a:t>nd</a:t>
            </a:r>
            <a:r>
              <a:rPr lang="en-US" sz="3200" dirty="0"/>
              <a:t> speaker says must respond to what opening speaker talked about.</a:t>
            </a:r>
          </a:p>
          <a:p>
            <a:r>
              <a:rPr lang="en-US" sz="3200" dirty="0"/>
              <a:t>2nd speaker can express disagreement w/ 1</a:t>
            </a:r>
            <a:r>
              <a:rPr lang="en-US" sz="3200" baseline="30000" dirty="0"/>
              <a:t>st</a:t>
            </a:r>
            <a:r>
              <a:rPr lang="en-US" sz="3200" dirty="0"/>
              <a:t> speaker, provide </a:t>
            </a:r>
            <a:r>
              <a:rPr lang="en-US" sz="3200" dirty="0" err="1"/>
              <a:t>eg’s</a:t>
            </a:r>
            <a:r>
              <a:rPr lang="en-US" sz="3200" dirty="0"/>
              <a:t> &amp; illustrations, pose questions, or say why it’s difficult to respond</a:t>
            </a:r>
          </a:p>
          <a:p>
            <a:r>
              <a:rPr lang="en-US" sz="3200" dirty="0"/>
              <a:t>Process continues around the circle with each new person beginning by responding to the previous speaker’s comments (</a:t>
            </a:r>
            <a:r>
              <a:rPr lang="en-US" sz="3200" dirty="0" smtClean="0"/>
              <a:t>all w/no </a:t>
            </a:r>
            <a:r>
              <a:rPr lang="en-US" sz="3200" dirty="0"/>
              <a:t>interruption)</a:t>
            </a:r>
          </a:p>
          <a:p>
            <a:r>
              <a:rPr lang="en-US" sz="3200" dirty="0"/>
              <a:t>Once everyone has spoken group moves into open conversation with no ground rules in force </a:t>
            </a:r>
          </a:p>
        </p:txBody>
      </p:sp>
    </p:spTree>
    <p:extLst>
      <p:ext uri="{BB962C8B-B14F-4D97-AF65-F5344CB8AC3E}">
        <p14:creationId xmlns:p14="http://schemas.microsoft.com/office/powerpoint/2010/main" val="1489429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569719"/>
          </a:xfrm>
        </p:spPr>
        <p:txBody>
          <a:bodyPr>
            <a:normAutofit/>
          </a:bodyPr>
          <a:lstStyle/>
          <a:p>
            <a:pPr algn="ctr"/>
            <a:r>
              <a:rPr lang="en-US" sz="9600" b="1" i="1" dirty="0">
                <a:solidFill>
                  <a:srgbClr val="FF0000"/>
                </a:solidFill>
              </a:rPr>
              <a:t>QUESTION</a:t>
            </a:r>
          </a:p>
        </p:txBody>
      </p:sp>
      <p:sp>
        <p:nvSpPr>
          <p:cNvPr id="3" name="Content Placeholder 2"/>
          <p:cNvSpPr>
            <a:spLocks noGrp="1"/>
          </p:cNvSpPr>
          <p:nvPr>
            <p:ph idx="1"/>
          </p:nvPr>
        </p:nvSpPr>
        <p:spPr>
          <a:xfrm>
            <a:off x="0" y="1569720"/>
            <a:ext cx="12192000" cy="528828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9600" dirty="0"/>
              <a:t>WHAT DOES A GOOD DISCUSSION LEADER DO?</a:t>
            </a:r>
          </a:p>
        </p:txBody>
      </p:sp>
    </p:spTree>
    <p:extLst>
      <p:ext uri="{BB962C8B-B14F-4D97-AF65-F5344CB8AC3E}">
        <p14:creationId xmlns:p14="http://schemas.microsoft.com/office/powerpoint/2010/main" val="1693777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99159"/>
          </a:xfrm>
        </p:spPr>
        <p:txBody>
          <a:bodyPr>
            <a:noAutofit/>
          </a:bodyPr>
          <a:lstStyle/>
          <a:p>
            <a:pPr algn="ctr"/>
            <a:r>
              <a:rPr lang="en-US" sz="6600" b="1" i="1" dirty="0">
                <a:solidFill>
                  <a:srgbClr val="FF0000"/>
                </a:solidFill>
              </a:rPr>
              <a:t>What Students Appreciate</a:t>
            </a:r>
          </a:p>
        </p:txBody>
      </p:sp>
      <p:sp>
        <p:nvSpPr>
          <p:cNvPr id="3" name="Content Placeholder 2"/>
          <p:cNvSpPr>
            <a:spLocks noGrp="1"/>
          </p:cNvSpPr>
          <p:nvPr>
            <p:ph idx="1"/>
          </p:nvPr>
        </p:nvSpPr>
        <p:spPr>
          <a:xfrm>
            <a:off x="0" y="899160"/>
            <a:ext cx="12192000" cy="5958840"/>
          </a:xfrm>
        </p:spPr>
        <p:style>
          <a:lnRef idx="1">
            <a:schemeClr val="accent1"/>
          </a:lnRef>
          <a:fillRef idx="2">
            <a:schemeClr val="accent1"/>
          </a:fillRef>
          <a:effectRef idx="1">
            <a:schemeClr val="accent1"/>
          </a:effectRef>
          <a:fontRef idx="minor">
            <a:schemeClr val="dk1"/>
          </a:fontRef>
        </p:style>
        <p:txBody>
          <a:bodyPr>
            <a:noAutofit/>
          </a:bodyPr>
          <a:lstStyle/>
          <a:p>
            <a:r>
              <a:rPr lang="en-US" sz="4000" dirty="0"/>
              <a:t>Everyone has to listen carefully to the person before them, so that they can respond to their comments </a:t>
            </a:r>
            <a:r>
              <a:rPr lang="mr-IN" sz="4000" dirty="0"/>
              <a:t>–</a:t>
            </a:r>
            <a:r>
              <a:rPr lang="en-US" sz="4000" dirty="0"/>
              <a:t> people feel heard</a:t>
            </a:r>
          </a:p>
          <a:p>
            <a:r>
              <a:rPr lang="en-US" sz="4000" dirty="0"/>
              <a:t>People ‘lean in’ to focus on the multiple ways that contributions are extended, challenged &amp; morph into new directions, with new questions &amp; issues being raised</a:t>
            </a:r>
          </a:p>
          <a:p>
            <a:r>
              <a:rPr lang="en-US" sz="4000" dirty="0"/>
              <a:t>The discussion tends to focus on two or three themes that are deepened or </a:t>
            </a:r>
            <a:r>
              <a:rPr lang="en-US" sz="4000" dirty="0" err="1"/>
              <a:t>complexified</a:t>
            </a:r>
            <a:r>
              <a:rPr lang="en-US" sz="4000" dirty="0"/>
              <a:t> by the introduction of new ideas</a:t>
            </a:r>
          </a:p>
          <a:p>
            <a:r>
              <a:rPr lang="en-US" sz="4000" dirty="0"/>
              <a:t>The protocol works to keep dominant members in check</a:t>
            </a:r>
          </a:p>
        </p:txBody>
      </p:sp>
    </p:spTree>
    <p:extLst>
      <p:ext uri="{BB962C8B-B14F-4D97-AF65-F5344CB8AC3E}">
        <p14:creationId xmlns:p14="http://schemas.microsoft.com/office/powerpoint/2010/main" val="1001317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7279"/>
          </a:xfrm>
        </p:spPr>
        <p:txBody>
          <a:bodyPr>
            <a:normAutofit/>
          </a:bodyPr>
          <a:lstStyle/>
          <a:p>
            <a:pPr algn="ctr"/>
            <a:r>
              <a:rPr lang="en-US" sz="7200" b="1" i="1" dirty="0">
                <a:solidFill>
                  <a:srgbClr val="FF0000"/>
                </a:solidFill>
              </a:rPr>
              <a:t>What Students Appreciate</a:t>
            </a:r>
          </a:p>
        </p:txBody>
      </p:sp>
      <p:sp>
        <p:nvSpPr>
          <p:cNvPr id="3" name="Content Placeholder 2"/>
          <p:cNvSpPr>
            <a:spLocks noGrp="1"/>
          </p:cNvSpPr>
          <p:nvPr>
            <p:ph idx="1"/>
          </p:nvPr>
        </p:nvSpPr>
        <p:spPr>
          <a:xfrm>
            <a:off x="0" y="1097280"/>
            <a:ext cx="12192000" cy="5760720"/>
          </a:xfrm>
        </p:spPr>
        <p:style>
          <a:lnRef idx="1">
            <a:schemeClr val="accent1"/>
          </a:lnRef>
          <a:fillRef idx="2">
            <a:schemeClr val="accent1"/>
          </a:fillRef>
          <a:effectRef idx="1">
            <a:schemeClr val="accent1"/>
          </a:effectRef>
          <a:fontRef idx="minor">
            <a:schemeClr val="dk1"/>
          </a:fontRef>
        </p:style>
        <p:txBody>
          <a:bodyPr>
            <a:noAutofit/>
          </a:bodyPr>
          <a:lstStyle/>
          <a:p>
            <a:r>
              <a:rPr lang="en-US" sz="3600" dirty="0"/>
              <a:t>You demonstrate a genuine interest in what &amp; how we learn</a:t>
            </a:r>
          </a:p>
          <a:p>
            <a:r>
              <a:rPr lang="en-US" sz="3600" dirty="0"/>
              <a:t>We can raise problems without fear of retribution or embarrassment</a:t>
            </a:r>
          </a:p>
          <a:p>
            <a:r>
              <a:rPr lang="en-US" sz="3600" dirty="0"/>
              <a:t>You show a willingness to make changes in response to our concerns</a:t>
            </a:r>
          </a:p>
          <a:p>
            <a:r>
              <a:rPr lang="en-US" sz="3600" dirty="0"/>
              <a:t>We come to realize that not everyone experiences learning this topic the same way </a:t>
            </a:r>
          </a:p>
          <a:p>
            <a:r>
              <a:rPr lang="en-US" sz="3600" dirty="0"/>
              <a:t>When you stop universalizing your own experience you enter adulthood (</a:t>
            </a:r>
            <a:r>
              <a:rPr lang="en-US" sz="3600" dirty="0" err="1"/>
              <a:t>Jurgen</a:t>
            </a:r>
            <a:r>
              <a:rPr lang="en-US" sz="3600" dirty="0"/>
              <a:t> </a:t>
            </a:r>
            <a:r>
              <a:rPr lang="en-US" sz="3600" dirty="0" err="1"/>
              <a:t>Habermas</a:t>
            </a:r>
            <a:r>
              <a:rPr lang="en-US" sz="3600" dirty="0"/>
              <a:t>)</a:t>
            </a:r>
          </a:p>
          <a:p>
            <a:r>
              <a:rPr lang="en-US" sz="3600" dirty="0"/>
              <a:t>You model critical thinking about your practice in front of us</a:t>
            </a:r>
          </a:p>
        </p:txBody>
      </p:sp>
    </p:spTree>
    <p:extLst>
      <p:ext uri="{BB962C8B-B14F-4D97-AF65-F5344CB8AC3E}">
        <p14:creationId xmlns:p14="http://schemas.microsoft.com/office/powerpoint/2010/main" val="1334548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799"/>
          </a:xfrm>
        </p:spPr>
        <p:txBody>
          <a:bodyPr>
            <a:normAutofit/>
          </a:bodyPr>
          <a:lstStyle/>
          <a:p>
            <a:r>
              <a:rPr lang="en-US" sz="6600" b="1" i="1" dirty="0">
                <a:solidFill>
                  <a:srgbClr val="FF0000"/>
                </a:solidFill>
              </a:rPr>
              <a:t>Spoken Indicators of Participation</a:t>
            </a:r>
          </a:p>
        </p:txBody>
      </p:sp>
      <p:sp>
        <p:nvSpPr>
          <p:cNvPr id="3" name="Content Placeholder 2"/>
          <p:cNvSpPr>
            <a:spLocks noGrp="1"/>
          </p:cNvSpPr>
          <p:nvPr>
            <p:ph idx="1"/>
          </p:nvPr>
        </p:nvSpPr>
        <p:spPr>
          <a:xfrm>
            <a:off x="0" y="1066800"/>
            <a:ext cx="12192000" cy="5791200"/>
          </a:xfrm>
        </p:spPr>
        <p:style>
          <a:lnRef idx="1">
            <a:schemeClr val="accent1"/>
          </a:lnRef>
          <a:fillRef idx="2">
            <a:schemeClr val="accent1"/>
          </a:fillRef>
          <a:effectRef idx="1">
            <a:schemeClr val="accent1"/>
          </a:effectRef>
          <a:fontRef idx="minor">
            <a:schemeClr val="dk1"/>
          </a:fontRef>
        </p:style>
        <p:txBody>
          <a:bodyPr>
            <a:noAutofit/>
          </a:bodyPr>
          <a:lstStyle/>
          <a:p>
            <a:r>
              <a:rPr lang="en-US" sz="4000" dirty="0"/>
              <a:t>Contribute something that builds on, or springs from, what someone else has said.  Be explicit about the way you are doing this.</a:t>
            </a:r>
          </a:p>
          <a:p>
            <a:r>
              <a:rPr lang="en-US" sz="4000" dirty="0"/>
              <a:t>Make a summary observation that takes into account several people's contributions &amp; that touches on a recurring theme in the discussion (online if you like) </a:t>
            </a:r>
          </a:p>
          <a:p>
            <a:r>
              <a:rPr lang="en-US" sz="4000" dirty="0"/>
              <a:t>Ask a cause and effect question - for example, "can you explain why you think it's true that if these things are in place such and such a thing will occur?”  </a:t>
            </a:r>
          </a:p>
        </p:txBody>
      </p:sp>
    </p:spTree>
    <p:extLst>
      <p:ext uri="{BB962C8B-B14F-4D97-AF65-F5344CB8AC3E}">
        <p14:creationId xmlns:p14="http://schemas.microsoft.com/office/powerpoint/2010/main" val="473405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1559"/>
          </a:xfrm>
        </p:spPr>
        <p:txBody>
          <a:bodyPr>
            <a:normAutofit/>
          </a:bodyPr>
          <a:lstStyle/>
          <a:p>
            <a:r>
              <a:rPr lang="en-US" sz="6600" b="1" i="1" dirty="0">
                <a:solidFill>
                  <a:srgbClr val="FF0000"/>
                </a:solidFill>
              </a:rPr>
              <a:t>Spoken Indicators of Participation</a:t>
            </a:r>
          </a:p>
        </p:txBody>
      </p:sp>
      <p:sp>
        <p:nvSpPr>
          <p:cNvPr id="3" name="Content Placeholder 2"/>
          <p:cNvSpPr>
            <a:spLocks noGrp="1"/>
          </p:cNvSpPr>
          <p:nvPr>
            <p:ph idx="1"/>
          </p:nvPr>
        </p:nvSpPr>
        <p:spPr>
          <a:xfrm>
            <a:off x="0" y="1051560"/>
            <a:ext cx="12192000" cy="5806440"/>
          </a:xfrm>
        </p:spPr>
        <p:style>
          <a:lnRef idx="1">
            <a:schemeClr val="accent1"/>
          </a:lnRef>
          <a:fillRef idx="2">
            <a:schemeClr val="accent1"/>
          </a:fillRef>
          <a:effectRef idx="1">
            <a:schemeClr val="accent1"/>
          </a:effectRef>
          <a:fontRef idx="minor">
            <a:schemeClr val="dk1"/>
          </a:fontRef>
        </p:style>
        <p:txBody>
          <a:bodyPr>
            <a:noAutofit/>
          </a:bodyPr>
          <a:lstStyle/>
          <a:p>
            <a:r>
              <a:rPr lang="en-US" sz="4000" dirty="0"/>
              <a:t>Find a way to express appreciation for the enlightenment you have gained from the discussion. Try to be specific about what helped you understand something better.</a:t>
            </a:r>
          </a:p>
          <a:p>
            <a:r>
              <a:rPr lang="en-US" sz="4000" dirty="0"/>
              <a:t>If you talk a lot try the 3 Person Rule</a:t>
            </a:r>
          </a:p>
          <a:p>
            <a:r>
              <a:rPr lang="en-US" sz="4000" dirty="0"/>
              <a:t>Ask a question or make a comment that shows you’re interested in what someone’s saying</a:t>
            </a:r>
          </a:p>
          <a:p>
            <a:r>
              <a:rPr lang="en-US" sz="4000" dirty="0"/>
              <a:t>Ask a question or make a comment that encourages someone to elaborate on something they’ve already said</a:t>
            </a:r>
          </a:p>
        </p:txBody>
      </p:sp>
    </p:spTree>
    <p:extLst>
      <p:ext uri="{BB962C8B-B14F-4D97-AF65-F5344CB8AC3E}">
        <p14:creationId xmlns:p14="http://schemas.microsoft.com/office/powerpoint/2010/main" val="1722564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a:bodyPr>
          <a:lstStyle/>
          <a:p>
            <a:r>
              <a:rPr lang="en-US" sz="5400" b="1" i="1" dirty="0">
                <a:solidFill>
                  <a:srgbClr val="FF0000"/>
                </a:solidFill>
              </a:rPr>
              <a:t>Rewarding Students for Participation – How to Get the Participation Points</a:t>
            </a:r>
          </a:p>
        </p:txBody>
      </p:sp>
      <p:sp>
        <p:nvSpPr>
          <p:cNvPr id="3" name="Content Placeholder 2"/>
          <p:cNvSpPr>
            <a:spLocks noGrp="1"/>
          </p:cNvSpPr>
          <p:nvPr>
            <p:ph idx="1"/>
          </p:nvPr>
        </p:nvSpPr>
        <p:spPr>
          <a:xfrm>
            <a:off x="0" y="1690688"/>
            <a:ext cx="12192000" cy="5167311"/>
          </a:xfrm>
        </p:spPr>
        <p:style>
          <a:lnRef idx="1">
            <a:schemeClr val="accent4"/>
          </a:lnRef>
          <a:fillRef idx="2">
            <a:schemeClr val="accent4"/>
          </a:fillRef>
          <a:effectRef idx="1">
            <a:schemeClr val="accent4"/>
          </a:effectRef>
          <a:fontRef idx="minor">
            <a:schemeClr val="dk1"/>
          </a:fontRef>
        </p:style>
        <p:txBody>
          <a:bodyPr>
            <a:noAutofit/>
          </a:bodyPr>
          <a:lstStyle/>
          <a:p>
            <a:r>
              <a:rPr lang="en-US" sz="4400" dirty="0"/>
              <a:t>Ask students after each class to post how they enacted one of the behaviors in the rubric</a:t>
            </a:r>
          </a:p>
          <a:p>
            <a:r>
              <a:rPr lang="en-US" sz="4400" dirty="0"/>
              <a:t>Provide a sheet listing the behaviors &amp; ask students to check those they enacted, with specific descriptions of each one</a:t>
            </a:r>
          </a:p>
          <a:p>
            <a:r>
              <a:rPr lang="en-US" sz="4400" dirty="0"/>
              <a:t>As part of mid-terms &amp; finals ask students to provide a half page summary of the different ways they participated in class</a:t>
            </a:r>
          </a:p>
        </p:txBody>
      </p:sp>
    </p:spTree>
    <p:extLst>
      <p:ext uri="{BB962C8B-B14F-4D97-AF65-F5344CB8AC3E}">
        <p14:creationId xmlns:p14="http://schemas.microsoft.com/office/powerpoint/2010/main" val="809076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63879"/>
          </a:xfrm>
        </p:spPr>
        <p:txBody>
          <a:bodyPr>
            <a:normAutofit/>
          </a:bodyPr>
          <a:lstStyle/>
          <a:p>
            <a:pPr algn="ctr"/>
            <a:r>
              <a:rPr lang="en-US" sz="3200" dirty="0"/>
              <a:t>Participation Self-Assessment Rubric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7502973"/>
              </p:ext>
            </p:extLst>
          </p:nvPr>
        </p:nvGraphicFramePr>
        <p:xfrm>
          <a:off x="45718" y="563881"/>
          <a:ext cx="12146282" cy="6294120"/>
        </p:xfrm>
        <a:graphic>
          <a:graphicData uri="http://schemas.openxmlformats.org/drawingml/2006/table">
            <a:tbl>
              <a:tblPr firstRow="1" firstCol="1" lastRow="1" lastCol="1" bandRow="1" bandCol="1">
                <a:tableStyleId>{5C22544A-7EE6-4342-B048-85BDC9FD1C3A}</a:tableStyleId>
              </a:tblPr>
              <a:tblGrid>
                <a:gridCol w="5397247">
                  <a:extLst>
                    <a:ext uri="{9D8B030D-6E8A-4147-A177-3AD203B41FA5}">
                      <a16:colId xmlns="" xmlns:a16="http://schemas.microsoft.com/office/drawing/2014/main" val="20000"/>
                    </a:ext>
                  </a:extLst>
                </a:gridCol>
                <a:gridCol w="1663061">
                  <a:extLst>
                    <a:ext uri="{9D8B030D-6E8A-4147-A177-3AD203B41FA5}">
                      <a16:colId xmlns="" xmlns:a16="http://schemas.microsoft.com/office/drawing/2014/main" val="20001"/>
                    </a:ext>
                  </a:extLst>
                </a:gridCol>
                <a:gridCol w="1469476">
                  <a:extLst>
                    <a:ext uri="{9D8B030D-6E8A-4147-A177-3AD203B41FA5}">
                      <a16:colId xmlns="" xmlns:a16="http://schemas.microsoft.com/office/drawing/2014/main" val="20002"/>
                    </a:ext>
                  </a:extLst>
                </a:gridCol>
                <a:gridCol w="162787">
                  <a:extLst>
                    <a:ext uri="{9D8B030D-6E8A-4147-A177-3AD203B41FA5}">
                      <a16:colId xmlns="" xmlns:a16="http://schemas.microsoft.com/office/drawing/2014/main" val="20003"/>
                    </a:ext>
                  </a:extLst>
                </a:gridCol>
                <a:gridCol w="3453711">
                  <a:extLst>
                    <a:ext uri="{9D8B030D-6E8A-4147-A177-3AD203B41FA5}">
                      <a16:colId xmlns="" xmlns:a16="http://schemas.microsoft.com/office/drawing/2014/main" val="20004"/>
                    </a:ext>
                  </a:extLst>
                </a:gridCol>
              </a:tblGrid>
              <a:tr h="267169">
                <a:tc rowSpan="2">
                  <a:txBody>
                    <a:bodyPr/>
                    <a:lstStyle/>
                    <a:p>
                      <a:pPr marL="0" marR="0">
                        <a:spcBef>
                          <a:spcPts val="0"/>
                        </a:spcBef>
                        <a:spcAft>
                          <a:spcPts val="0"/>
                        </a:spcAft>
                      </a:pPr>
                      <a:r>
                        <a:rPr lang="en-US" sz="1400">
                          <a:effectLst/>
                        </a:rPr>
                        <a:t>Example of Participation</a:t>
                      </a:r>
                      <a:endParaRPr lang="en-US" sz="1200">
                        <a:effectLst/>
                        <a:latin typeface="Times New Roman" charset="0"/>
                        <a:ea typeface="Times New Roman" charset="0"/>
                      </a:endParaRPr>
                    </a:p>
                  </a:txBody>
                  <a:tcPr marL="68580" marR="68580" marT="0" marB="0" anchor="ctr"/>
                </a:tc>
                <a:tc gridSpan="3">
                  <a:txBody>
                    <a:bodyPr/>
                    <a:lstStyle/>
                    <a:p>
                      <a:pPr marL="0" marR="0">
                        <a:spcBef>
                          <a:spcPts val="0"/>
                        </a:spcBef>
                        <a:spcAft>
                          <a:spcPts val="0"/>
                        </a:spcAft>
                      </a:pPr>
                      <a:r>
                        <a:rPr lang="en-US" sz="1400" dirty="0">
                          <a:effectLst/>
                        </a:rPr>
                        <a:t>   MONTH      TOPIC</a:t>
                      </a:r>
                      <a:endParaRPr lang="en-US" sz="1200" dirty="0">
                        <a:effectLst/>
                        <a:latin typeface="Times New Roman" charset="0"/>
                        <a:ea typeface="Times New Roman"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200">
                          <a:effectLst/>
                        </a:rPr>
                        <a:t> </a:t>
                      </a:r>
                      <a:endParaRPr lang="en-US" sz="1200">
                        <a:effectLst/>
                        <a:latin typeface="Times New Roman" charset="0"/>
                        <a:ea typeface="Times New Roman" charset="0"/>
                      </a:endParaRPr>
                    </a:p>
                  </a:txBody>
                  <a:tcPr marL="0" marR="0" marT="0" marB="0" anchor="ctr"/>
                </a:tc>
                <a:extLst>
                  <a:ext uri="{0D108BD9-81ED-4DB2-BD59-A6C34878D82A}">
                    <a16:rowId xmlns="" xmlns:a16="http://schemas.microsoft.com/office/drawing/2014/main" val="10000"/>
                  </a:ext>
                </a:extLst>
              </a:tr>
              <a:tr h="267169">
                <a:tc vMerge="1">
                  <a:txBody>
                    <a:bodyPr/>
                    <a:lstStyle/>
                    <a:p>
                      <a:endParaRPr lang="en-US"/>
                    </a:p>
                  </a:txBody>
                  <a:tcPr/>
                </a:tc>
                <a:tc>
                  <a:txBody>
                    <a:bodyPr/>
                    <a:lstStyle/>
                    <a:p>
                      <a:pPr marL="0" marR="0" algn="ctr">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a:txBody>
                    <a:bodyPr/>
                    <a:lstStyle/>
                    <a:p>
                      <a:pPr marL="0" marR="0">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gridSpan="2">
                  <a:txBody>
                    <a:bodyPr/>
                    <a:lstStyle/>
                    <a:p>
                      <a:pPr marL="0" marR="0" algn="ctr">
                        <a:spcBef>
                          <a:spcPts val="0"/>
                        </a:spcBef>
                        <a:spcAft>
                          <a:spcPts val="0"/>
                        </a:spcAft>
                        <a:tabLst>
                          <a:tab pos="537845" algn="l"/>
                          <a:tab pos="594360" algn="ctr"/>
                        </a:tabLst>
                      </a:pPr>
                      <a:r>
                        <a:rPr lang="en-US" sz="1400">
                          <a:effectLst/>
                        </a:rPr>
                        <a:t>Specific Description of Your Action</a:t>
                      </a:r>
                      <a:endParaRPr lang="en-US" sz="1200">
                        <a:effectLst/>
                        <a:latin typeface="Times New Roman" charset="0"/>
                        <a:ea typeface="Times New Roman" charset="0"/>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0001"/>
                  </a:ext>
                </a:extLst>
              </a:tr>
              <a:tr h="1335846">
                <a:tc>
                  <a:txBody>
                    <a:bodyPr/>
                    <a:lstStyle/>
                    <a:p>
                      <a:pPr marL="0" marR="0">
                        <a:spcBef>
                          <a:spcPts val="770"/>
                        </a:spcBef>
                        <a:spcAft>
                          <a:spcPts val="0"/>
                        </a:spcAft>
                      </a:pPr>
                      <a:r>
                        <a:rPr lang="en-US" sz="1400" dirty="0">
                          <a:effectLst/>
                        </a:rPr>
                        <a:t>Ask a question or make a comment that shows you’re interested in what someone’s saying</a:t>
                      </a:r>
                      <a:endParaRPr lang="en-US" sz="1200" dirty="0">
                        <a:effectLst/>
                      </a:endParaRPr>
                    </a:p>
                    <a:p>
                      <a:pPr marL="0" marR="0">
                        <a:spcBef>
                          <a:spcPts val="0"/>
                        </a:spcBef>
                        <a:spcAft>
                          <a:spcPts val="0"/>
                        </a:spcAft>
                      </a:pPr>
                      <a:r>
                        <a:rPr lang="en-US" sz="1400" dirty="0">
                          <a:effectLst/>
                        </a:rPr>
                        <a:t> </a:t>
                      </a:r>
                      <a:endParaRPr lang="en-US" sz="1200" dirty="0">
                        <a:effectLst/>
                      </a:endParaRPr>
                    </a:p>
                    <a:p>
                      <a:pPr marL="0" marR="0">
                        <a:spcBef>
                          <a:spcPts val="0"/>
                        </a:spcBef>
                        <a:spcAft>
                          <a:spcPts val="0"/>
                        </a:spcAft>
                      </a:pPr>
                      <a:r>
                        <a:rPr lang="en-US" sz="1400" dirty="0">
                          <a:effectLst/>
                        </a:rPr>
                        <a:t> </a:t>
                      </a:r>
                      <a:endParaRPr lang="en-US" sz="1200" dirty="0">
                        <a:effectLst/>
                      </a:endParaRPr>
                    </a:p>
                    <a:p>
                      <a:pPr marL="0" marR="0">
                        <a:spcBef>
                          <a:spcPts val="0"/>
                        </a:spcBef>
                        <a:spcAft>
                          <a:spcPts val="0"/>
                        </a:spcAft>
                      </a:pPr>
                      <a:r>
                        <a:rPr lang="en-US" sz="1400" dirty="0">
                          <a:effectLst/>
                        </a:rPr>
                        <a:t> </a:t>
                      </a:r>
                      <a:endParaRPr lang="en-US" sz="1200" dirty="0">
                        <a:effectLst/>
                        <a:latin typeface="Times New Roman" charset="0"/>
                        <a:ea typeface="Times New Roman" charset="0"/>
                      </a:endParaRPr>
                    </a:p>
                  </a:txBody>
                  <a:tcPr marL="68580" marR="68580" marT="0" marB="0" anchor="ctr"/>
                </a:tc>
                <a:tc>
                  <a:txBody>
                    <a:bodyPr/>
                    <a:lstStyle/>
                    <a:p>
                      <a:pPr marL="0" marR="0" algn="ctr">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a:txBody>
                    <a:bodyPr/>
                    <a:lstStyle/>
                    <a:p>
                      <a:pPr marL="0" marR="0" algn="ctr">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gridSpan="2">
                  <a:txBody>
                    <a:bodyPr/>
                    <a:lstStyle/>
                    <a:p>
                      <a:pPr marL="0" marR="0">
                        <a:spcBef>
                          <a:spcPts val="0"/>
                        </a:spcBef>
                        <a:spcAft>
                          <a:spcPts val="0"/>
                        </a:spcAft>
                      </a:pPr>
                      <a:r>
                        <a:rPr lang="en-US" sz="1200">
                          <a:effectLst/>
                        </a:rPr>
                        <a:t> </a:t>
                      </a:r>
                      <a:endParaRPr lang="en-US" sz="1200">
                        <a:effectLst/>
                        <a:latin typeface="Times New Roman" charset="0"/>
                        <a:ea typeface="Times New Roman" charset="0"/>
                      </a:endParaRPr>
                    </a:p>
                  </a:txBody>
                  <a:tcPr marL="0" marR="0" marT="0" marB="0" anchor="ctr"/>
                </a:tc>
                <a:tc hMerge="1">
                  <a:txBody>
                    <a:bodyPr/>
                    <a:lstStyle/>
                    <a:p>
                      <a:endParaRPr lang="en-US"/>
                    </a:p>
                  </a:txBody>
                  <a:tcPr/>
                </a:tc>
                <a:extLst>
                  <a:ext uri="{0D108BD9-81ED-4DB2-BD59-A6C34878D82A}">
                    <a16:rowId xmlns="" xmlns:a16="http://schemas.microsoft.com/office/drawing/2014/main" val="10002"/>
                  </a:ext>
                </a:extLst>
              </a:tr>
              <a:tr h="1244885">
                <a:tc>
                  <a:txBody>
                    <a:bodyPr/>
                    <a:lstStyle/>
                    <a:p>
                      <a:pPr marL="0" marR="0">
                        <a:spcBef>
                          <a:spcPts val="770"/>
                        </a:spcBef>
                        <a:spcAft>
                          <a:spcPts val="0"/>
                        </a:spcAft>
                      </a:pPr>
                      <a:r>
                        <a:rPr lang="en-US" sz="1400">
                          <a:effectLst/>
                        </a:rPr>
                        <a:t>Contribute something that builds on, or springs from, what someone else has said.  Be explicit about the way you are doing this.</a:t>
                      </a:r>
                      <a:endParaRPr lang="en-US" sz="1200">
                        <a:effectLst/>
                      </a:endParaRPr>
                    </a:p>
                    <a:p>
                      <a:pPr marL="0" marR="0" algn="ctr">
                        <a:spcBef>
                          <a:spcPts val="0"/>
                        </a:spcBef>
                        <a:spcAft>
                          <a:spcPts val="0"/>
                        </a:spcAft>
                      </a:pPr>
                      <a:r>
                        <a:rPr lang="en-US" sz="1400">
                          <a:effectLst/>
                        </a:rPr>
                        <a:t> </a:t>
                      </a:r>
                      <a:endParaRPr lang="en-US" sz="1200">
                        <a:effectLst/>
                      </a:endParaRPr>
                    </a:p>
                    <a:p>
                      <a:pPr marL="0" marR="0">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a:txBody>
                    <a:bodyPr/>
                    <a:lstStyle/>
                    <a:p>
                      <a:pPr marL="0" marR="0" algn="ctr">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a:txBody>
                    <a:bodyPr/>
                    <a:lstStyle/>
                    <a:p>
                      <a:pPr marL="0" marR="0" algn="ctr">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gridSpan="2">
                  <a:txBody>
                    <a:bodyPr/>
                    <a:lstStyle/>
                    <a:p>
                      <a:pPr marL="0" marR="0" algn="ctr">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0003"/>
                  </a:ext>
                </a:extLst>
              </a:tr>
              <a:tr h="1068677">
                <a:tc>
                  <a:txBody>
                    <a:bodyPr/>
                    <a:lstStyle/>
                    <a:p>
                      <a:pPr marL="0" marR="0">
                        <a:spcBef>
                          <a:spcPts val="770"/>
                        </a:spcBef>
                        <a:spcAft>
                          <a:spcPts val="0"/>
                        </a:spcAft>
                      </a:pPr>
                      <a:r>
                        <a:rPr lang="en-US" sz="1400">
                          <a:effectLst/>
                        </a:rPr>
                        <a:t>Post a question or comment on the live Today’s Meet feed that takes us in a new direction</a:t>
                      </a:r>
                      <a:endParaRPr lang="en-US" sz="1200">
                        <a:effectLst/>
                      </a:endParaRPr>
                    </a:p>
                    <a:p>
                      <a:pPr marL="0" marR="0">
                        <a:spcBef>
                          <a:spcPts val="0"/>
                        </a:spcBef>
                        <a:spcAft>
                          <a:spcPts val="0"/>
                        </a:spcAft>
                      </a:pPr>
                      <a:r>
                        <a:rPr lang="en-US" sz="1400">
                          <a:effectLst/>
                        </a:rPr>
                        <a:t> </a:t>
                      </a:r>
                      <a:endParaRPr lang="en-US" sz="1200">
                        <a:effectLst/>
                      </a:endParaRPr>
                    </a:p>
                    <a:p>
                      <a:pPr marL="0" marR="0">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a:txBody>
                    <a:bodyPr/>
                    <a:lstStyle/>
                    <a:p>
                      <a:pPr marL="0" marR="0" algn="ctr">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a:txBody>
                    <a:bodyPr/>
                    <a:lstStyle/>
                    <a:p>
                      <a:pPr marL="0" marR="0" algn="ctr">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gridSpan="2">
                  <a:txBody>
                    <a:bodyPr/>
                    <a:lstStyle/>
                    <a:p>
                      <a:pPr marL="0" marR="0" algn="ctr">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0004"/>
                  </a:ext>
                </a:extLst>
              </a:tr>
              <a:tr h="2110374">
                <a:tc>
                  <a:txBody>
                    <a:bodyPr/>
                    <a:lstStyle/>
                    <a:p>
                      <a:pPr marL="0" marR="0">
                        <a:spcBef>
                          <a:spcPts val="770"/>
                        </a:spcBef>
                        <a:spcAft>
                          <a:spcPts val="0"/>
                        </a:spcAft>
                      </a:pPr>
                      <a:r>
                        <a:rPr lang="en-US" sz="1400">
                          <a:effectLst/>
                        </a:rPr>
                        <a:t>Find a way to express appreciation for the enlightenment you have gained from the discussion. Try to be specific about what helped you</a:t>
                      </a:r>
                      <a:endParaRPr lang="en-US" sz="1200">
                        <a:effectLst/>
                      </a:endParaRPr>
                    </a:p>
                    <a:p>
                      <a:pPr marL="0" marR="0" algn="ctr">
                        <a:spcBef>
                          <a:spcPts val="0"/>
                        </a:spcBef>
                        <a:spcAft>
                          <a:spcPts val="0"/>
                        </a:spcAft>
                      </a:pPr>
                      <a:r>
                        <a:rPr lang="en-US" sz="1400">
                          <a:effectLst/>
                        </a:rPr>
                        <a:t>________________________________-</a:t>
                      </a:r>
                      <a:endParaRPr lang="en-US" sz="1200">
                        <a:effectLst/>
                      </a:endParaRPr>
                    </a:p>
                    <a:p>
                      <a:pPr marL="0" marR="0">
                        <a:spcBef>
                          <a:spcPts val="770"/>
                        </a:spcBef>
                        <a:spcAft>
                          <a:spcPts val="0"/>
                        </a:spcAft>
                      </a:pPr>
                      <a:r>
                        <a:rPr lang="en-US" sz="1400">
                          <a:effectLst/>
                        </a:rPr>
                        <a:t>Make a summary observation that takes into account several people's contributions &amp; that touches on a recurring theme in the discussion (online if you like) </a:t>
                      </a:r>
                      <a:endParaRPr lang="en-US" sz="1200">
                        <a:effectLst/>
                      </a:endParaRPr>
                    </a:p>
                    <a:p>
                      <a:pPr marL="0" marR="0" algn="ctr">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a:txBody>
                    <a:bodyPr/>
                    <a:lstStyle/>
                    <a:p>
                      <a:pPr marL="0" marR="0">
                        <a:spcBef>
                          <a:spcPts val="0"/>
                        </a:spcBef>
                        <a:spcAft>
                          <a:spcPts val="0"/>
                        </a:spcAft>
                      </a:pPr>
                      <a:r>
                        <a:rPr lang="en-US" sz="1400" dirty="0">
                          <a:effectLst/>
                        </a:rPr>
                        <a:t> </a:t>
                      </a:r>
                      <a:endParaRPr lang="en-US" sz="1200" dirty="0">
                        <a:effectLst/>
                        <a:latin typeface="Times New Roman" charset="0"/>
                        <a:ea typeface="Times New Roman" charset="0"/>
                      </a:endParaRPr>
                    </a:p>
                  </a:txBody>
                  <a:tcPr marL="68580" marR="68580" marT="0" marB="0" anchor="ctr"/>
                </a:tc>
                <a:tc>
                  <a:txBody>
                    <a:bodyPr/>
                    <a:lstStyle/>
                    <a:p>
                      <a:pPr marL="0" marR="0" algn="ctr">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gridSpan="2">
                  <a:txBody>
                    <a:bodyPr/>
                    <a:lstStyle/>
                    <a:p>
                      <a:pPr marL="0" marR="0" algn="ctr">
                        <a:spcBef>
                          <a:spcPts val="0"/>
                        </a:spcBef>
                        <a:spcAft>
                          <a:spcPts val="0"/>
                        </a:spcAft>
                      </a:pPr>
                      <a:r>
                        <a:rPr lang="en-US" sz="1400" dirty="0">
                          <a:effectLst/>
                        </a:rPr>
                        <a:t> </a:t>
                      </a:r>
                      <a:endParaRPr lang="en-US" sz="1200" dirty="0">
                        <a:effectLst/>
                        <a:latin typeface="Times New Roman" charset="0"/>
                        <a:ea typeface="Times New Roman" charset="0"/>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0005"/>
                  </a:ext>
                </a:extLst>
              </a:tr>
            </a:tbl>
          </a:graphicData>
        </a:graphic>
      </p:graphicFrame>
      <p:sp>
        <p:nvSpPr>
          <p:cNvPr id="5" name="Rectangle 1"/>
          <p:cNvSpPr>
            <a:spLocks noChangeArrowheads="1"/>
          </p:cNvSpPr>
          <p:nvPr/>
        </p:nvSpPr>
        <p:spPr bwMode="auto">
          <a:xfrm flipH="1">
            <a:off x="-45719" y="-94565"/>
            <a:ext cx="45719" cy="65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606388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63879"/>
          </a:xfrm>
        </p:spPr>
        <p:txBody>
          <a:bodyPr>
            <a:normAutofit/>
          </a:bodyPr>
          <a:lstStyle/>
          <a:p>
            <a:pPr algn="ctr"/>
            <a:r>
              <a:rPr lang="en-US" sz="3200" dirty="0"/>
              <a:t>Participation Self-Assessment Rubric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4547572"/>
              </p:ext>
            </p:extLst>
          </p:nvPr>
        </p:nvGraphicFramePr>
        <p:xfrm>
          <a:off x="0" y="563881"/>
          <a:ext cx="12192000" cy="4297679"/>
        </p:xfrm>
        <a:graphic>
          <a:graphicData uri="http://schemas.openxmlformats.org/drawingml/2006/table">
            <a:tbl>
              <a:tblPr firstRow="1" firstCol="1" lastRow="1" lastCol="1" bandRow="1" bandCol="1">
                <a:tableStyleId>{5C22544A-7EE6-4342-B048-85BDC9FD1C3A}</a:tableStyleId>
              </a:tblPr>
              <a:tblGrid>
                <a:gridCol w="3885571">
                  <a:extLst>
                    <a:ext uri="{9D8B030D-6E8A-4147-A177-3AD203B41FA5}">
                      <a16:colId xmlns="" xmlns:a16="http://schemas.microsoft.com/office/drawing/2014/main" val="20000"/>
                    </a:ext>
                  </a:extLst>
                </a:gridCol>
                <a:gridCol w="1197266">
                  <a:extLst>
                    <a:ext uri="{9D8B030D-6E8A-4147-A177-3AD203B41FA5}">
                      <a16:colId xmlns="" xmlns:a16="http://schemas.microsoft.com/office/drawing/2014/main" val="20001"/>
                    </a:ext>
                  </a:extLst>
                </a:gridCol>
                <a:gridCol w="1057902">
                  <a:extLst>
                    <a:ext uri="{9D8B030D-6E8A-4147-A177-3AD203B41FA5}">
                      <a16:colId xmlns="" xmlns:a16="http://schemas.microsoft.com/office/drawing/2014/main" val="20002"/>
                    </a:ext>
                  </a:extLst>
                </a:gridCol>
                <a:gridCol w="6051261">
                  <a:extLst>
                    <a:ext uri="{9D8B030D-6E8A-4147-A177-3AD203B41FA5}">
                      <a16:colId xmlns="" xmlns:a16="http://schemas.microsoft.com/office/drawing/2014/main" val="20003"/>
                    </a:ext>
                  </a:extLst>
                </a:gridCol>
              </a:tblGrid>
              <a:tr h="2669434">
                <a:tc>
                  <a:txBody>
                    <a:bodyPr/>
                    <a:lstStyle/>
                    <a:p>
                      <a:pPr marL="0" marR="0">
                        <a:spcBef>
                          <a:spcPts val="770"/>
                        </a:spcBef>
                        <a:spcAft>
                          <a:spcPts val="0"/>
                        </a:spcAft>
                      </a:pPr>
                      <a:r>
                        <a:rPr lang="en-US" sz="1400" dirty="0">
                          <a:effectLst/>
                        </a:rPr>
                        <a:t>Find a way to express appreciation for the enlightenment you have gained from the discussion. Try to be specific about what helped you</a:t>
                      </a:r>
                      <a:endParaRPr lang="en-US" sz="1200" dirty="0">
                        <a:effectLst/>
                      </a:endParaRPr>
                    </a:p>
                    <a:p>
                      <a:pPr marL="0" marR="0" algn="ctr">
                        <a:spcBef>
                          <a:spcPts val="0"/>
                        </a:spcBef>
                        <a:spcAft>
                          <a:spcPts val="0"/>
                        </a:spcAft>
                      </a:pPr>
                      <a:r>
                        <a:rPr lang="en-US" sz="1400" dirty="0">
                          <a:effectLst/>
                        </a:rPr>
                        <a:t>________________________________-</a:t>
                      </a:r>
                      <a:endParaRPr lang="en-US" sz="1200" dirty="0">
                        <a:effectLst/>
                      </a:endParaRPr>
                    </a:p>
                    <a:p>
                      <a:pPr marL="0" marR="0">
                        <a:spcBef>
                          <a:spcPts val="770"/>
                        </a:spcBef>
                        <a:spcAft>
                          <a:spcPts val="0"/>
                        </a:spcAft>
                      </a:pPr>
                      <a:r>
                        <a:rPr lang="en-US" sz="1400" dirty="0">
                          <a:effectLst/>
                        </a:rPr>
                        <a:t>Make a summary observation that takes into account several people's contributions &amp; that touches on a recurring theme in the discussion (online if you like) </a:t>
                      </a:r>
                      <a:endParaRPr lang="en-US" sz="1200" dirty="0">
                        <a:effectLst/>
                      </a:endParaRPr>
                    </a:p>
                    <a:p>
                      <a:pPr marL="0" marR="0" algn="ctr">
                        <a:spcBef>
                          <a:spcPts val="0"/>
                        </a:spcBef>
                        <a:spcAft>
                          <a:spcPts val="0"/>
                        </a:spcAft>
                      </a:pPr>
                      <a:r>
                        <a:rPr lang="en-US" sz="1400" dirty="0">
                          <a:effectLst/>
                        </a:rPr>
                        <a:t> </a:t>
                      </a:r>
                      <a:endParaRPr lang="en-US" sz="1200" dirty="0">
                        <a:effectLst/>
                        <a:latin typeface="Times New Roman" charset="0"/>
                        <a:ea typeface="Times New Roman" charset="0"/>
                      </a:endParaRPr>
                    </a:p>
                  </a:txBody>
                  <a:tcPr marL="68580" marR="68580" marT="0" marB="0" anchor="ctr"/>
                </a:tc>
                <a:tc>
                  <a:txBody>
                    <a:bodyPr/>
                    <a:lstStyle/>
                    <a:p>
                      <a:pPr marL="0" marR="0">
                        <a:spcBef>
                          <a:spcPts val="0"/>
                        </a:spcBef>
                        <a:spcAft>
                          <a:spcPts val="0"/>
                        </a:spcAft>
                      </a:pPr>
                      <a:r>
                        <a:rPr lang="en-US" sz="1400" dirty="0">
                          <a:effectLst/>
                        </a:rPr>
                        <a:t> </a:t>
                      </a:r>
                      <a:endParaRPr lang="en-US" sz="1200" dirty="0">
                        <a:effectLst/>
                        <a:latin typeface="Times New Roman" charset="0"/>
                        <a:ea typeface="Times New Roman" charset="0"/>
                      </a:endParaRPr>
                    </a:p>
                  </a:txBody>
                  <a:tcPr marL="68580" marR="68580" marT="0" marB="0" anchor="ctr"/>
                </a:tc>
                <a:tc>
                  <a:txBody>
                    <a:bodyPr/>
                    <a:lstStyle/>
                    <a:p>
                      <a:pPr marL="0" marR="0" algn="ctr">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a:txBody>
                    <a:bodyPr/>
                    <a:lstStyle/>
                    <a:p>
                      <a:pPr marL="0" marR="0" algn="ctr">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extLst>
                  <a:ext uri="{0D108BD9-81ED-4DB2-BD59-A6C34878D82A}">
                    <a16:rowId xmlns="" xmlns:a16="http://schemas.microsoft.com/office/drawing/2014/main" val="10000"/>
                  </a:ext>
                </a:extLst>
              </a:tr>
              <a:tr h="1628245">
                <a:tc>
                  <a:txBody>
                    <a:bodyPr/>
                    <a:lstStyle/>
                    <a:p>
                      <a:pPr marL="0" marR="0">
                        <a:spcBef>
                          <a:spcPts val="770"/>
                        </a:spcBef>
                        <a:spcAft>
                          <a:spcPts val="0"/>
                        </a:spcAft>
                      </a:pPr>
                      <a:r>
                        <a:rPr lang="en-US" sz="1400" dirty="0">
                          <a:effectLst/>
                        </a:rPr>
                        <a:t>Bring in a resource (a reading, web link, video) not covered in the syllabus that adds new information or perspectives to our learning</a:t>
                      </a:r>
                      <a:endParaRPr lang="en-US" sz="1200" dirty="0">
                        <a:effectLst/>
                      </a:endParaRPr>
                    </a:p>
                    <a:p>
                      <a:pPr marL="0" marR="0" algn="ctr">
                        <a:spcBef>
                          <a:spcPts val="0"/>
                        </a:spcBef>
                        <a:spcAft>
                          <a:spcPts val="0"/>
                        </a:spcAft>
                      </a:pPr>
                      <a:r>
                        <a:rPr lang="en-US" sz="1400" dirty="0">
                          <a:effectLst/>
                        </a:rPr>
                        <a:t> </a:t>
                      </a:r>
                      <a:endParaRPr lang="en-US" sz="1200" dirty="0">
                        <a:effectLst/>
                      </a:endParaRPr>
                    </a:p>
                    <a:p>
                      <a:pPr marL="0" marR="0" algn="ctr">
                        <a:spcBef>
                          <a:spcPts val="0"/>
                        </a:spcBef>
                        <a:spcAft>
                          <a:spcPts val="0"/>
                        </a:spcAft>
                      </a:pPr>
                      <a:r>
                        <a:rPr lang="en-US" sz="1400" dirty="0">
                          <a:effectLst/>
                        </a:rPr>
                        <a:t> </a:t>
                      </a:r>
                      <a:endParaRPr lang="en-US" sz="1200" dirty="0">
                        <a:effectLst/>
                      </a:endParaRPr>
                    </a:p>
                    <a:p>
                      <a:pPr marL="0" marR="0" algn="ctr">
                        <a:spcBef>
                          <a:spcPts val="0"/>
                        </a:spcBef>
                        <a:spcAft>
                          <a:spcPts val="0"/>
                        </a:spcAft>
                      </a:pPr>
                      <a:r>
                        <a:rPr lang="en-US" sz="1400" dirty="0">
                          <a:effectLst/>
                        </a:rPr>
                        <a:t> </a:t>
                      </a:r>
                      <a:endParaRPr lang="en-US" sz="1200" dirty="0">
                        <a:effectLst/>
                        <a:latin typeface="Times New Roman" charset="0"/>
                        <a:ea typeface="Times New Roman" charset="0"/>
                      </a:endParaRPr>
                    </a:p>
                  </a:txBody>
                  <a:tcPr marL="68580" marR="68580" marT="0" marB="0" anchor="ctr"/>
                </a:tc>
                <a:tc>
                  <a:txBody>
                    <a:bodyPr/>
                    <a:lstStyle/>
                    <a:p>
                      <a:pPr marL="0" marR="0" algn="ctr">
                        <a:spcBef>
                          <a:spcPts val="0"/>
                        </a:spcBef>
                        <a:spcAft>
                          <a:spcPts val="0"/>
                        </a:spcAft>
                      </a:pPr>
                      <a:r>
                        <a:rPr lang="en-US" sz="1400">
                          <a:effectLst/>
                        </a:rPr>
                        <a:t> </a:t>
                      </a:r>
                      <a:endParaRPr lang="en-US" sz="1200">
                        <a:effectLst/>
                        <a:latin typeface="Times New Roman" charset="0"/>
                        <a:ea typeface="Times New Roman" charset="0"/>
                      </a:endParaRPr>
                    </a:p>
                  </a:txBody>
                  <a:tcPr marL="68580" marR="68580" marT="0" marB="0" anchor="ctr"/>
                </a:tc>
                <a:tc>
                  <a:txBody>
                    <a:bodyPr/>
                    <a:lstStyle/>
                    <a:p>
                      <a:pPr marL="0" marR="0" algn="ctr">
                        <a:spcBef>
                          <a:spcPts val="0"/>
                        </a:spcBef>
                        <a:spcAft>
                          <a:spcPts val="0"/>
                        </a:spcAft>
                      </a:pPr>
                      <a:r>
                        <a:rPr lang="en-US" sz="1400" dirty="0">
                          <a:effectLst/>
                        </a:rPr>
                        <a:t> </a:t>
                      </a:r>
                      <a:endParaRPr lang="en-US" sz="1200" dirty="0">
                        <a:effectLst/>
                        <a:latin typeface="Times New Roman" charset="0"/>
                        <a:ea typeface="Times New Roman" charset="0"/>
                      </a:endParaRPr>
                    </a:p>
                  </a:txBody>
                  <a:tcPr marL="68580" marR="68580" marT="0" marB="0" anchor="ctr"/>
                </a:tc>
                <a:tc>
                  <a:txBody>
                    <a:bodyPr/>
                    <a:lstStyle/>
                    <a:p>
                      <a:pPr marL="0" marR="0" algn="ctr">
                        <a:spcBef>
                          <a:spcPts val="0"/>
                        </a:spcBef>
                        <a:spcAft>
                          <a:spcPts val="0"/>
                        </a:spcAft>
                      </a:pPr>
                      <a:r>
                        <a:rPr lang="en-US" sz="1400" dirty="0">
                          <a:effectLst/>
                        </a:rPr>
                        <a:t> </a:t>
                      </a:r>
                      <a:endParaRPr lang="en-US" sz="1200" dirty="0">
                        <a:effectLst/>
                        <a:latin typeface="Times New Roman" charset="0"/>
                        <a:ea typeface="Times New Roman" charset="0"/>
                      </a:endParaRPr>
                    </a:p>
                  </a:txBody>
                  <a:tcPr marL="68580" marR="68580" marT="0" marB="0" anchor="ctr"/>
                </a:tc>
                <a:extLst>
                  <a:ext uri="{0D108BD9-81ED-4DB2-BD59-A6C34878D82A}">
                    <a16:rowId xmlns=""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60181975"/>
              </p:ext>
            </p:extLst>
          </p:nvPr>
        </p:nvGraphicFramePr>
        <p:xfrm>
          <a:off x="1" y="4511040"/>
          <a:ext cx="12191998" cy="2346960"/>
        </p:xfrm>
        <a:graphic>
          <a:graphicData uri="http://schemas.openxmlformats.org/drawingml/2006/table">
            <a:tbl>
              <a:tblPr firstRow="1" firstCol="1" lastRow="1" lastCol="1" bandRow="1" bandCol="1">
                <a:tableStyleId>{5C22544A-7EE6-4342-B048-85BDC9FD1C3A}</a:tableStyleId>
              </a:tblPr>
              <a:tblGrid>
                <a:gridCol w="3887878">
                  <a:extLst>
                    <a:ext uri="{9D8B030D-6E8A-4147-A177-3AD203B41FA5}">
                      <a16:colId xmlns="" xmlns:a16="http://schemas.microsoft.com/office/drawing/2014/main" val="20000"/>
                    </a:ext>
                  </a:extLst>
                </a:gridCol>
                <a:gridCol w="1197732">
                  <a:extLst>
                    <a:ext uri="{9D8B030D-6E8A-4147-A177-3AD203B41FA5}">
                      <a16:colId xmlns="" xmlns:a16="http://schemas.microsoft.com/office/drawing/2014/main" val="20001"/>
                    </a:ext>
                  </a:extLst>
                </a:gridCol>
                <a:gridCol w="1083662">
                  <a:extLst>
                    <a:ext uri="{9D8B030D-6E8A-4147-A177-3AD203B41FA5}">
                      <a16:colId xmlns="" xmlns:a16="http://schemas.microsoft.com/office/drawing/2014/main" val="20002"/>
                    </a:ext>
                  </a:extLst>
                </a:gridCol>
                <a:gridCol w="6022726">
                  <a:extLst>
                    <a:ext uri="{9D8B030D-6E8A-4147-A177-3AD203B41FA5}">
                      <a16:colId xmlns="" xmlns:a16="http://schemas.microsoft.com/office/drawing/2014/main" val="20003"/>
                    </a:ext>
                  </a:extLst>
                </a:gridCol>
              </a:tblGrid>
              <a:tr h="2346960">
                <a:tc>
                  <a:txBody>
                    <a:bodyPr/>
                    <a:lstStyle/>
                    <a:p>
                      <a:pPr marL="0" marR="0">
                        <a:spcBef>
                          <a:spcPts val="0"/>
                        </a:spcBef>
                        <a:spcAft>
                          <a:spcPts val="0"/>
                        </a:spcAft>
                      </a:pPr>
                      <a:r>
                        <a:rPr lang="en-US" sz="1400">
                          <a:effectLst/>
                        </a:rPr>
                        <a:t>Ask a question or make a comment that encourages another person to elaborate on something they have already said.</a:t>
                      </a:r>
                      <a:endParaRPr lang="en-US" sz="1200">
                        <a:effectLst/>
                      </a:endParaRPr>
                    </a:p>
                    <a:p>
                      <a:pPr marL="0" marR="0" algn="ctr">
                        <a:spcBef>
                          <a:spcPts val="0"/>
                        </a:spcBef>
                        <a:spcAft>
                          <a:spcPts val="0"/>
                        </a:spcAft>
                      </a:pPr>
                      <a:r>
                        <a:rPr lang="en-US" sz="1400">
                          <a:effectLst/>
                        </a:rPr>
                        <a:t>________________________________-</a:t>
                      </a:r>
                      <a:endParaRPr lang="en-US" sz="1200">
                        <a:effectLst/>
                      </a:endParaRPr>
                    </a:p>
                    <a:p>
                      <a:pPr marL="0" marR="0">
                        <a:spcBef>
                          <a:spcPts val="770"/>
                        </a:spcBef>
                        <a:spcAft>
                          <a:spcPts val="0"/>
                        </a:spcAft>
                      </a:pPr>
                      <a:r>
                        <a:rPr lang="en-US" sz="1400">
                          <a:effectLst/>
                        </a:rPr>
                        <a:t>Make a comment that explicitly underscores the link between two people's contributions.  </a:t>
                      </a:r>
                      <a:endParaRPr lang="en-US" sz="1200">
                        <a:effectLst/>
                        <a:latin typeface="Times New Roman" charset="0"/>
                        <a:ea typeface="Times New Roman" charset="0"/>
                      </a:endParaRPr>
                    </a:p>
                  </a:txBody>
                  <a:tcPr marL="68580" marR="68580" marT="0" marB="0" anchor="ctr"/>
                </a:tc>
                <a:tc>
                  <a:txBody>
                    <a:bodyPr/>
                    <a:lstStyle/>
                    <a:p>
                      <a:pPr marL="0" marR="0">
                        <a:spcBef>
                          <a:spcPts val="0"/>
                        </a:spcBef>
                        <a:spcAft>
                          <a:spcPts val="0"/>
                        </a:spcAft>
                      </a:pPr>
                      <a:r>
                        <a:rPr lang="en-US" sz="1400">
                          <a:effectLst/>
                        </a:rPr>
                        <a:t>_________</a:t>
                      </a:r>
                      <a:endParaRPr lang="en-US" sz="1200">
                        <a:effectLst/>
                        <a:latin typeface="Times New Roman" charset="0"/>
                        <a:ea typeface="Times New Roman" charset="0"/>
                      </a:endParaRPr>
                    </a:p>
                  </a:txBody>
                  <a:tcPr marL="68580" marR="68580" marT="0" marB="0" anchor="ctr"/>
                </a:tc>
                <a:tc>
                  <a:txBody>
                    <a:bodyPr/>
                    <a:lstStyle/>
                    <a:p>
                      <a:pPr marL="0" marR="0" algn="ctr">
                        <a:spcBef>
                          <a:spcPts val="0"/>
                        </a:spcBef>
                        <a:spcAft>
                          <a:spcPts val="0"/>
                        </a:spcAft>
                      </a:pPr>
                      <a:r>
                        <a:rPr lang="en-US" sz="1400" dirty="0">
                          <a:effectLst/>
                        </a:rPr>
                        <a:t>________</a:t>
                      </a:r>
                      <a:endParaRPr lang="en-US" sz="1200" dirty="0">
                        <a:effectLst/>
                        <a:latin typeface="Times New Roman" charset="0"/>
                        <a:ea typeface="Times New Roman" charset="0"/>
                      </a:endParaRPr>
                    </a:p>
                  </a:txBody>
                  <a:tcPr marL="68580" marR="68580" marT="0" marB="0" anchor="ctr"/>
                </a:tc>
                <a:tc>
                  <a:txBody>
                    <a:bodyPr/>
                    <a:lstStyle/>
                    <a:p>
                      <a:pPr marL="0" marR="0" algn="ctr">
                        <a:spcBef>
                          <a:spcPts val="0"/>
                        </a:spcBef>
                        <a:spcAft>
                          <a:spcPts val="0"/>
                        </a:spcAft>
                      </a:pPr>
                      <a:r>
                        <a:rPr lang="en-US" sz="1400" dirty="0">
                          <a:effectLst/>
                        </a:rPr>
                        <a:t>___________________________________________________</a:t>
                      </a:r>
                      <a:endParaRPr lang="en-US" sz="1200" dirty="0">
                        <a:effectLst/>
                        <a:latin typeface="Times New Roman" charset="0"/>
                        <a:ea typeface="Times New Roman" charset="0"/>
                      </a:endParaRPr>
                    </a:p>
                  </a:txBody>
                  <a:tcPr marL="68580" marR="68580" marT="0" marB="0" anchor="ctr"/>
                </a:tc>
                <a:extLst>
                  <a:ext uri="{0D108BD9-81ED-4DB2-BD59-A6C34878D82A}">
                    <a16:rowId xmlns="" xmlns:a16="http://schemas.microsoft.com/office/drawing/2014/main" val="10000"/>
                  </a:ext>
                </a:extLst>
              </a:tr>
            </a:tbl>
          </a:graphicData>
        </a:graphic>
      </p:graphicFrame>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4041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8641"/>
          </a:xfrm>
        </p:spPr>
        <p:txBody>
          <a:bodyPr>
            <a:noAutofit/>
          </a:bodyPr>
          <a:lstStyle/>
          <a:p>
            <a:r>
              <a:rPr lang="en-US" sz="6000" b="1" i="1" dirty="0">
                <a:solidFill>
                  <a:srgbClr val="FF0000"/>
                </a:solidFill>
              </a:rPr>
              <a:t>Chalk Talk </a:t>
            </a:r>
            <a:r>
              <a:rPr lang="mr-IN" sz="6000" b="1" i="1" dirty="0">
                <a:solidFill>
                  <a:srgbClr val="FF0000"/>
                </a:solidFill>
              </a:rPr>
              <a:t>–</a:t>
            </a:r>
            <a:r>
              <a:rPr lang="en-US" sz="6000" b="1" i="1" dirty="0">
                <a:solidFill>
                  <a:srgbClr val="FF0000"/>
                </a:solidFill>
              </a:rPr>
              <a:t> Silent &amp; Visual Discussion</a:t>
            </a:r>
          </a:p>
        </p:txBody>
      </p:sp>
      <p:sp>
        <p:nvSpPr>
          <p:cNvPr id="3" name="Content Placeholder 2"/>
          <p:cNvSpPr>
            <a:spLocks noGrp="1"/>
          </p:cNvSpPr>
          <p:nvPr>
            <p:ph idx="1"/>
          </p:nvPr>
        </p:nvSpPr>
        <p:spPr>
          <a:xfrm>
            <a:off x="0" y="888642"/>
            <a:ext cx="12192000" cy="5969358"/>
          </a:xfrm>
        </p:spPr>
        <p:style>
          <a:lnRef idx="1">
            <a:schemeClr val="accent2"/>
          </a:lnRef>
          <a:fillRef idx="2">
            <a:schemeClr val="accent2"/>
          </a:fillRef>
          <a:effectRef idx="1">
            <a:schemeClr val="accent2"/>
          </a:effectRef>
          <a:fontRef idx="minor">
            <a:schemeClr val="dk1"/>
          </a:fontRef>
        </p:style>
        <p:txBody>
          <a:bodyPr>
            <a:noAutofit/>
          </a:bodyPr>
          <a:lstStyle/>
          <a:p>
            <a:r>
              <a:rPr lang="en-US" sz="3200" dirty="0"/>
              <a:t>Write a question in the middle of a board - declare silence for 5-7 mins</a:t>
            </a:r>
          </a:p>
          <a:p>
            <a:r>
              <a:rPr lang="en-US" sz="3200" dirty="0"/>
              <a:t>Students cluster around the board &amp; post responses </a:t>
            </a:r>
            <a:r>
              <a:rPr lang="mr-IN" sz="3200" dirty="0"/>
              <a:t>–</a:t>
            </a:r>
            <a:r>
              <a:rPr lang="en-US" sz="3200" dirty="0"/>
              <a:t> they are encouraged to use images, symbols and graphics</a:t>
            </a:r>
          </a:p>
          <a:p>
            <a:r>
              <a:rPr lang="en-US" sz="3200" dirty="0"/>
              <a:t>As posts go up, students are encouraged to draw lines between posts that seem to connect to each other or that are in direct contradiction or opposition. Students write comments along lines summarizing connection or difference</a:t>
            </a:r>
          </a:p>
          <a:p>
            <a:r>
              <a:rPr lang="en-US" sz="3200" dirty="0"/>
              <a:t>Students can post questions about particular postings, add information to illustrate or challenge postings already made, and raise new issues</a:t>
            </a:r>
          </a:p>
          <a:p>
            <a:r>
              <a:rPr lang="en-US" sz="3200" dirty="0"/>
              <a:t>When board is full or a pause develops people take photos of chalk talk</a:t>
            </a:r>
          </a:p>
          <a:p>
            <a:r>
              <a:rPr lang="en-US" sz="3200" dirty="0"/>
              <a:t>Verbal debriefing starts of common clusters &amp; outlier</a:t>
            </a:r>
          </a:p>
        </p:txBody>
      </p:sp>
    </p:spTree>
    <p:extLst>
      <p:ext uri="{BB962C8B-B14F-4D97-AF65-F5344CB8AC3E}">
        <p14:creationId xmlns:p14="http://schemas.microsoft.com/office/powerpoint/2010/main" val="74236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4855"/>
          </a:xfrm>
        </p:spPr>
        <p:txBody>
          <a:bodyPr>
            <a:normAutofit/>
          </a:bodyPr>
          <a:lstStyle/>
          <a:p>
            <a:r>
              <a:rPr lang="en-US" sz="7200" b="1" i="1" dirty="0">
                <a:solidFill>
                  <a:srgbClr val="FF0000"/>
                </a:solidFill>
              </a:rPr>
              <a:t>Introducing Myself - Discussion</a:t>
            </a:r>
          </a:p>
        </p:txBody>
      </p:sp>
      <p:sp>
        <p:nvSpPr>
          <p:cNvPr id="3" name="Content Placeholder 2"/>
          <p:cNvSpPr>
            <a:spLocks noGrp="1"/>
          </p:cNvSpPr>
          <p:nvPr>
            <p:ph idx="1"/>
          </p:nvPr>
        </p:nvSpPr>
        <p:spPr>
          <a:xfrm>
            <a:off x="0" y="1184856"/>
            <a:ext cx="12192000" cy="5673144"/>
          </a:xfr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a:normAutofit/>
          </a:bodyPr>
          <a:lstStyle/>
          <a:p>
            <a:r>
              <a:rPr lang="en-US" sz="4000" dirty="0"/>
              <a:t>An introvert </a:t>
            </a:r>
            <a:r>
              <a:rPr lang="mr-IN" sz="4000" dirty="0"/>
              <a:t>–</a:t>
            </a:r>
            <a:r>
              <a:rPr lang="en-US" sz="4000" dirty="0"/>
              <a:t> performance anxiety</a:t>
            </a:r>
          </a:p>
          <a:p>
            <a:r>
              <a:rPr lang="en-US" sz="4000" dirty="0"/>
              <a:t>Graded for participation </a:t>
            </a:r>
            <a:r>
              <a:rPr lang="en-US" sz="4000" dirty="0"/>
              <a:t>=</a:t>
            </a:r>
            <a:r>
              <a:rPr lang="en-US" sz="4000" dirty="0" smtClean="0"/>
              <a:t> </a:t>
            </a:r>
            <a:r>
              <a:rPr lang="en-US" sz="4000" dirty="0"/>
              <a:t>speaking </a:t>
            </a:r>
            <a:r>
              <a:rPr lang="en-US" sz="4000" dirty="0" smtClean="0"/>
              <a:t>often, </a:t>
            </a:r>
            <a:r>
              <a:rPr lang="en-US" sz="4000" dirty="0"/>
              <a:t>sounding </a:t>
            </a:r>
            <a:r>
              <a:rPr lang="en-US" sz="4000" dirty="0" smtClean="0"/>
              <a:t>smart &amp; displaying my knowledge</a:t>
            </a:r>
            <a:endParaRPr lang="en-US" sz="4000" dirty="0"/>
          </a:p>
          <a:p>
            <a:r>
              <a:rPr lang="en-US" sz="4000" dirty="0"/>
              <a:t>Prepping &amp; rehearsing my contribution</a:t>
            </a:r>
          </a:p>
          <a:p>
            <a:r>
              <a:rPr lang="en-US" sz="4000" dirty="0"/>
              <a:t>Counterfeit discussion </a:t>
            </a:r>
            <a:r>
              <a:rPr lang="mr-IN" sz="4000" dirty="0"/>
              <a:t>–</a:t>
            </a:r>
            <a:r>
              <a:rPr lang="en-US" sz="4000" dirty="0"/>
              <a:t> looks like real thing but isn’t</a:t>
            </a:r>
          </a:p>
          <a:p>
            <a:r>
              <a:rPr lang="en-US" sz="4000" dirty="0"/>
              <a:t>These experiences  frame how I set up </a:t>
            </a:r>
            <a:r>
              <a:rPr lang="en-US" sz="4000" dirty="0" smtClean="0"/>
              <a:t>discussions &amp; mean I use multiple</a:t>
            </a:r>
            <a:r>
              <a:rPr lang="en-US" sz="4000" dirty="0"/>
              <a:t> </a:t>
            </a:r>
            <a:r>
              <a:rPr lang="en-US" sz="4000" dirty="0" smtClean="0"/>
              <a:t>p</a:t>
            </a:r>
            <a:r>
              <a:rPr lang="en-US" sz="4000" dirty="0" smtClean="0"/>
              <a:t>rotocols </a:t>
            </a:r>
            <a:r>
              <a:rPr lang="en-US" sz="4000" dirty="0"/>
              <a:t>to foster listening, responding &amp; </a:t>
            </a:r>
            <a:r>
              <a:rPr lang="en-US" sz="4000" dirty="0" smtClean="0"/>
              <a:t>connecting</a:t>
            </a:r>
            <a:endParaRPr lang="en-US" sz="4000" dirty="0"/>
          </a:p>
        </p:txBody>
      </p:sp>
    </p:spTree>
    <p:extLst>
      <p:ext uri="{BB962C8B-B14F-4D97-AF65-F5344CB8AC3E}">
        <p14:creationId xmlns:p14="http://schemas.microsoft.com/office/powerpoint/2010/main" val="1685741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21079"/>
          </a:xfrm>
        </p:spPr>
        <p:txBody>
          <a:bodyPr>
            <a:normAutofit/>
          </a:bodyPr>
          <a:lstStyle/>
          <a:p>
            <a:r>
              <a:rPr lang="en-US" sz="6600" b="1" i="1" dirty="0">
                <a:solidFill>
                  <a:srgbClr val="FF0000"/>
                </a:solidFill>
              </a:rPr>
              <a:t>Examples of Chalk Talk Questions</a:t>
            </a:r>
          </a:p>
        </p:txBody>
      </p:sp>
      <p:sp>
        <p:nvSpPr>
          <p:cNvPr id="3" name="Content Placeholder 2"/>
          <p:cNvSpPr>
            <a:spLocks noGrp="1"/>
          </p:cNvSpPr>
          <p:nvPr>
            <p:ph idx="1"/>
          </p:nvPr>
        </p:nvSpPr>
        <p:spPr>
          <a:xfrm>
            <a:off x="0" y="1021080"/>
            <a:ext cx="12192000" cy="5836920"/>
          </a:xfrm>
        </p:spPr>
        <p:style>
          <a:lnRef idx="1">
            <a:schemeClr val="accent4"/>
          </a:lnRef>
          <a:fillRef idx="2">
            <a:schemeClr val="accent4"/>
          </a:fillRef>
          <a:effectRef idx="1">
            <a:schemeClr val="accent4"/>
          </a:effectRef>
          <a:fontRef idx="minor">
            <a:schemeClr val="dk1"/>
          </a:fontRef>
        </p:style>
        <p:txBody>
          <a:bodyPr>
            <a:noAutofit/>
          </a:bodyPr>
          <a:lstStyle/>
          <a:p>
            <a:r>
              <a:rPr lang="en-US" sz="4800" dirty="0"/>
              <a:t>What is a Proof?</a:t>
            </a:r>
          </a:p>
          <a:p>
            <a:r>
              <a:rPr lang="en-US" sz="4800" dirty="0"/>
              <a:t>How do we decide a hypothesis is a plausible one to test?</a:t>
            </a:r>
          </a:p>
          <a:p>
            <a:r>
              <a:rPr lang="en-US" sz="4800" dirty="0"/>
              <a:t>What makes a theory reliable &amp; valid?</a:t>
            </a:r>
          </a:p>
          <a:p>
            <a:r>
              <a:rPr lang="en-US" sz="4800" dirty="0"/>
              <a:t>What does an accurate diagnosis look, feel, sound like?</a:t>
            </a:r>
          </a:p>
          <a:p>
            <a:r>
              <a:rPr lang="en-US" sz="4800" dirty="0"/>
              <a:t>What’s the core idea of this process, policy, concept or practice?</a:t>
            </a:r>
          </a:p>
        </p:txBody>
      </p:sp>
    </p:spTree>
    <p:extLst>
      <p:ext uri="{BB962C8B-B14F-4D97-AF65-F5344CB8AC3E}">
        <p14:creationId xmlns:p14="http://schemas.microsoft.com/office/powerpoint/2010/main" val="509450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4703"/>
          </a:xfrm>
        </p:spPr>
        <p:txBody>
          <a:bodyPr>
            <a:normAutofit/>
          </a:bodyPr>
          <a:lstStyle/>
          <a:p>
            <a:r>
              <a:rPr lang="en-US" sz="7200" b="1" i="1" dirty="0">
                <a:solidFill>
                  <a:srgbClr val="FF0000"/>
                </a:solidFill>
              </a:rPr>
              <a:t>Uses of Chalk Talk</a:t>
            </a:r>
          </a:p>
        </p:txBody>
      </p:sp>
      <p:sp>
        <p:nvSpPr>
          <p:cNvPr id="3" name="Content Placeholder 2"/>
          <p:cNvSpPr>
            <a:spLocks noGrp="1"/>
          </p:cNvSpPr>
          <p:nvPr>
            <p:ph idx="1"/>
          </p:nvPr>
        </p:nvSpPr>
        <p:spPr>
          <a:xfrm>
            <a:off x="0" y="1184856"/>
            <a:ext cx="12192000" cy="5673144"/>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dirty="0"/>
              <a:t>Good for introverts / ESL, ELL students</a:t>
            </a:r>
          </a:p>
          <a:p>
            <a:r>
              <a:rPr lang="en-US" sz="3600" dirty="0"/>
              <a:t>Good for visual learners</a:t>
            </a:r>
          </a:p>
          <a:p>
            <a:r>
              <a:rPr lang="en-US" sz="3600" dirty="0"/>
              <a:t>Provides mind map of group’s thinking on an issue</a:t>
            </a:r>
          </a:p>
          <a:p>
            <a:r>
              <a:rPr lang="en-US" sz="3600" dirty="0"/>
              <a:t>Democratizes participation</a:t>
            </a:r>
          </a:p>
          <a:p>
            <a:r>
              <a:rPr lang="en-US" sz="3600" dirty="0"/>
              <a:t>At start of unit gauges students’ comprehension</a:t>
            </a:r>
          </a:p>
          <a:p>
            <a:r>
              <a:rPr lang="en-US" sz="3600" dirty="0"/>
              <a:t>Illustrates variety of perspectives on topic</a:t>
            </a:r>
          </a:p>
          <a:p>
            <a:r>
              <a:rPr lang="en-US" sz="3600" dirty="0"/>
              <a:t>Identifies group think &amp; automaton thinking</a:t>
            </a:r>
          </a:p>
          <a:p>
            <a:r>
              <a:rPr lang="en-US" sz="3600" dirty="0"/>
              <a:t>Identifies divergence &amp; possibilities for critique</a:t>
            </a:r>
          </a:p>
          <a:p>
            <a:r>
              <a:rPr lang="en-US" sz="3600" dirty="0"/>
              <a:t>At end of unit shows how thinking has </a:t>
            </a:r>
            <a:r>
              <a:rPr lang="en-US" sz="3600" dirty="0" err="1"/>
              <a:t>complexified</a:t>
            </a:r>
            <a:endParaRPr lang="en-US" sz="3600" dirty="0"/>
          </a:p>
          <a:p>
            <a:endParaRPr lang="en-US" dirty="0"/>
          </a:p>
        </p:txBody>
      </p:sp>
    </p:spTree>
    <p:extLst>
      <p:ext uri="{BB962C8B-B14F-4D97-AF65-F5344CB8AC3E}">
        <p14:creationId xmlns:p14="http://schemas.microsoft.com/office/powerpoint/2010/main" val="1810113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Newsprint chalk talk.jpg"/>
          <p:cNvPicPr>
            <a:picLocks noChangeAspect="1"/>
          </p:cNvPicPr>
          <p:nvPr/>
        </p:nvPicPr>
        <p:blipFill>
          <a:blip r:embed="rId2">
            <a:extLst>
              <a:ext uri="{28A0092B-C50C-407E-A947-70E740481C1C}">
                <a14:useLocalDpi xmlns:a14="http://schemas.microsoft.com/office/drawing/2010/main" val="0"/>
              </a:ext>
            </a:extLst>
          </a:blip>
          <a:srcRect t="1115" b="1115"/>
          <a:stretch>
            <a:fillRect/>
          </a:stretch>
        </p:blipFill>
        <p:spPr>
          <a:xfrm>
            <a:off x="0" y="0"/>
            <a:ext cx="12192000" cy="6896969"/>
          </a:xfrm>
          <a:prstGeom prst="rect">
            <a:avLst/>
          </a:prstGeom>
        </p:spPr>
      </p:pic>
    </p:spTree>
    <p:extLst>
      <p:ext uri="{BB962C8B-B14F-4D97-AF65-F5344CB8AC3E}">
        <p14:creationId xmlns:p14="http://schemas.microsoft.com/office/powerpoint/2010/main" val="20600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44879"/>
          </a:xfrm>
        </p:spPr>
        <p:txBody>
          <a:bodyPr>
            <a:noAutofit/>
          </a:bodyPr>
          <a:lstStyle/>
          <a:p>
            <a:r>
              <a:rPr lang="en-US" sz="7200" b="1" i="1" dirty="0" err="1" smtClean="0">
                <a:solidFill>
                  <a:srgbClr val="FF0000"/>
                </a:solidFill>
              </a:rPr>
              <a:t>Sli.do</a:t>
            </a:r>
            <a:r>
              <a:rPr lang="en-US" sz="7200" b="1" i="1" dirty="0" smtClean="0">
                <a:solidFill>
                  <a:srgbClr val="FF0000"/>
                </a:solidFill>
              </a:rPr>
              <a:t> – An Anonymous Tool</a:t>
            </a:r>
            <a:endParaRPr lang="en-US" sz="7200" b="1" i="1" dirty="0">
              <a:solidFill>
                <a:srgbClr val="FF0000"/>
              </a:solidFill>
            </a:endParaRPr>
          </a:p>
        </p:txBody>
      </p:sp>
      <p:sp>
        <p:nvSpPr>
          <p:cNvPr id="3" name="Content Placeholder 2"/>
          <p:cNvSpPr>
            <a:spLocks noGrp="1"/>
          </p:cNvSpPr>
          <p:nvPr>
            <p:ph idx="1"/>
          </p:nvPr>
        </p:nvSpPr>
        <p:spPr>
          <a:xfrm>
            <a:off x="0" y="944880"/>
            <a:ext cx="12192000" cy="5913119"/>
          </a:xfrm>
        </p:spPr>
        <p:style>
          <a:lnRef idx="1">
            <a:schemeClr val="accent1"/>
          </a:lnRef>
          <a:fillRef idx="2">
            <a:schemeClr val="accent1"/>
          </a:fillRef>
          <a:effectRef idx="1">
            <a:schemeClr val="accent1"/>
          </a:effectRef>
          <a:fontRef idx="minor">
            <a:schemeClr val="dk1"/>
          </a:fontRef>
        </p:style>
        <p:txBody>
          <a:bodyPr>
            <a:noAutofit/>
          </a:bodyPr>
          <a:lstStyle/>
          <a:p>
            <a:r>
              <a:rPr lang="en-US" sz="3200" dirty="0"/>
              <a:t>Students post reactions, questions, criticisms. You check the feed every 10-15 minutes. Provides immediate information about students’ learning &amp; experience. Also helps checking for understanding.</a:t>
            </a:r>
          </a:p>
          <a:p>
            <a:r>
              <a:rPr lang="en-US" sz="3200" dirty="0"/>
              <a:t>Students can ask ‘dumb’ questions, clarify assignment instructions or query grading policies without embarrassment, risk.</a:t>
            </a:r>
          </a:p>
          <a:p>
            <a:r>
              <a:rPr lang="en-US" sz="3200" dirty="0"/>
              <a:t>Contentious issues are more likely to be raised than via direct speech. </a:t>
            </a:r>
          </a:p>
          <a:p>
            <a:r>
              <a:rPr lang="en-US" sz="3200" dirty="0"/>
              <a:t>Open a discussion w/ a question to which all respond. This tells you the different perspectives &amp; understanding students bring to the topic.</a:t>
            </a:r>
          </a:p>
          <a:p>
            <a:r>
              <a:rPr lang="en-US" sz="3200" dirty="0"/>
              <a:t>Every 15 or 20 minutes pose a question that summarizes where we are or that takes the discussion in a new direction: what are we missing? What is being ignored? What’s the most important point raised so far?</a:t>
            </a:r>
          </a:p>
        </p:txBody>
      </p:sp>
    </p:spTree>
    <p:extLst>
      <p:ext uri="{BB962C8B-B14F-4D97-AF65-F5344CB8AC3E}">
        <p14:creationId xmlns:p14="http://schemas.microsoft.com/office/powerpoint/2010/main" val="2101253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7279"/>
          </a:xfrm>
        </p:spPr>
        <p:txBody>
          <a:bodyPr>
            <a:normAutofit/>
          </a:bodyPr>
          <a:lstStyle/>
          <a:p>
            <a:r>
              <a:rPr lang="en-US" sz="7200" b="1" i="1" dirty="0" err="1" smtClean="0">
                <a:solidFill>
                  <a:srgbClr val="FF0000"/>
                </a:solidFill>
              </a:rPr>
              <a:t>Sli.do</a:t>
            </a:r>
            <a:endParaRPr lang="en-US" sz="7200" b="1" i="1" dirty="0">
              <a:solidFill>
                <a:srgbClr val="FF0000"/>
              </a:solidFill>
            </a:endParaRPr>
          </a:p>
        </p:txBody>
      </p:sp>
      <p:sp>
        <p:nvSpPr>
          <p:cNvPr id="3" name="Content Placeholder 2"/>
          <p:cNvSpPr>
            <a:spLocks noGrp="1"/>
          </p:cNvSpPr>
          <p:nvPr>
            <p:ph idx="1"/>
          </p:nvPr>
        </p:nvSpPr>
        <p:spPr>
          <a:xfrm>
            <a:off x="0" y="1097280"/>
            <a:ext cx="12192000" cy="5760720"/>
          </a:xfrm>
        </p:spPr>
        <p:style>
          <a:lnRef idx="1">
            <a:schemeClr val="accent6"/>
          </a:lnRef>
          <a:fillRef idx="2">
            <a:schemeClr val="accent6"/>
          </a:fillRef>
          <a:effectRef idx="1">
            <a:schemeClr val="accent6"/>
          </a:effectRef>
          <a:fontRef idx="minor">
            <a:schemeClr val="dk1"/>
          </a:fontRef>
        </p:style>
        <p:txBody>
          <a:bodyPr>
            <a:normAutofit fontScale="92500"/>
          </a:bodyPr>
          <a:lstStyle/>
          <a:p>
            <a:r>
              <a:rPr lang="en-US" sz="6600" dirty="0"/>
              <a:t>Go to: </a:t>
            </a:r>
            <a:r>
              <a:rPr lang="en-US" sz="6600" dirty="0" err="1" smtClean="0">
                <a:solidFill>
                  <a:srgbClr val="FF0000"/>
                </a:solidFill>
              </a:rPr>
              <a:t>sli.do</a:t>
            </a:r>
            <a:endParaRPr lang="en-US" sz="6600" dirty="0" smtClean="0">
              <a:solidFill>
                <a:srgbClr val="FF0000"/>
              </a:solidFill>
            </a:endParaRPr>
          </a:p>
          <a:p>
            <a:r>
              <a:rPr lang="en-US" sz="6600" dirty="0" smtClean="0"/>
              <a:t>Enter Code: </a:t>
            </a:r>
            <a:r>
              <a:rPr lang="en-US" sz="8600" dirty="0" smtClean="0">
                <a:solidFill>
                  <a:srgbClr val="FF0000"/>
                </a:solidFill>
              </a:rPr>
              <a:t>31244</a:t>
            </a:r>
          </a:p>
          <a:p>
            <a:r>
              <a:rPr lang="en-US" sz="6600" dirty="0" smtClean="0"/>
              <a:t>Respond </a:t>
            </a:r>
            <a:r>
              <a:rPr lang="en-US" sz="6600" dirty="0"/>
              <a:t>to the question: </a:t>
            </a:r>
            <a:r>
              <a:rPr lang="en-US" sz="6600" dirty="0">
                <a:solidFill>
                  <a:srgbClr val="FF0000"/>
                </a:solidFill>
              </a:rPr>
              <a:t>What stops or inhibits you from participating in a discussion or meeting</a:t>
            </a:r>
            <a:r>
              <a:rPr lang="en-US" sz="6600" dirty="0" smtClean="0">
                <a:solidFill>
                  <a:srgbClr val="FF0000"/>
                </a:solidFill>
              </a:rPr>
              <a:t>? </a:t>
            </a:r>
          </a:p>
          <a:p>
            <a:r>
              <a:rPr lang="en-US" sz="6600" dirty="0" smtClean="0">
                <a:solidFill>
                  <a:schemeClr val="tx1"/>
                </a:solidFill>
              </a:rPr>
              <a:t>(Your response is anonymous)</a:t>
            </a:r>
            <a:endParaRPr lang="en-US" sz="6600" dirty="0" smtClean="0">
              <a:solidFill>
                <a:schemeClr val="tx1"/>
              </a:solidFill>
            </a:endParaRPr>
          </a:p>
        </p:txBody>
      </p:sp>
    </p:spTree>
    <p:extLst>
      <p:ext uri="{BB962C8B-B14F-4D97-AF65-F5344CB8AC3E}">
        <p14:creationId xmlns:p14="http://schemas.microsoft.com/office/powerpoint/2010/main" val="157388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1559"/>
          </a:xfrm>
        </p:spPr>
        <p:txBody>
          <a:bodyPr>
            <a:noAutofit/>
          </a:bodyPr>
          <a:lstStyle/>
          <a:p>
            <a:r>
              <a:rPr lang="en-US" sz="7200" b="1" i="1" dirty="0">
                <a:solidFill>
                  <a:srgbClr val="FF0000"/>
                </a:solidFill>
              </a:rPr>
              <a:t>What Students Appreciate</a:t>
            </a:r>
          </a:p>
        </p:txBody>
      </p:sp>
      <p:sp>
        <p:nvSpPr>
          <p:cNvPr id="3" name="Content Placeholder 2"/>
          <p:cNvSpPr>
            <a:spLocks noGrp="1"/>
          </p:cNvSpPr>
          <p:nvPr>
            <p:ph idx="1"/>
          </p:nvPr>
        </p:nvSpPr>
        <p:spPr>
          <a:xfrm>
            <a:off x="0" y="1051560"/>
            <a:ext cx="12192000" cy="5806440"/>
          </a:xfrm>
        </p:spPr>
        <p:style>
          <a:lnRef idx="1">
            <a:schemeClr val="accent6"/>
          </a:lnRef>
          <a:fillRef idx="2">
            <a:schemeClr val="accent6"/>
          </a:fillRef>
          <a:effectRef idx="1">
            <a:schemeClr val="accent6"/>
          </a:effectRef>
          <a:fontRef idx="minor">
            <a:schemeClr val="dk1"/>
          </a:fontRef>
        </p:style>
        <p:txBody>
          <a:bodyPr>
            <a:noAutofit/>
          </a:bodyPr>
          <a:lstStyle/>
          <a:p>
            <a:r>
              <a:rPr lang="en-US" sz="4400" dirty="0"/>
              <a:t>It’s anonymous – we can express misgivings or ask awkward questions without fear of instructor punishment</a:t>
            </a:r>
          </a:p>
          <a:p>
            <a:r>
              <a:rPr lang="en-US" sz="4400" dirty="0"/>
              <a:t>It’s inclusive – everyone has an equal chance to participate &amp; no-one’s concerns can dominate</a:t>
            </a:r>
          </a:p>
          <a:p>
            <a:r>
              <a:rPr lang="en-US" sz="4400" dirty="0"/>
              <a:t>It shows the teacher is interested in our well being &amp; how we’re doing</a:t>
            </a:r>
          </a:p>
          <a:p>
            <a:r>
              <a:rPr lang="en-US" sz="4400" dirty="0"/>
              <a:t>When the teacher takes it seriously it builds our trust &amp; confidence in her</a:t>
            </a:r>
          </a:p>
        </p:txBody>
      </p:sp>
    </p:spTree>
    <p:extLst>
      <p:ext uri="{BB962C8B-B14F-4D97-AF65-F5344CB8AC3E}">
        <p14:creationId xmlns:p14="http://schemas.microsoft.com/office/powerpoint/2010/main" val="169011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60119"/>
          </a:xfrm>
        </p:spPr>
        <p:txBody>
          <a:bodyPr>
            <a:noAutofit/>
          </a:bodyPr>
          <a:lstStyle/>
          <a:p>
            <a:r>
              <a:rPr lang="en-US" sz="7200" b="1" i="1" dirty="0">
                <a:solidFill>
                  <a:srgbClr val="FF0000"/>
                </a:solidFill>
              </a:rPr>
              <a:t>What Students Say Stops Them</a:t>
            </a:r>
          </a:p>
        </p:txBody>
      </p:sp>
      <p:sp>
        <p:nvSpPr>
          <p:cNvPr id="3" name="Content Placeholder 2"/>
          <p:cNvSpPr>
            <a:spLocks noGrp="1"/>
          </p:cNvSpPr>
          <p:nvPr>
            <p:ph idx="1"/>
          </p:nvPr>
        </p:nvSpPr>
        <p:spPr>
          <a:xfrm>
            <a:off x="0" y="960120"/>
            <a:ext cx="12192000" cy="5897880"/>
          </a:xfr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a:noAutofit/>
          </a:bodyPr>
          <a:lstStyle/>
          <a:p>
            <a:r>
              <a:rPr lang="en-US" sz="4000" dirty="0">
                <a:solidFill>
                  <a:schemeClr val="tx1"/>
                </a:solidFill>
              </a:rPr>
              <a:t>I don’t want to risk looking stupid / say the wrong thing</a:t>
            </a:r>
          </a:p>
          <a:p>
            <a:r>
              <a:rPr lang="en-US" sz="4000" dirty="0"/>
              <a:t>I don’t know enough about the topic to contribute</a:t>
            </a:r>
          </a:p>
          <a:p>
            <a:r>
              <a:rPr lang="en-US" sz="4000" dirty="0">
                <a:solidFill>
                  <a:schemeClr val="tx1"/>
                </a:solidFill>
              </a:rPr>
              <a:t>It’s uncool to be enthusiastic &amp; participate</a:t>
            </a:r>
          </a:p>
          <a:p>
            <a:r>
              <a:rPr lang="en-US" sz="4000" dirty="0">
                <a:solidFill>
                  <a:schemeClr val="tx1"/>
                </a:solidFill>
              </a:rPr>
              <a:t>There is no reward for participating so I’ll let others do the work</a:t>
            </a:r>
          </a:p>
          <a:p>
            <a:r>
              <a:rPr lang="en-US" sz="4000" dirty="0"/>
              <a:t>I’m shy / introverted so it’s too stressful to perform</a:t>
            </a:r>
          </a:p>
          <a:p>
            <a:r>
              <a:rPr lang="en-US" sz="4000" dirty="0">
                <a:solidFill>
                  <a:schemeClr val="tx1"/>
                </a:solidFill>
              </a:rPr>
              <a:t> It’s your job to teach me, not ours to teach each other</a:t>
            </a:r>
          </a:p>
          <a:p>
            <a:r>
              <a:rPr lang="en-US" sz="4000" dirty="0">
                <a:solidFill>
                  <a:schemeClr val="tx1"/>
                </a:solidFill>
              </a:rPr>
              <a:t>This is a pointless activity </a:t>
            </a:r>
            <a:r>
              <a:rPr lang="mr-IN" sz="4000" dirty="0">
                <a:solidFill>
                  <a:schemeClr val="tx1"/>
                </a:solidFill>
              </a:rPr>
              <a:t>–</a:t>
            </a:r>
            <a:r>
              <a:rPr lang="en-US" sz="4000" dirty="0">
                <a:solidFill>
                  <a:schemeClr val="tx1"/>
                </a:solidFill>
              </a:rPr>
              <a:t> I don’t see why we’re doing it</a:t>
            </a:r>
          </a:p>
          <a:p>
            <a:r>
              <a:rPr lang="en-US" sz="4000" dirty="0">
                <a:solidFill>
                  <a:schemeClr val="tx1"/>
                </a:solidFill>
              </a:rPr>
              <a:t>I don’t know or  trust the teacher</a:t>
            </a:r>
          </a:p>
        </p:txBody>
      </p:sp>
    </p:spTree>
    <p:extLst>
      <p:ext uri="{BB962C8B-B14F-4D97-AF65-F5344CB8AC3E}">
        <p14:creationId xmlns:p14="http://schemas.microsoft.com/office/powerpoint/2010/main" val="156925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42999"/>
          </a:xfrm>
        </p:spPr>
        <p:txBody>
          <a:bodyPr>
            <a:normAutofit/>
          </a:bodyPr>
          <a:lstStyle/>
          <a:p>
            <a:r>
              <a:rPr lang="en-US" sz="7200" b="1" i="1" dirty="0">
                <a:solidFill>
                  <a:srgbClr val="FF0000"/>
                </a:solidFill>
              </a:rPr>
              <a:t>What Students Say They Want</a:t>
            </a:r>
          </a:p>
        </p:txBody>
      </p:sp>
      <p:sp>
        <p:nvSpPr>
          <p:cNvPr id="3" name="Content Placeholder 2"/>
          <p:cNvSpPr>
            <a:spLocks noGrp="1"/>
          </p:cNvSpPr>
          <p:nvPr>
            <p:ph idx="1"/>
          </p:nvPr>
        </p:nvSpPr>
        <p:spPr>
          <a:xfrm>
            <a:off x="0" y="1143000"/>
            <a:ext cx="12192000" cy="5715000"/>
          </a:xfr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a:bodyPr>
          <a:lstStyle/>
          <a:p>
            <a:r>
              <a:rPr lang="en-US" sz="3600" dirty="0"/>
              <a:t>Tell us what you mean by good discussion participation - clearly describe &amp; operationalize it </a:t>
            </a:r>
          </a:p>
          <a:p>
            <a:r>
              <a:rPr lang="en-US" sz="3600" dirty="0"/>
              <a:t>Show us how it will be assessed &amp; rewarded – how taking it seriously benefits us</a:t>
            </a:r>
          </a:p>
          <a:p>
            <a:r>
              <a:rPr lang="en-US" sz="3600" dirty="0"/>
              <a:t>Provide structure, guidance &amp; protocols to help it happen – so we know what you want</a:t>
            </a:r>
          </a:p>
          <a:p>
            <a:r>
              <a:rPr lang="en-US" sz="3600" dirty="0"/>
              <a:t>Incorporate social media as a way for us to participate</a:t>
            </a:r>
          </a:p>
          <a:p>
            <a:r>
              <a:rPr lang="en-US" sz="3600" dirty="0"/>
              <a:t>Don’t forget us introverts &amp; ESL speakers – make sure there’s non-verbal options &amp; ample time for silent thinking</a:t>
            </a:r>
          </a:p>
          <a:p>
            <a:r>
              <a:rPr lang="en-US" sz="3600" dirty="0"/>
              <a:t>Make sure that as the instructor you keep things on track </a:t>
            </a:r>
          </a:p>
        </p:txBody>
      </p:sp>
    </p:spTree>
    <p:extLst>
      <p:ext uri="{BB962C8B-B14F-4D97-AF65-F5344CB8AC3E}">
        <p14:creationId xmlns:p14="http://schemas.microsoft.com/office/powerpoint/2010/main" val="24765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2819"/>
          </a:xfrm>
        </p:spPr>
        <p:txBody>
          <a:bodyPr>
            <a:normAutofit/>
          </a:bodyPr>
          <a:lstStyle/>
          <a:p>
            <a:r>
              <a:rPr lang="en-US" sz="7200" b="1" i="1" dirty="0" smtClean="0">
                <a:solidFill>
                  <a:srgbClr val="FF0000"/>
                </a:solidFill>
              </a:rPr>
              <a:t>Grading for Participation</a:t>
            </a:r>
            <a:endParaRPr lang="en-US" sz="7200" b="1" i="1" dirty="0">
              <a:solidFill>
                <a:srgbClr val="FF0000"/>
              </a:solidFill>
            </a:endParaRPr>
          </a:p>
        </p:txBody>
      </p:sp>
      <p:sp>
        <p:nvSpPr>
          <p:cNvPr id="3" name="Content Placeholder 2"/>
          <p:cNvSpPr>
            <a:spLocks noGrp="1"/>
          </p:cNvSpPr>
          <p:nvPr>
            <p:ph idx="1"/>
          </p:nvPr>
        </p:nvSpPr>
        <p:spPr>
          <a:xfrm>
            <a:off x="0" y="1092820"/>
            <a:ext cx="12192000" cy="5765180"/>
          </a:xfrm>
          <a:solidFill>
            <a:schemeClr val="tx2">
              <a:lumMod val="20000"/>
              <a:lumOff val="80000"/>
            </a:schemeClr>
          </a:solidFill>
        </p:spPr>
        <p:txBody>
          <a:bodyPr/>
          <a:lstStyle/>
          <a:p>
            <a:r>
              <a:rPr lang="en-US" sz="4000" dirty="0"/>
              <a:t>Go to </a:t>
            </a:r>
            <a:r>
              <a:rPr lang="en-US" sz="4000" dirty="0">
                <a:hlinkClick r:id="rId2"/>
              </a:rPr>
              <a:t>www.stephenbrookfield.com</a:t>
            </a:r>
            <a:endParaRPr lang="en-US" sz="4000" dirty="0"/>
          </a:p>
          <a:p>
            <a:r>
              <a:rPr lang="en-US" sz="4000" dirty="0"/>
              <a:t>Click on </a:t>
            </a:r>
            <a:r>
              <a:rPr lang="en-US" sz="4000" i="1" dirty="0">
                <a:solidFill>
                  <a:srgbClr val="FF0000"/>
                </a:solidFill>
              </a:rPr>
              <a:t>Resources</a:t>
            </a:r>
            <a:r>
              <a:rPr lang="en-US" sz="4000" dirty="0"/>
              <a:t> link at top left of page</a:t>
            </a:r>
          </a:p>
          <a:p>
            <a:r>
              <a:rPr lang="en-US" sz="4000" dirty="0"/>
              <a:t>Scroll down to </a:t>
            </a:r>
            <a:r>
              <a:rPr lang="en-US" sz="4000" i="1" dirty="0" err="1">
                <a:solidFill>
                  <a:srgbClr val="FF0000"/>
                </a:solidFill>
              </a:rPr>
              <a:t>Powerpoints</a:t>
            </a:r>
            <a:r>
              <a:rPr lang="en-US" sz="4000" i="1" dirty="0">
                <a:solidFill>
                  <a:srgbClr val="FF0000"/>
                </a:solidFill>
              </a:rPr>
              <a:t> &amp; PDF’s </a:t>
            </a:r>
            <a:r>
              <a:rPr lang="en-US" sz="4000" dirty="0"/>
              <a:t>link</a:t>
            </a:r>
          </a:p>
          <a:p>
            <a:r>
              <a:rPr lang="en-US" sz="4000" dirty="0" smtClean="0"/>
              <a:t>The </a:t>
            </a:r>
            <a:r>
              <a:rPr lang="en-US" sz="4000" i="1" dirty="0" smtClean="0">
                <a:solidFill>
                  <a:srgbClr val="FF0000"/>
                </a:solidFill>
              </a:rPr>
              <a:t>Class Participation Grading Rubric </a:t>
            </a:r>
            <a:r>
              <a:rPr lang="en-US" sz="4000" dirty="0" smtClean="0"/>
              <a:t>is the 2</a:t>
            </a:r>
            <a:r>
              <a:rPr lang="en-US" sz="4000" baseline="30000" dirty="0" smtClean="0"/>
              <a:t>nd</a:t>
            </a:r>
            <a:r>
              <a:rPr lang="en-US" sz="4000" dirty="0" smtClean="0"/>
              <a:t> to the bottom link</a:t>
            </a:r>
            <a:endParaRPr lang="en-US" sz="4000" dirty="0"/>
          </a:p>
          <a:p>
            <a:r>
              <a:rPr lang="en-US" sz="4000" dirty="0" smtClean="0"/>
              <a:t>The </a:t>
            </a:r>
            <a:r>
              <a:rPr lang="en-US" sz="4000" i="1" dirty="0" smtClean="0">
                <a:solidFill>
                  <a:srgbClr val="FF0000"/>
                </a:solidFill>
              </a:rPr>
              <a:t>Participant self-Assessment Form </a:t>
            </a:r>
            <a:r>
              <a:rPr lang="en-US" sz="4000" dirty="0" smtClean="0"/>
              <a:t>is the bottom link</a:t>
            </a:r>
            <a:endParaRPr lang="en-US" sz="4000" dirty="0"/>
          </a:p>
          <a:p>
            <a:r>
              <a:rPr lang="en-US" sz="4000" dirty="0"/>
              <a:t>My home page is open access so feel free to steal anything useful. No need to ask </a:t>
            </a:r>
            <a:r>
              <a:rPr lang="en-US" sz="4000" dirty="0" smtClean="0"/>
              <a:t>my permission. If you use my work I’d appreciate attribution.</a:t>
            </a:r>
            <a:endParaRPr lang="en-US" sz="4000" dirty="0"/>
          </a:p>
          <a:p>
            <a:endParaRPr lang="en-US" dirty="0"/>
          </a:p>
        </p:txBody>
      </p:sp>
    </p:spTree>
    <p:extLst>
      <p:ext uri="{BB962C8B-B14F-4D97-AF65-F5344CB8AC3E}">
        <p14:creationId xmlns:p14="http://schemas.microsoft.com/office/powerpoint/2010/main" val="1842480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2385</Words>
  <Application>Microsoft Macintosh PowerPoint</Application>
  <PresentationFormat>Widescreen</PresentationFormat>
  <Paragraphs>229</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Calibri</vt:lpstr>
      <vt:lpstr>Calibri Light</vt:lpstr>
      <vt:lpstr>Mangal</vt:lpstr>
      <vt:lpstr>ＭＳ Ｐゴシック</vt:lpstr>
      <vt:lpstr>Times New Roman</vt:lpstr>
      <vt:lpstr>Wingdings</vt:lpstr>
      <vt:lpstr>Arial</vt:lpstr>
      <vt:lpstr>Office Theme</vt:lpstr>
      <vt:lpstr>GETTING DISCUSSION GOING  </vt:lpstr>
      <vt:lpstr>Access this Powerpoint Now….</vt:lpstr>
      <vt:lpstr>Introducing Myself - Discussion</vt:lpstr>
      <vt:lpstr>Sli.do – An Anonymous Tool</vt:lpstr>
      <vt:lpstr>Sli.do</vt:lpstr>
      <vt:lpstr>What Students Appreciate</vt:lpstr>
      <vt:lpstr>What Students Say Stops Them</vt:lpstr>
      <vt:lpstr>What Students Say They Want</vt:lpstr>
      <vt:lpstr>Grading for Participation</vt:lpstr>
      <vt:lpstr>Grading for Participation</vt:lpstr>
      <vt:lpstr>Silent Indicators of Participation</vt:lpstr>
      <vt:lpstr>What Really Matters to Students</vt:lpstr>
      <vt:lpstr>Circle of Voices – A Good Starter</vt:lpstr>
      <vt:lpstr>What Students Appreciate about Circle of Voices</vt:lpstr>
      <vt:lpstr>Question</vt:lpstr>
      <vt:lpstr>Monitoring Discussion Participation</vt:lpstr>
      <vt:lpstr>CIQ Questions</vt:lpstr>
      <vt:lpstr>CIQ</vt:lpstr>
      <vt:lpstr>Some Stephen Brookfield Resources</vt:lpstr>
      <vt:lpstr>Circular Response (8-12)</vt:lpstr>
      <vt:lpstr>QUESTION</vt:lpstr>
      <vt:lpstr>What Students Appreciate</vt:lpstr>
      <vt:lpstr>What Students Appreciate</vt:lpstr>
      <vt:lpstr>Spoken Indicators of Participation</vt:lpstr>
      <vt:lpstr>Spoken Indicators of Participation</vt:lpstr>
      <vt:lpstr>Rewarding Students for Participation – How to Get the Participation Points</vt:lpstr>
      <vt:lpstr>Participation Self-Assessment Rubric</vt:lpstr>
      <vt:lpstr>Participation Self-Assessment Rubric</vt:lpstr>
      <vt:lpstr>Chalk Talk – Silent &amp; Visual Discussion</vt:lpstr>
      <vt:lpstr>Examples of Chalk Talk Questions</vt:lpstr>
      <vt:lpstr>Uses of Chalk Talk</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Brookfield, Stephen D.</dc:creator>
  <cp:lastModifiedBy>Brookfield, Stephen D.</cp:lastModifiedBy>
  <cp:revision>46</cp:revision>
  <dcterms:created xsi:type="dcterms:W3CDTF">2018-04-26T13:59:48Z</dcterms:created>
  <dcterms:modified xsi:type="dcterms:W3CDTF">2020-12-15T16:39:19Z</dcterms:modified>
</cp:coreProperties>
</file>