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2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5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CD5F-85BC-0544-8360-897D605C9BCC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FBEA-A4B0-594D-8508-AB56EB1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ephenbrookfield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J1163006.pdf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://www.ccmountainwest.org/sites/default/files/Hessler-CriticalReflectionviaGoogleFormsCIQs_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critical-incident-questionnair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7990"/>
            <a:ext cx="9144000" cy="314197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Modeling Critical Reflection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sz="4400" b="1" i="1" dirty="0">
                <a:solidFill>
                  <a:srgbClr val="00B050"/>
                </a:solidFill>
              </a:rPr>
              <a:t>Network of Educational Action Research Ireland (NEARI) </a:t>
            </a:r>
            <a:r>
              <a:rPr lang="en-US" sz="4400" b="1" i="1" dirty="0" smtClean="0">
                <a:solidFill>
                  <a:srgbClr val="00B050"/>
                </a:solidFill>
              </a:rPr>
              <a:t/>
            </a:r>
            <a:br>
              <a:rPr lang="en-US" sz="4400" b="1" i="1" dirty="0" smtClean="0">
                <a:solidFill>
                  <a:srgbClr val="00B050"/>
                </a:solidFill>
              </a:rPr>
            </a:br>
            <a:r>
              <a:rPr lang="en-US" sz="4400" b="1" i="1" dirty="0" smtClean="0">
                <a:solidFill>
                  <a:srgbClr val="00B050"/>
                </a:solidFill>
              </a:rPr>
              <a:t>April 17</a:t>
            </a:r>
            <a:r>
              <a:rPr lang="en-US" sz="4400" b="1" i="1" baseline="30000" dirty="0" smtClean="0">
                <a:solidFill>
                  <a:srgbClr val="00B050"/>
                </a:solidFill>
              </a:rPr>
              <a:t>th</a:t>
            </a:r>
            <a:r>
              <a:rPr lang="en-US" sz="4400" b="1" i="1" dirty="0" smtClean="0">
                <a:solidFill>
                  <a:srgbClr val="00B050"/>
                </a:solidFill>
              </a:rPr>
              <a:t>, 2021</a:t>
            </a:r>
            <a:r>
              <a:rPr lang="en-US" sz="4400" b="1" i="1" dirty="0" smtClean="0">
                <a:solidFill>
                  <a:srgbClr val="00B050"/>
                </a:solidFill>
                <a:effectLst/>
              </a:rPr>
              <a:t> </a:t>
            </a:r>
            <a:endParaRPr lang="en-US" sz="4400" b="1" i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2178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Stephen Brookfield</a:t>
            </a:r>
          </a:p>
          <a:p>
            <a:r>
              <a:rPr lang="en-US" sz="3200" dirty="0" smtClean="0"/>
              <a:t>Distinguished Scholar, Antioch University</a:t>
            </a:r>
          </a:p>
          <a:p>
            <a:r>
              <a:rPr lang="en-US" i="1" dirty="0" smtClean="0"/>
              <a:t>To retrieve these slides later or follow along now go to my open access website &amp; click on the ‘Resources’ link at top left of the home page (next to ‘Home’). This presentation is the first one listed.</a:t>
            </a:r>
            <a:endParaRPr lang="en-US" i="1" dirty="0"/>
          </a:p>
          <a:p>
            <a:r>
              <a:rPr lang="en-US" sz="5400" dirty="0" smtClean="0">
                <a:solidFill>
                  <a:srgbClr val="FF0000"/>
                </a:solidFill>
                <a:hlinkClick r:id="rId2"/>
              </a:rPr>
              <a:t>www.stephenbrookfield.com</a:t>
            </a:r>
            <a:endParaRPr lang="en-US" sz="5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8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96789"/>
            <a:ext cx="2665141" cy="205182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/>
              <a:t>Modeling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141" y="133815"/>
            <a:ext cx="8688659" cy="66349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Constantly conducting anonymous check-ins via social media (</a:t>
            </a:r>
            <a:r>
              <a:rPr lang="en-US" dirty="0" err="1" smtClean="0"/>
              <a:t>sli.do</a:t>
            </a:r>
            <a:r>
              <a:rPr lang="en-US" dirty="0" smtClean="0"/>
              <a:t>, </a:t>
            </a:r>
            <a:r>
              <a:rPr lang="en-US" dirty="0" err="1" smtClean="0"/>
              <a:t>tweedback.de</a:t>
            </a:r>
            <a:r>
              <a:rPr lang="en-US" dirty="0" smtClean="0"/>
              <a:t>, </a:t>
            </a:r>
            <a:r>
              <a:rPr lang="en-US" dirty="0" err="1" smtClean="0"/>
              <a:t>backchannelchat.com</a:t>
            </a:r>
            <a:r>
              <a:rPr lang="en-US" dirty="0" smtClean="0"/>
              <a:t>) to assess how people are experiencing learning</a:t>
            </a:r>
          </a:p>
          <a:p>
            <a:r>
              <a:rPr lang="en-US" dirty="0" smtClean="0"/>
              <a:t>Using this data to clarify in the moment why you’re doing what you’re doing, acknowledge things you’ve missed, deal with problems etc.</a:t>
            </a:r>
          </a:p>
          <a:p>
            <a:r>
              <a:rPr lang="en-US" dirty="0" smtClean="0"/>
              <a:t>Talking your practice &amp; process out loud – clarifying your assumptions (for example (1) what you think constitutes a legitimate exercise of your power </a:t>
            </a:r>
            <a:r>
              <a:rPr lang="en-US" dirty="0"/>
              <a:t>&amp;</a:t>
            </a:r>
            <a:r>
              <a:rPr lang="en-US" dirty="0" smtClean="0"/>
              <a:t> authority, (2) how you assess things are going well</a:t>
            </a:r>
          </a:p>
          <a:p>
            <a:r>
              <a:rPr lang="en-US" dirty="0" smtClean="0"/>
              <a:t>Using APPROPRIATE narrative disclosure of experience to disclose how you navigate contradictions of practice, how you’ve changed your thinking &amp; practice over the years, how you’re still learning </a:t>
            </a:r>
          </a:p>
          <a:p>
            <a:r>
              <a:rPr lang="en-US" dirty="0" smtClean="0"/>
              <a:t>Using the Critical Incident Questionnaire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9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814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 weekly data source for what &amp; how students are learning – the Critical Incident Questionnaire (CIQ)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8146"/>
            <a:ext cx="12192000" cy="5419493"/>
          </a:xfrm>
        </p:spPr>
        <p:txBody>
          <a:bodyPr>
            <a:normAutofit fontScale="70000" lnSpcReduction="20000"/>
          </a:bodyPr>
          <a:lstStyle/>
          <a:p>
            <a:r>
              <a:rPr lang="en-US" sz="4100" i="1" dirty="0" smtClean="0"/>
              <a:t>At what moment in class this week were you most engaged as a learner?</a:t>
            </a:r>
          </a:p>
          <a:p>
            <a:r>
              <a:rPr lang="en-US" sz="4100" i="1" dirty="0" smtClean="0">
                <a:solidFill>
                  <a:srgbClr val="00B050"/>
                </a:solidFill>
              </a:rPr>
              <a:t>At what moment in class this week were you most distanced as a learner?</a:t>
            </a:r>
          </a:p>
          <a:p>
            <a:r>
              <a:rPr lang="en-US" sz="4100" i="1" dirty="0" smtClean="0">
                <a:solidFill>
                  <a:srgbClr val="0070C0"/>
                </a:solidFill>
              </a:rPr>
              <a:t>What action that anyone in class took this week was most helpful for your learning?</a:t>
            </a:r>
          </a:p>
          <a:p>
            <a:r>
              <a:rPr lang="en-US" sz="4100" i="1" dirty="0" smtClean="0">
                <a:solidFill>
                  <a:srgbClr val="FF0000"/>
                </a:solidFill>
              </a:rPr>
              <a:t>What action that anyone in class took this week was most confusing for your learning?</a:t>
            </a:r>
          </a:p>
          <a:p>
            <a:r>
              <a:rPr lang="en-US" sz="4100" i="1" dirty="0" smtClean="0">
                <a:solidFill>
                  <a:srgbClr val="7030A0"/>
                </a:solidFill>
              </a:rPr>
              <a:t>What surprised you most about your learning this week?</a:t>
            </a:r>
          </a:p>
          <a:p>
            <a:endParaRPr lang="en-US" sz="4100" i="1" dirty="0" smtClean="0">
              <a:solidFill>
                <a:srgbClr val="7030A0"/>
              </a:solidFill>
            </a:endParaRPr>
          </a:p>
          <a:p>
            <a:r>
              <a:rPr lang="en-US" sz="2300" dirty="0" smtClean="0"/>
              <a:t>Find the questionnaire &amp; download it at: </a:t>
            </a:r>
            <a:r>
              <a:rPr lang="en-US" sz="2300" dirty="0" smtClean="0">
                <a:hlinkClick r:id="rId2"/>
              </a:rPr>
              <a:t>http://www.stephenbrookfield.com/critical-incident-questionnaire</a:t>
            </a:r>
            <a:endParaRPr lang="en-US" sz="2300" dirty="0" smtClean="0"/>
          </a:p>
          <a:p>
            <a:r>
              <a:rPr lang="en-US" sz="2300" dirty="0" smtClean="0">
                <a:hlinkClick r:id="rId3"/>
              </a:rPr>
              <a:t>By Their Pupils They’ll Be Taught: Using Critical Incident Questionnaire as Feedback</a:t>
            </a:r>
            <a:r>
              <a:rPr lang="en-US" sz="2300" dirty="0" smtClean="0"/>
              <a:t> by Mary Ann Jacobs, Journal of Invitational Theory and Practice, 2015, Vol. 21, pp. 9-22.</a:t>
            </a:r>
          </a:p>
          <a:p>
            <a:r>
              <a:rPr lang="en-US" sz="2300" dirty="0" smtClean="0">
                <a:hlinkClick r:id="rId4" invalidUrl="http://rd8hp6du2b.search.serialssolutions.com/?ctx_enc=info:ofi/enc:UTF-8&amp;ctx_ver=Z39.88-2004&amp;rfr_id=info:sid/summon.serialssolutions.com&amp;rft.atitle=Assessing learning, critical reflection, and quality educational outcomes: The critical incident questionnaire&amp;rft.au=Gilstrap, Donald L&amp;rft.au=Dupree, Jason&amp;rft.date=2008&amp;rft.eissn=2150-6701&amp;rft.epage=426&amp;rft.externalDBID=n/a&amp;rft.externalDocID=352508230&amp;rft.genre=article&amp;rft.issn=0010-0870&amp;rft.issue=5&amp;rft.jtitle=College and Research Libraries&amp;rft.spage=407&amp;rft.volume=69&amp;rft_id=info:doi/10.5860/0690407&amp;rft_val_fmt=info:ofi/fmt:kev:mtx:journal"/>
              </a:rPr>
              <a:t>Assessing learning, critical reflection, and quality educational outcomes: The Critical Incident Questionnaire</a:t>
            </a:r>
            <a:r>
              <a:rPr lang="en-US" sz="2300" dirty="0" smtClean="0"/>
              <a:t> by Donald </a:t>
            </a:r>
            <a:r>
              <a:rPr lang="en-US" sz="2300" dirty="0" err="1" smtClean="0"/>
              <a:t>Gilstrap</a:t>
            </a:r>
            <a:r>
              <a:rPr lang="en-US" sz="2300" dirty="0" smtClean="0"/>
              <a:t> and Jason Dupree, College and Research Libraries, 2008, Vol 69, No. 5.</a:t>
            </a:r>
          </a:p>
          <a:p>
            <a:r>
              <a:rPr lang="en-US" sz="2300" dirty="0" smtClean="0">
                <a:hlinkClick r:id="rId5"/>
              </a:rPr>
              <a:t>Using Critical Incident Questionnaires (CIQs) to Foster Critical Reflection and Formative Assessment­­simplified with Google Forms. </a:t>
            </a:r>
            <a:r>
              <a:rPr lang="en-US" sz="2300" dirty="0" smtClean="0"/>
              <a:t>By H. Brooke </a:t>
            </a:r>
            <a:r>
              <a:rPr lang="en-US" sz="2300" dirty="0" err="1" smtClean="0"/>
              <a:t>Hessler</a:t>
            </a:r>
            <a:r>
              <a:rPr lang="en-US" sz="2300" dirty="0" smtClean="0"/>
              <a:t>, Ph.D.</a:t>
            </a:r>
          </a:p>
          <a:p>
            <a:r>
              <a:rPr lang="en-US" sz="2300" dirty="0" smtClean="0"/>
              <a:t>Easily adaptable via </a:t>
            </a:r>
            <a:r>
              <a:rPr lang="en-US" sz="2300" dirty="0" err="1" smtClean="0"/>
              <a:t>googledocs</a:t>
            </a:r>
            <a:r>
              <a:rPr lang="en-US" sz="2300" dirty="0" smtClean="0"/>
              <a:t>, </a:t>
            </a:r>
            <a:r>
              <a:rPr lang="en-US" sz="2300" dirty="0" err="1" smtClean="0"/>
              <a:t>sli.do</a:t>
            </a:r>
            <a:r>
              <a:rPr lang="en-US" sz="2300" dirty="0" smtClean="0"/>
              <a:t>, </a:t>
            </a:r>
            <a:r>
              <a:rPr lang="en-US" sz="2300" dirty="0" err="1" smtClean="0"/>
              <a:t>backchannelchat.com</a:t>
            </a:r>
            <a:r>
              <a:rPr lang="en-US" sz="2300" dirty="0" smtClean="0"/>
              <a:t> </a:t>
            </a:r>
            <a:r>
              <a:rPr lang="en-US" sz="2300" dirty="0" err="1" smtClean="0"/>
              <a:t>etc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82131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2166"/>
            <a:ext cx="3178097" cy="19403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How it’s </a:t>
            </a:r>
            <a:br>
              <a:rPr lang="en-US" dirty="0" smtClean="0"/>
            </a:br>
            <a:r>
              <a:rPr lang="en-US" dirty="0" smtClean="0"/>
              <a:t>administered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099" y="602166"/>
            <a:ext cx="8842916" cy="61108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Given out during the last 5 minutes of the last class of the week – students give their completed CIQ’s to a volunteer before they leave the </a:t>
            </a:r>
            <a:r>
              <a:rPr lang="en-US" dirty="0" smtClean="0"/>
              <a:t>room (or post anonymously on </a:t>
            </a:r>
            <a:r>
              <a:rPr lang="en-US" dirty="0" err="1" smtClean="0"/>
              <a:t>sli.do</a:t>
            </a:r>
            <a:r>
              <a:rPr lang="en-US" dirty="0" smtClean="0"/>
              <a:t>)</a:t>
            </a:r>
            <a:endParaRPr lang="en-US" dirty="0"/>
          </a:p>
          <a:p>
            <a:pPr>
              <a:defRPr/>
            </a:pPr>
            <a:r>
              <a:rPr lang="en-US" dirty="0"/>
              <a:t>It’s deliberately anonymous</a:t>
            </a:r>
          </a:p>
          <a:p>
            <a:pPr>
              <a:defRPr/>
            </a:pPr>
            <a:r>
              <a:rPr lang="en-US" dirty="0"/>
              <a:t>You read the responses &amp;, at the start of the next class, you report back the main themes, questions raised &amp; commonalities/differences revealed</a:t>
            </a:r>
          </a:p>
          <a:p>
            <a:pPr>
              <a:defRPr/>
            </a:pPr>
            <a:r>
              <a:rPr lang="en-US" dirty="0"/>
              <a:t>As you respond to the comments you talk about what they mean for your practices &amp; actions – you explain calibrations you’re making in response, OR explain why you need to stick to your agenda, format, process etc.</a:t>
            </a:r>
          </a:p>
          <a:p>
            <a:pPr>
              <a:defRPr/>
            </a:pPr>
            <a:r>
              <a:rPr lang="en-US" dirty="0" smtClean="0"/>
              <a:t>Learner-centered </a:t>
            </a:r>
            <a:r>
              <a:rPr lang="en-US" dirty="0"/>
              <a:t>responsiveness is a process of negotiation NOT capitulation to majority wishes</a:t>
            </a:r>
          </a:p>
          <a:p>
            <a:pPr>
              <a:defRPr/>
            </a:pPr>
            <a:r>
              <a:rPr lang="en-US" dirty="0" smtClean="0"/>
              <a:t>Learner-centeredness </a:t>
            </a:r>
            <a:r>
              <a:rPr lang="en-US" dirty="0"/>
              <a:t>is finding out how students experience learning so you can build bridges to take them where they need to 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5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5776"/>
            <a:ext cx="3111190" cy="30777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Critical reflection on practice means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576" y="479502"/>
            <a:ext cx="7919224" cy="609971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mpostorship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– I’m muddling through, when will people find me out? How could I have missed this? How could my assumptions have been so wrong? Why didn’t I take that into account?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Lost innocence </a:t>
            </a:r>
            <a:r>
              <a:rPr lang="en-US" dirty="0" smtClean="0"/>
              <a:t>– the dawning realization that the world’s complexity means you’ll never get it “right”: practice will be an ever deepening inquiry into how context alters dynamics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– better understanding of how you are probably never in a ‘power free zone’: how does power become </a:t>
            </a:r>
            <a:r>
              <a:rPr lang="en-US" dirty="0" err="1" smtClean="0"/>
              <a:t>em</a:t>
            </a:r>
            <a:r>
              <a:rPr lang="en-US" dirty="0" smtClean="0"/>
              <a:t>-power-</a:t>
            </a:r>
            <a:r>
              <a:rPr lang="en-US" dirty="0" err="1" smtClean="0"/>
              <a:t>ing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Loss of control </a:t>
            </a:r>
            <a:r>
              <a:rPr lang="en-US" dirty="0" smtClean="0"/>
              <a:t>– much of what goes on is completely beyond your influence &amp; control: losing the myth that “everything depends on 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4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20937" cy="11597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</a:t>
            </a:r>
            <a:r>
              <a:rPr lang="en-US" b="1" dirty="0"/>
              <a:t>Discussion Questions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298"/>
            <a:ext cx="10515600" cy="52299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i="1" dirty="0"/>
              <a:t>When you have witnessed or enacted critical reflection in practice, what does it look, sound, feel like</a:t>
            </a:r>
            <a:r>
              <a:rPr lang="en-US" sz="4000" i="1" dirty="0" smtClean="0"/>
              <a:t>?</a:t>
            </a:r>
            <a:r>
              <a:rPr lang="en-US" sz="4000" dirty="0"/>
              <a:t> </a:t>
            </a:r>
          </a:p>
          <a:p>
            <a:r>
              <a:rPr lang="en-US" sz="4000" i="1" dirty="0"/>
              <a:t>What assumptions about your practice have been challenged, changed or deepened as a result of your own critical reflection</a:t>
            </a:r>
            <a:r>
              <a:rPr lang="en-US" sz="4000" i="1" dirty="0" smtClean="0"/>
              <a:t>?</a:t>
            </a:r>
            <a:r>
              <a:rPr lang="en-US" sz="4000" dirty="0"/>
              <a:t> </a:t>
            </a:r>
          </a:p>
          <a:p>
            <a:r>
              <a:rPr lang="en-US" sz="4000" i="1" dirty="0"/>
              <a:t>How do you/could you enact being an authoritative ally when working with students and colleagues?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549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2665141" cy="914399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Who I am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912"/>
            <a:ext cx="10515600" cy="56759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I am from… 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sound</a:t>
            </a:r>
            <a:r>
              <a:rPr lang="en-US" i="1" dirty="0" smtClean="0">
                <a:solidFill>
                  <a:srgbClr val="FF0000"/>
                </a:solidFill>
              </a:rPr>
              <a:t> of seagulls crying over the north sea and </a:t>
            </a:r>
            <a:r>
              <a:rPr lang="en-US" i="1" dirty="0" err="1" smtClean="0">
                <a:solidFill>
                  <a:srgbClr val="FF0000"/>
                </a:solidFill>
              </a:rPr>
              <a:t>merseybeat</a:t>
            </a:r>
            <a:r>
              <a:rPr lang="en-US" i="1" dirty="0" smtClean="0">
                <a:solidFill>
                  <a:srgbClr val="FF0000"/>
                </a:solidFill>
              </a:rPr>
              <a:t> blasting at the Cavern club, </a:t>
            </a:r>
            <a:r>
              <a:rPr lang="en-US" dirty="0" smtClean="0"/>
              <a:t> 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the </a:t>
            </a:r>
            <a:r>
              <a:rPr lang="en-US" b="1" i="1" dirty="0" smtClean="0">
                <a:solidFill>
                  <a:srgbClr val="7030A0"/>
                </a:solidFill>
              </a:rPr>
              <a:t>smell</a:t>
            </a:r>
            <a:r>
              <a:rPr lang="en-US" i="1" dirty="0" smtClean="0">
                <a:solidFill>
                  <a:srgbClr val="7030A0"/>
                </a:solidFill>
              </a:rPr>
              <a:t> of fish &amp; chips, factory waste and coal burning fires, </a:t>
            </a:r>
            <a:r>
              <a:rPr lang="en-US" dirty="0" smtClean="0"/>
              <a:t> </a:t>
            </a:r>
          </a:p>
          <a:p>
            <a:r>
              <a:rPr lang="en-US" i="1" dirty="0" smtClean="0"/>
              <a:t>the </a:t>
            </a:r>
            <a:r>
              <a:rPr lang="en-US" b="1" i="1" dirty="0" smtClean="0"/>
              <a:t>taste</a:t>
            </a:r>
            <a:r>
              <a:rPr lang="en-US" i="1" dirty="0" smtClean="0"/>
              <a:t> of grease, sour milk tea and dust at the back of my throat</a:t>
            </a:r>
            <a:endParaRPr lang="en-US" dirty="0" smtClean="0"/>
          </a:p>
          <a:p>
            <a:r>
              <a:rPr lang="en-US" i="1" dirty="0" smtClean="0">
                <a:solidFill>
                  <a:srgbClr val="0070C0"/>
                </a:solidFill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</a:rPr>
              <a:t>idea</a:t>
            </a:r>
            <a:r>
              <a:rPr lang="en-US" i="1" dirty="0" smtClean="0">
                <a:solidFill>
                  <a:srgbClr val="0070C0"/>
                </a:solidFill>
              </a:rPr>
              <a:t> of community pride &amp; the triumph of humor over pretentiousness 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Born in </a:t>
            </a:r>
            <a:r>
              <a:rPr lang="en-US" sz="2000" dirty="0" err="1" smtClean="0"/>
              <a:t>Bootle</a:t>
            </a:r>
            <a:r>
              <a:rPr lang="en-US" sz="2000" dirty="0" smtClean="0"/>
              <a:t>, Liverpool, 1949</a:t>
            </a:r>
          </a:p>
          <a:p>
            <a:r>
              <a:rPr lang="en-US" sz="2000" dirty="0" smtClean="0"/>
              <a:t>Moved to the soft south as a teenager (mum hated Liverpool) - cultural genocide to rid me of Scouse accent</a:t>
            </a:r>
          </a:p>
          <a:p>
            <a:r>
              <a:rPr lang="en-US" sz="2000" dirty="0" smtClean="0"/>
              <a:t>All education in UK, after graduation worked in FE &amp; adult ed. (</a:t>
            </a:r>
            <a:r>
              <a:rPr lang="en-US" sz="2000" dirty="0" err="1" smtClean="0"/>
              <a:t>Lewisham</a:t>
            </a:r>
            <a:r>
              <a:rPr lang="en-US" sz="2000" dirty="0" smtClean="0"/>
              <a:t>, Slough, Devon, Worcestershire)</a:t>
            </a:r>
          </a:p>
          <a:p>
            <a:r>
              <a:rPr lang="en-US" sz="2000" dirty="0" smtClean="0"/>
              <a:t>Lost my lecturer/organizer job in 1980 &amp; fled (temporarily) to New York – a Thatcher political refugee</a:t>
            </a:r>
          </a:p>
          <a:p>
            <a:r>
              <a:rPr lang="en-US" sz="2000" dirty="0" smtClean="0"/>
              <a:t>Met my partner there &amp; moved to her home state – Minnesota – in 1992, raising 2 kids there</a:t>
            </a:r>
          </a:p>
          <a:p>
            <a:r>
              <a:rPr lang="en-US" sz="2000" dirty="0" smtClean="0"/>
              <a:t>Left my university after dispute over antiracist efforts &amp; lack of attention to white supremacy</a:t>
            </a:r>
          </a:p>
          <a:p>
            <a:r>
              <a:rPr lang="en-US" sz="2000" dirty="0" smtClean="0"/>
              <a:t>Now the part-time “Distinguished Scholar” at Antioch University</a:t>
            </a:r>
          </a:p>
          <a:p>
            <a:r>
              <a:rPr lang="en-US" sz="2000" dirty="0" smtClean="0"/>
              <a:t>Leader of The 99ers – pop punk band w/ 6 albums on Spinout Records (listen to us on Spotify, I Tunes, etc.)</a:t>
            </a:r>
          </a:p>
          <a:p>
            <a:r>
              <a:rPr lang="en-US" sz="1600" dirty="0" smtClean="0"/>
              <a:t>                                                                                                                                 * Adapted from the poem </a:t>
            </a:r>
            <a:r>
              <a:rPr lang="en-US" sz="1600" i="1" dirty="0" smtClean="0"/>
              <a:t>Where I’m From </a:t>
            </a:r>
            <a:r>
              <a:rPr lang="en-US" sz="1600" dirty="0" smtClean="0"/>
              <a:t>by George Ella Lyon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1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24546" cy="992458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Situating Myself as a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459"/>
            <a:ext cx="12192000" cy="57651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History of academic mediocrity </a:t>
            </a:r>
            <a:r>
              <a:rPr lang="en-US" dirty="0" smtClean="0"/>
              <a:t>– poor grades in A levels, university places cancelled, College of Technology, graduated w/ lower second, failed my master’s degree exam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Watching my doctoral supervisor </a:t>
            </a:r>
            <a:r>
              <a:rPr lang="en-US" dirty="0" smtClean="0"/>
              <a:t>– giving me ‘bad’ inconvenient news in a way that I knew was in my own best interests</a:t>
            </a:r>
          </a:p>
          <a:p>
            <a:pPr marL="82296" indent="0">
              <a:buNone/>
            </a:pPr>
            <a:r>
              <a:rPr lang="en-US" sz="4400" i="1" dirty="0" smtClean="0"/>
              <a:t>Ethical use of teacher power</a:t>
            </a:r>
          </a:p>
          <a:p>
            <a:pPr marL="82296" indent="0">
              <a:buNone/>
            </a:pPr>
            <a:r>
              <a:rPr lang="en-US" sz="4400" i="1" dirty="0" smtClean="0"/>
              <a:t>Relational underpinnings</a:t>
            </a:r>
          </a:p>
          <a:p>
            <a:pPr marL="82296" indent="0">
              <a:buNone/>
            </a:pPr>
            <a:r>
              <a:rPr lang="en-US" sz="4400" i="1" dirty="0" smtClean="0"/>
              <a:t>Modeling critical reflection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90" y="3077737"/>
            <a:ext cx="4627756" cy="36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" y="1"/>
            <a:ext cx="6523463" cy="1070516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Process of Critical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83" y="1070517"/>
            <a:ext cx="11673468" cy="565366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Viewing our Practice through </a:t>
            </a:r>
            <a:r>
              <a:rPr lang="en-US" sz="4000" b="1" i="1" dirty="0" smtClean="0"/>
              <a:t>FOUR</a:t>
            </a:r>
            <a:r>
              <a:rPr lang="en-US" sz="4000" b="1" dirty="0" smtClean="0"/>
              <a:t> Lenses …</a:t>
            </a:r>
          </a:p>
          <a:p>
            <a:pPr>
              <a:buNone/>
            </a:pPr>
            <a:r>
              <a:rPr lang="en-US" sz="4000" b="1" dirty="0" smtClean="0"/>
              <a:t>      </a:t>
            </a:r>
            <a:r>
              <a:rPr lang="en-US" sz="4000" b="1" dirty="0" smtClean="0">
                <a:solidFill>
                  <a:srgbClr val="0000FF"/>
                </a:solidFill>
              </a:rPr>
              <a:t>Students’ Eyes</a:t>
            </a:r>
          </a:p>
          <a:p>
            <a:pPr>
              <a:buNone/>
            </a:pPr>
            <a:r>
              <a:rPr lang="en-US" sz="4000" b="1" dirty="0" smtClean="0"/>
              <a:t>            </a:t>
            </a:r>
            <a:r>
              <a:rPr lang="en-US" sz="4000" b="1" dirty="0" smtClean="0">
                <a:solidFill>
                  <a:srgbClr val="FF0000"/>
                </a:solidFill>
              </a:rPr>
              <a:t>Colleagues’ Perceptions</a:t>
            </a:r>
          </a:p>
          <a:p>
            <a:pPr>
              <a:buNone/>
            </a:pPr>
            <a:r>
              <a:rPr lang="en-US" sz="4000" b="1" dirty="0" smtClean="0"/>
              <a:t>                   </a:t>
            </a:r>
            <a:r>
              <a:rPr lang="en-US" sz="4000" b="1" dirty="0" smtClean="0">
                <a:solidFill>
                  <a:srgbClr val="008000"/>
                </a:solidFill>
              </a:rPr>
              <a:t>Theory</a:t>
            </a:r>
          </a:p>
          <a:p>
            <a:pPr>
              <a:buNone/>
            </a:pPr>
            <a:r>
              <a:rPr lang="en-US" sz="4000" b="1" dirty="0" smtClean="0"/>
              <a:t>                         </a:t>
            </a:r>
            <a:r>
              <a:rPr lang="en-US" sz="4000" b="1" dirty="0" smtClean="0">
                <a:solidFill>
                  <a:srgbClr val="FF6600"/>
                </a:solidFill>
              </a:rPr>
              <a:t>Autobiography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To</a:t>
            </a:r>
            <a:r>
              <a:rPr lang="mr-IN" b="1" dirty="0" smtClean="0"/>
              <a:t>…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Unearth &amp; check our assumptions that inform practice</a:t>
            </a:r>
          </a:p>
          <a:p>
            <a:pPr>
              <a:buNone/>
            </a:pPr>
            <a:r>
              <a:rPr lang="en-US" b="1" dirty="0" smtClean="0"/>
              <a:t>Consider multiple perspectives on practice</a:t>
            </a:r>
          </a:p>
          <a:p>
            <a:pPr>
              <a:buNone/>
            </a:pPr>
            <a:endParaRPr lang="en-US" sz="4000" b="1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 descr="MD00208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39" y="2074127"/>
            <a:ext cx="4527395" cy="36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lking Circl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 b="9246"/>
          <a:stretch>
            <a:fillRect/>
          </a:stretch>
        </p:blipFill>
        <p:spPr>
          <a:xfrm>
            <a:off x="0" y="0"/>
            <a:ext cx="12192000" cy="65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78" y="599300"/>
            <a:ext cx="3534937" cy="192087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Assumption </a:t>
            </a: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If </a:t>
            </a:r>
            <a:r>
              <a:rPr lang="en-US" b="1" i="1" dirty="0">
                <a:solidFill>
                  <a:srgbClr val="FF0000"/>
                </a:solidFill>
              </a:rPr>
              <a:t>I arrange chairs in a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624" y="680224"/>
            <a:ext cx="7973122" cy="54967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Students will feel their experience is respected &amp; acknowledged when they walk in.  </a:t>
            </a:r>
          </a:p>
          <a:p>
            <a:r>
              <a:rPr lang="en-US" sz="3600" dirty="0"/>
              <a:t>This will create a relaxed and congenial environment for learning</a:t>
            </a:r>
          </a:p>
          <a:p>
            <a:r>
              <a:rPr lang="en-US" sz="3600" dirty="0"/>
              <a:t>The distance between me as the teacher &amp; them as the students will be reduced</a:t>
            </a:r>
          </a:p>
          <a:p>
            <a:r>
              <a:rPr lang="en-US" sz="3600" dirty="0"/>
              <a:t>Students will be more likely to participate, contribute &amp; ask questions</a:t>
            </a:r>
          </a:p>
        </p:txBody>
      </p:sp>
    </p:spTree>
    <p:extLst>
      <p:ext uri="{BB962C8B-B14F-4D97-AF65-F5344CB8AC3E}">
        <p14:creationId xmlns:p14="http://schemas.microsoft.com/office/powerpoint/2010/main" val="81516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6" y="2375209"/>
            <a:ext cx="2798956" cy="153886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Students’ 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760" y="468351"/>
            <a:ext cx="8053039" cy="57086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The circle is an arena of surveillance – everything I do will be seen, my mistakes will be noticed by everyone (peers &amp; instructor)</a:t>
            </a:r>
          </a:p>
          <a:p>
            <a:r>
              <a:rPr lang="en-US" dirty="0"/>
              <a:t>The circle is alienating – if anything about me marks me out as different (how I look or sound) my discomfort is increased</a:t>
            </a:r>
          </a:p>
          <a:p>
            <a:r>
              <a:rPr lang="en-US" dirty="0"/>
              <a:t>The circle is coercion – you are forcing me to speak before you’ve earned the right to do that</a:t>
            </a:r>
          </a:p>
          <a:p>
            <a:r>
              <a:rPr lang="en-US" dirty="0"/>
              <a:t>The circle increases mistrust – I can’t sit back &amp; judge your competence or authenticity. Please just let me mull things over on my own. When I feel ready, I’ll move into the circle space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1" y="365125"/>
            <a:ext cx="4638907" cy="581183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personal experience as a student &amp; conference goer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Totally at odds with my practice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After graduate classes &amp; conferences I get to my classroom early the next day to put the chairs in a circle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10" y="365125"/>
            <a:ext cx="6235390" cy="58118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 walk into my graduate class &amp; see the chairs in a circle. My reaction – “Oh no! Not the circle again! Now I’m going to have to “share” in a vacuum with strangers.</a:t>
            </a:r>
          </a:p>
          <a:p>
            <a:r>
              <a:rPr lang="en-US" dirty="0"/>
              <a:t>Why can’t you let me sit in Siberia &amp; just process &amp; mull over what’s happening. When I’m ready I’ll move my chair into the circle &amp; participate</a:t>
            </a:r>
          </a:p>
          <a:p>
            <a:r>
              <a:rPr lang="en-US" dirty="0"/>
              <a:t>At a faculty development training the facilitator puts us in a circle &amp; asks us to talk about what’s on our minds. My reaction – “Why should I do your work for you? You start by telling is on what’s on </a:t>
            </a:r>
            <a:r>
              <a:rPr lang="en-US" b="1" i="1" dirty="0"/>
              <a:t>your</a:t>
            </a:r>
            <a:r>
              <a:rPr lang="en-US" dirty="0"/>
              <a:t> mind – then maybe we can talk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6" y="100361"/>
            <a:ext cx="1717288" cy="102591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Now</a:t>
            </a:r>
            <a:r>
              <a:rPr lang="en-US" b="1" i="1" dirty="0" smtClean="0">
                <a:solidFill>
                  <a:srgbClr val="FF0000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614" y="903250"/>
            <a:ext cx="9391185" cy="527371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 still use the circle but explain…</a:t>
            </a:r>
          </a:p>
          <a:p>
            <a:r>
              <a:rPr lang="en-US" dirty="0"/>
              <a:t>It’s to keep sight lines clear – so students who wish to contribute or ask a question can do that easily</a:t>
            </a:r>
          </a:p>
          <a:p>
            <a:r>
              <a:rPr lang="en-US" dirty="0"/>
              <a:t>It’s also so students don’t have to talk to the back of other people’s heads</a:t>
            </a:r>
          </a:p>
          <a:p>
            <a:r>
              <a:rPr lang="en-US" dirty="0"/>
              <a:t>I won’t assume that those who are quiet are less diligent or intelligent</a:t>
            </a:r>
          </a:p>
          <a:p>
            <a:r>
              <a:rPr lang="en-US" dirty="0"/>
              <a:t>I won’t assume those who speak are more diligent or intelligent</a:t>
            </a:r>
          </a:p>
          <a:p>
            <a:r>
              <a:rPr lang="en-US" dirty="0"/>
              <a:t>I must self-disclose some ideas &amp; thoughts before expecting students to do the </a:t>
            </a:r>
            <a:r>
              <a:rPr lang="en-US" dirty="0" smtClean="0"/>
              <a:t>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6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1165</Words>
  <Application>Microsoft Macintosh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Mangal</vt:lpstr>
      <vt:lpstr>Arial</vt:lpstr>
      <vt:lpstr>Office Theme</vt:lpstr>
      <vt:lpstr>Modeling Critical Reflection Network of Educational Action Research Ireland (NEARI)  April 17th, 2021 </vt:lpstr>
      <vt:lpstr>Who I am</vt:lpstr>
      <vt:lpstr>Situating Myself as a Teacher</vt:lpstr>
      <vt:lpstr>Process of Critical Reflection</vt:lpstr>
      <vt:lpstr>PowerPoint Presentation</vt:lpstr>
      <vt:lpstr>Assumption  If I arrange chairs in a circle</vt:lpstr>
      <vt:lpstr>Students’ Perceptions</vt:lpstr>
      <vt:lpstr>My personal experience as a student &amp; conference goer  Totally at odds with my practice  After graduate classes &amp; conferences I get to my classroom early the next day to put the chairs in a circle</vt:lpstr>
      <vt:lpstr>Now…</vt:lpstr>
      <vt:lpstr>Modeling</vt:lpstr>
      <vt:lpstr>A weekly data source for what &amp; how students are learning – the Critical Incident Questionnaire (CIQ)</vt:lpstr>
      <vt:lpstr>How it’s  administered</vt:lpstr>
      <vt:lpstr>Critical reflection on practice means….</vt:lpstr>
      <vt:lpstr> Some Discussion Questions 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Critical Reflection Network of Educational Action Research Ireland (NEARI)  April 17th, 2021 </dc:title>
  <dc:creator>Brookfield, Stephen D.</dc:creator>
  <cp:lastModifiedBy>Brookfield, Stephen D.</cp:lastModifiedBy>
  <cp:revision>10</cp:revision>
  <dcterms:created xsi:type="dcterms:W3CDTF">2021-04-14T22:46:43Z</dcterms:created>
  <dcterms:modified xsi:type="dcterms:W3CDTF">2021-04-17T14:45:01Z</dcterms:modified>
</cp:coreProperties>
</file>