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1" r:id="rId4"/>
    <p:sldId id="276" r:id="rId5"/>
    <p:sldId id="258" r:id="rId6"/>
    <p:sldId id="262" r:id="rId7"/>
    <p:sldId id="275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ECFB-F635-FB48-B049-AD7F679EDC55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8473-C004-BD47-9FB3-768BFA8D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8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5E2B-55C4-0744-A66E-80A41B8A9E9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5895-432B-BD40-A70A-8B739703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0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94262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Becoming Critically Reflective - PDST March 4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</a:rPr>
              <a:t>, 2021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Stephen Brookfield (he, him, his)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Distinguished Scholar, </a:t>
            </a:r>
            <a:r>
              <a:rPr lang="en-US" sz="2400" b="1" i="1" smtClean="0">
                <a:solidFill>
                  <a:srgbClr val="FF0000"/>
                </a:solidFill>
              </a:rPr>
              <a:t>Antioch University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28439"/>
            <a:ext cx="12192000" cy="4995746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274"/>
            <a:ext cx="12192000" cy="57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947853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Some things I’ve learned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366"/>
            <a:ext cx="12192000" cy="57986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Power is always there</a:t>
            </a:r>
          </a:p>
          <a:p>
            <a:r>
              <a:rPr lang="en-US" sz="3200" dirty="0" smtClean="0"/>
              <a:t>External inequities automatically reproduce themselves unless deliberately challenged</a:t>
            </a:r>
          </a:p>
          <a:p>
            <a:r>
              <a:rPr lang="en-US" sz="3200" dirty="0" smtClean="0"/>
              <a:t>I can’t ‘wish away’ my power</a:t>
            </a:r>
          </a:p>
          <a:p>
            <a:r>
              <a:rPr lang="en-US" sz="3200" dirty="0" smtClean="0"/>
              <a:t>Many practices I love &amp; believe are democratic are experienced by students as surveillance &amp; covert manipulation</a:t>
            </a:r>
          </a:p>
          <a:p>
            <a:r>
              <a:rPr lang="en-US" sz="3200" dirty="0" smtClean="0"/>
              <a:t>You must first model whatever reflective processes you wish others to engage in</a:t>
            </a:r>
          </a:p>
          <a:p>
            <a:r>
              <a:rPr lang="en-US" sz="3200" dirty="0" smtClean="0"/>
              <a:t>What seem like natural pedagogic instincts/impulses are framed by wider ideologies – patriarchy &amp; white supremacy</a:t>
            </a:r>
          </a:p>
          <a:p>
            <a:r>
              <a:rPr lang="en-US" sz="3200" dirty="0" smtClean="0"/>
              <a:t>Context is everything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47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lking Circl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b="9246"/>
          <a:stretch>
            <a:fillRect/>
          </a:stretch>
        </p:blipFill>
        <p:spPr>
          <a:xfrm>
            <a:off x="0" y="0"/>
            <a:ext cx="12192000" cy="65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7424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Assumptions: If I arrange chairs in a circle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426"/>
            <a:ext cx="10515600" cy="57205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Students will feel their experience is respected &amp; acknowledged when they walk in.  </a:t>
            </a:r>
          </a:p>
          <a:p>
            <a:r>
              <a:rPr lang="en-US" sz="4000" dirty="0" smtClean="0"/>
              <a:t>This will create a relaxed and congenial environment for learning</a:t>
            </a:r>
          </a:p>
          <a:p>
            <a:r>
              <a:rPr lang="en-US" sz="4000" dirty="0" smtClean="0"/>
              <a:t>The distance between me as the teacher &amp; them as the students will be reduced</a:t>
            </a:r>
          </a:p>
          <a:p>
            <a:r>
              <a:rPr lang="en-US" sz="4000" dirty="0" smtClean="0"/>
              <a:t>Students will be more likely to participate, contribute, ask questions etc.</a:t>
            </a:r>
          </a:p>
        </p:txBody>
      </p:sp>
    </p:spTree>
    <p:extLst>
      <p:ext uri="{BB962C8B-B14F-4D97-AF65-F5344CB8AC3E}">
        <p14:creationId xmlns:p14="http://schemas.microsoft.com/office/powerpoint/2010/main" val="30334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Students’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01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The circle is an arena of surveillance – everything I do will be seen, my mistakes will be noticed by everyone (peers &amp; instructor)</a:t>
            </a:r>
          </a:p>
          <a:p>
            <a:r>
              <a:rPr lang="en-US" sz="3200" dirty="0" smtClean="0"/>
              <a:t>The circle is alienating – if anything about me marks me out as different (how I look or sound) my discomfort is increased</a:t>
            </a:r>
          </a:p>
          <a:p>
            <a:r>
              <a:rPr lang="en-US" sz="3200" dirty="0" smtClean="0"/>
              <a:t>The circle is coercion – you are </a:t>
            </a:r>
            <a:r>
              <a:rPr lang="en-US" sz="3200" dirty="0"/>
              <a:t>f</a:t>
            </a:r>
            <a:r>
              <a:rPr lang="en-US" sz="3200" dirty="0" smtClean="0"/>
              <a:t>orcing me to speak before you’ve earned the right to do that</a:t>
            </a:r>
          </a:p>
          <a:p>
            <a:r>
              <a:rPr lang="en-US" sz="3200" dirty="0" smtClean="0"/>
              <a:t>The circle increases mistrust – I can’t sit back &amp; judge your competence or authenticity, just let me process </a:t>
            </a:r>
          </a:p>
        </p:txBody>
      </p:sp>
    </p:spTree>
    <p:extLst>
      <p:ext uri="{BB962C8B-B14F-4D97-AF65-F5344CB8AC3E}">
        <p14:creationId xmlns:p14="http://schemas.microsoft.com/office/powerpoint/2010/main" val="116404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08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 still use the circle but explain…</a:t>
            </a:r>
          </a:p>
          <a:p>
            <a:r>
              <a:rPr lang="en-US" sz="3600" dirty="0" smtClean="0"/>
              <a:t>It’s to keep sight lines clear – so students who wish to contribute or ask a question can do that easily</a:t>
            </a:r>
          </a:p>
          <a:p>
            <a:r>
              <a:rPr lang="en-US" sz="3600" dirty="0" smtClean="0"/>
              <a:t>It’s so students don’t have to talk to the back of other people’s heads</a:t>
            </a:r>
          </a:p>
          <a:p>
            <a:r>
              <a:rPr lang="en-US" sz="3600" dirty="0" smtClean="0"/>
              <a:t>I won’t assume that those who are quiet are less diligent or intelligent</a:t>
            </a:r>
          </a:p>
          <a:p>
            <a:r>
              <a:rPr lang="en-US" sz="3600" dirty="0" smtClean="0"/>
              <a:t>I must self-disclose before expecting students to do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6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2819"/>
          </a:xfrm>
        </p:spPr>
        <p:txBody>
          <a:bodyPr/>
          <a:lstStyle/>
          <a:p>
            <a:r>
              <a:rPr lang="en-US" dirty="0" smtClean="0"/>
              <a:t>My climate setting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2820"/>
            <a:ext cx="10515600" cy="53860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Call me Stephen – friendly atmosphere</a:t>
            </a:r>
          </a:p>
          <a:p>
            <a:r>
              <a:rPr lang="en-US" dirty="0" smtClean="0"/>
              <a:t>I look forward to teaching – I learn so much from my students</a:t>
            </a:r>
          </a:p>
          <a:p>
            <a:r>
              <a:rPr lang="en-US" dirty="0" smtClean="0"/>
              <a:t>My job – help you realize what you know</a:t>
            </a:r>
          </a:p>
          <a:p>
            <a:r>
              <a:rPr lang="en-US" dirty="0" smtClean="0"/>
              <a:t>Questions – encouraged but I don’t know all the answers  </a:t>
            </a:r>
          </a:p>
          <a:p>
            <a:r>
              <a:rPr lang="en-US" dirty="0" smtClean="0"/>
              <a:t>Unanswered = Gifts for learning</a:t>
            </a:r>
          </a:p>
          <a:p>
            <a:r>
              <a:rPr lang="en-US" dirty="0" smtClean="0"/>
              <a:t>No-one knows everything</a:t>
            </a:r>
          </a:p>
          <a:p>
            <a:r>
              <a:rPr lang="en-US" dirty="0" smtClean="0"/>
              <a:t>Mistakes – richest moment in learning</a:t>
            </a:r>
          </a:p>
          <a:p>
            <a:r>
              <a:rPr lang="en-US" dirty="0" smtClean="0"/>
              <a:t>Here’s examples of my errors</a:t>
            </a:r>
          </a:p>
          <a:p>
            <a:r>
              <a:rPr lang="en-US" dirty="0" smtClean="0"/>
              <a:t>Unexpected Event – pool our wisdom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3" y="3189249"/>
            <a:ext cx="4460487" cy="32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5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08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You have a history of incompetence</a:t>
            </a:r>
          </a:p>
          <a:p>
            <a:r>
              <a:rPr lang="en-US" sz="4000" dirty="0" smtClean="0"/>
              <a:t>Let’s split tuition</a:t>
            </a:r>
          </a:p>
          <a:p>
            <a:r>
              <a:rPr lang="en-US" sz="4000" dirty="0" smtClean="0"/>
              <a:t>You’re lying – I don’t know as much as you</a:t>
            </a:r>
          </a:p>
          <a:p>
            <a:r>
              <a:rPr lang="en-US" sz="4000" dirty="0" smtClean="0"/>
              <a:t>We can’t look to you for authoritative solutions</a:t>
            </a:r>
          </a:p>
          <a:p>
            <a:r>
              <a:rPr lang="en-US" sz="4000" dirty="0" smtClean="0"/>
              <a:t>Let me get out of here &amp; study with someone who knows what they’re doing!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097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Let’s see what’s on </a:t>
            </a:r>
            <a:r>
              <a:rPr lang="en-US" b="1" i="1" dirty="0" err="1" smtClean="0">
                <a:solidFill>
                  <a:srgbClr val="FF0000"/>
                </a:solidFill>
              </a:rPr>
              <a:t>sli.do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97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Go to: </a:t>
            </a:r>
            <a:r>
              <a:rPr lang="en-US" sz="8000" dirty="0" err="1" smtClean="0"/>
              <a:t>sli.do</a:t>
            </a:r>
            <a:endParaRPr lang="en-US" sz="8000" dirty="0" smtClean="0"/>
          </a:p>
          <a:p>
            <a:r>
              <a:rPr lang="en-US" sz="4000" dirty="0" smtClean="0"/>
              <a:t>Enter code: </a:t>
            </a:r>
            <a:r>
              <a:rPr lang="en-US" sz="8000" dirty="0" smtClean="0"/>
              <a:t>66026</a:t>
            </a:r>
          </a:p>
          <a:p>
            <a:r>
              <a:rPr lang="en-US" sz="3600" dirty="0" smtClean="0"/>
              <a:t>Please post any comments, reactions, critiques &amp; questions you have as we go through this </a:t>
            </a:r>
            <a:r>
              <a:rPr lang="en-US" sz="3600" dirty="0" smtClean="0"/>
              <a:t>session. Also, please use </a:t>
            </a:r>
            <a:r>
              <a:rPr lang="en-US" sz="3600" dirty="0" err="1" smtClean="0"/>
              <a:t>sli.do</a:t>
            </a:r>
            <a:r>
              <a:rPr lang="en-US" sz="3600" dirty="0" smtClean="0"/>
              <a:t> to post emerging themes, issues &amp; questions that arise in your breakout group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1107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8214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Circle of Voices Protocol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8216"/>
            <a:ext cx="12192000" cy="58097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(1</a:t>
            </a:r>
            <a:r>
              <a:rPr lang="en-US" dirty="0" smtClean="0"/>
              <a:t>) Begin with a period of 1-2 minutes silence where you think about your response to </a:t>
            </a:r>
            <a:r>
              <a:rPr lang="en-US" i="1" dirty="0" smtClean="0"/>
              <a:t>either or both </a:t>
            </a:r>
            <a:r>
              <a:rPr lang="en-US" dirty="0" smtClean="0"/>
              <a:t>of these questions: 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>
                <a:solidFill>
                  <a:srgbClr val="FF0000"/>
                </a:solidFill>
              </a:rPr>
              <a:t>What assumptions about  being an effective teacher or leader have been challenged by any of the 4 lenses mentioned? (student feedback, colleagues’ perceptions, theory, personal experience)? 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W</a:t>
            </a:r>
            <a:r>
              <a:rPr lang="en-US" sz="3200" i="1" dirty="0" smtClean="0">
                <a:solidFill>
                  <a:srgbClr val="FF0000"/>
                </a:solidFill>
              </a:rPr>
              <a:t>hat </a:t>
            </a:r>
            <a:r>
              <a:rPr lang="en-US" sz="3200" i="1" dirty="0">
                <a:solidFill>
                  <a:srgbClr val="FF0000"/>
                </a:solidFill>
              </a:rPr>
              <a:t>problems, issues or contradictions arise as you try to incorporate critical reflection in your </a:t>
            </a:r>
            <a:r>
              <a:rPr lang="en-US" sz="3200" i="1" dirty="0" smtClean="0">
                <a:solidFill>
                  <a:srgbClr val="FF0000"/>
                </a:solidFill>
              </a:rPr>
              <a:t>practice?</a:t>
            </a:r>
          </a:p>
          <a:p>
            <a:r>
              <a:rPr lang="en-US" dirty="0" smtClean="0"/>
              <a:t>(2) Go alphabetically around the group and have each person give their response to the question(s) they’ve just been thinking about. Each person tries to keep their comments to a minute or so. No interruptions of each other please.</a:t>
            </a:r>
          </a:p>
          <a:p>
            <a:r>
              <a:rPr lang="en-US" dirty="0" smtClean="0"/>
              <a:t>(3) Once everyone has spoken move into open conversation – anyone can speak at any time &amp; there is no order of contribution. However, try to speak ONLY about what someone ELSE said in the opening round of comments.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6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701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HOME PAGE - </a:t>
            </a:r>
            <a:r>
              <a:rPr lang="en-US" b="1" i="1" dirty="0" err="1" smtClean="0">
                <a:solidFill>
                  <a:srgbClr val="FF0000"/>
                </a:solidFill>
              </a:rPr>
              <a:t>www.stephenbrookfield.com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702"/>
            <a:ext cx="12192000" cy="59212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My home page is open access so if you want to find out more about any of the exercises or activities I mention go to the page and click on the ‘Resources’ link.</a:t>
            </a:r>
          </a:p>
          <a:p>
            <a:r>
              <a:rPr lang="en-US" sz="3200" dirty="0" smtClean="0"/>
              <a:t>Scroll down &amp; you will find multiple PDF files of workshop packets stuffed with activities or power point files.</a:t>
            </a:r>
          </a:p>
          <a:p>
            <a:r>
              <a:rPr lang="en-US" sz="3200" dirty="0" smtClean="0"/>
              <a:t>You do not need to ask my permission to use any of these resources. If they’re useful then please try them out and adapt them to your context.</a:t>
            </a:r>
          </a:p>
          <a:p>
            <a:r>
              <a:rPr lang="en-US" sz="3200" dirty="0" smtClean="0"/>
              <a:t>To follow along today or retrieve </a:t>
            </a:r>
            <a:r>
              <a:rPr lang="en-US" sz="3200" dirty="0" smtClean="0"/>
              <a:t>these slides later </a:t>
            </a:r>
            <a:r>
              <a:rPr lang="en-US" sz="3200" dirty="0" smtClean="0"/>
              <a:t>click on ‘Resources’ link at top right of </a:t>
            </a:r>
            <a:r>
              <a:rPr lang="en-US" sz="3200" dirty="0" err="1" smtClean="0"/>
              <a:t>page.This</a:t>
            </a:r>
            <a:r>
              <a:rPr lang="en-US" sz="3200" dirty="0" smtClean="0"/>
              <a:t> </a:t>
            </a:r>
            <a:r>
              <a:rPr lang="en-US" sz="3200" dirty="0" smtClean="0"/>
              <a:t>presentation </a:t>
            </a:r>
            <a:r>
              <a:rPr lang="en-US" sz="3200" smtClean="0"/>
              <a:t>is </a:t>
            </a:r>
            <a:r>
              <a:rPr lang="en-US" sz="3200" smtClean="0"/>
              <a:t>the first </a:t>
            </a:r>
            <a:r>
              <a:rPr lang="en-US" sz="3200" dirty="0" smtClean="0"/>
              <a:t>power </a:t>
            </a:r>
            <a:r>
              <a:rPr lang="en-US" sz="3200" dirty="0" smtClean="0"/>
              <a:t>point </a:t>
            </a:r>
            <a:r>
              <a:rPr lang="en-US" sz="3200" dirty="0" smtClean="0"/>
              <a:t>listed.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hlinkClick r:id="rId2"/>
              </a:rPr>
              <a:t>www.stephenbrookfield.com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/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0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9726"/>
          </a:xfrm>
        </p:spPr>
        <p:txBody>
          <a:bodyPr>
            <a:normAutofit/>
          </a:bodyPr>
          <a:lstStyle/>
          <a:p>
            <a:r>
              <a:rPr lang="en-US" sz="7200" b="1" i="1" dirty="0" err="1" smtClean="0">
                <a:solidFill>
                  <a:srgbClr val="FF0000"/>
                </a:solidFill>
              </a:rPr>
              <a:t>Sli.do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727"/>
            <a:ext cx="10515600" cy="562021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 smtClean="0"/>
              <a:t>Go to: </a:t>
            </a:r>
            <a:r>
              <a:rPr lang="en-US" sz="8000" dirty="0" err="1" smtClean="0">
                <a:solidFill>
                  <a:srgbClr val="FF0000"/>
                </a:solidFill>
              </a:rPr>
              <a:t>sli.do</a:t>
            </a:r>
            <a:endParaRPr lang="en-US" sz="80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Enter code: </a:t>
            </a:r>
            <a:r>
              <a:rPr lang="en-US" sz="8000" dirty="0" smtClean="0">
                <a:solidFill>
                  <a:srgbClr val="FF0000"/>
                </a:solidFill>
              </a:rPr>
              <a:t>66026</a:t>
            </a:r>
          </a:p>
          <a:p>
            <a:pPr algn="ctr"/>
            <a:r>
              <a:rPr lang="en-US" sz="4000" dirty="0"/>
              <a:t>Please </a:t>
            </a:r>
            <a:r>
              <a:rPr lang="en-US" sz="4000" dirty="0" smtClean="0"/>
              <a:t>post any </a:t>
            </a:r>
            <a:r>
              <a:rPr lang="en-US" sz="4000" dirty="0"/>
              <a:t>comments, reactions, critiques &amp; questions </a:t>
            </a:r>
            <a:r>
              <a:rPr lang="en-US" sz="4000" dirty="0" smtClean="0"/>
              <a:t>you have </a:t>
            </a:r>
            <a:r>
              <a:rPr lang="en-US" sz="4000" dirty="0"/>
              <a:t>as we go through this session</a:t>
            </a:r>
          </a:p>
        </p:txBody>
      </p:sp>
    </p:spTree>
    <p:extLst>
      <p:ext uri="{BB962C8B-B14F-4D97-AF65-F5344CB8AC3E}">
        <p14:creationId xmlns:p14="http://schemas.microsoft.com/office/powerpoint/2010/main" val="42814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7"/>
          </a:xfrm>
        </p:spPr>
        <p:txBody>
          <a:bodyPr/>
          <a:lstStyle/>
          <a:p>
            <a:r>
              <a:rPr lang="en-US" smtClean="0"/>
              <a:t>Who I 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3678"/>
            <a:ext cx="12192000" cy="6144322"/>
          </a:xfrm>
        </p:spPr>
        <p:txBody>
          <a:bodyPr/>
          <a:lstStyle/>
          <a:p>
            <a:r>
              <a:rPr lang="en-US" i="1" dirty="0"/>
              <a:t>I am from… </a:t>
            </a:r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sound</a:t>
            </a:r>
            <a:r>
              <a:rPr lang="en-US" i="1" dirty="0">
                <a:solidFill>
                  <a:srgbClr val="FF0000"/>
                </a:solidFill>
              </a:rPr>
              <a:t> of seagulls crying over the north sea and </a:t>
            </a:r>
            <a:r>
              <a:rPr lang="en-US" i="1" dirty="0" err="1">
                <a:solidFill>
                  <a:srgbClr val="FF0000"/>
                </a:solidFill>
              </a:rPr>
              <a:t>merseybeat</a:t>
            </a:r>
            <a:r>
              <a:rPr lang="en-US" i="1" dirty="0">
                <a:solidFill>
                  <a:srgbClr val="FF0000"/>
                </a:solidFill>
              </a:rPr>
              <a:t> blasting at the Cavern club, </a:t>
            </a:r>
            <a:r>
              <a:rPr lang="en-US" dirty="0"/>
              <a:t> </a:t>
            </a:r>
          </a:p>
          <a:p>
            <a:r>
              <a:rPr lang="en-US" i="1" dirty="0">
                <a:solidFill>
                  <a:srgbClr val="7030A0"/>
                </a:solidFill>
              </a:rPr>
              <a:t>the </a:t>
            </a:r>
            <a:r>
              <a:rPr lang="en-US" b="1" i="1" dirty="0">
                <a:solidFill>
                  <a:srgbClr val="7030A0"/>
                </a:solidFill>
              </a:rPr>
              <a:t>smell</a:t>
            </a:r>
            <a:r>
              <a:rPr lang="en-US" i="1" dirty="0">
                <a:solidFill>
                  <a:srgbClr val="7030A0"/>
                </a:solidFill>
              </a:rPr>
              <a:t> of fish &amp; chips, factory waste and coal burning fires, </a:t>
            </a:r>
            <a:r>
              <a:rPr lang="en-US" dirty="0"/>
              <a:t> </a:t>
            </a:r>
          </a:p>
          <a:p>
            <a:r>
              <a:rPr lang="en-US" i="1" dirty="0"/>
              <a:t>the </a:t>
            </a:r>
            <a:r>
              <a:rPr lang="en-US" b="1" i="1" dirty="0"/>
              <a:t>taste</a:t>
            </a:r>
            <a:r>
              <a:rPr lang="en-US" i="1" dirty="0"/>
              <a:t> of grease, sour milk tea and dust at the back of my throat</a:t>
            </a:r>
            <a:endParaRPr lang="en-US" dirty="0"/>
          </a:p>
          <a:p>
            <a:r>
              <a:rPr lang="en-US" i="1" dirty="0">
                <a:solidFill>
                  <a:srgbClr val="0070C0"/>
                </a:solidFill>
              </a:rPr>
              <a:t>the </a:t>
            </a:r>
            <a:r>
              <a:rPr lang="en-US" b="1" i="1" dirty="0">
                <a:solidFill>
                  <a:srgbClr val="0070C0"/>
                </a:solidFill>
              </a:rPr>
              <a:t>idea</a:t>
            </a:r>
            <a:r>
              <a:rPr lang="en-US" i="1" dirty="0">
                <a:solidFill>
                  <a:srgbClr val="0070C0"/>
                </a:solidFill>
              </a:rPr>
              <a:t> of community pride &amp; the triumph of humor over pretentiousness 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Born in </a:t>
            </a:r>
            <a:r>
              <a:rPr lang="en-US" sz="2000" dirty="0" err="1" smtClean="0"/>
              <a:t>Bootle</a:t>
            </a:r>
            <a:r>
              <a:rPr lang="en-US" sz="2000" dirty="0" smtClean="0"/>
              <a:t>, Liverpool, 1949</a:t>
            </a:r>
          </a:p>
          <a:p>
            <a:r>
              <a:rPr lang="en-US" sz="2000" dirty="0" smtClean="0"/>
              <a:t>Moved to the soft south as a teenager (mum hated Liverpool) - cultural genocide to rid me of Scouse accent</a:t>
            </a:r>
          </a:p>
          <a:p>
            <a:r>
              <a:rPr lang="en-US" sz="2000" dirty="0" smtClean="0"/>
              <a:t>All education in UK, after graduation worked in FE &amp; adult ed. (</a:t>
            </a:r>
            <a:r>
              <a:rPr lang="en-US" sz="2000" dirty="0" err="1" smtClean="0"/>
              <a:t>Lewisham</a:t>
            </a:r>
            <a:r>
              <a:rPr lang="en-US" sz="2000" dirty="0" smtClean="0"/>
              <a:t>, Slough, </a:t>
            </a:r>
            <a:r>
              <a:rPr lang="en-US" sz="2000" dirty="0"/>
              <a:t>D</a:t>
            </a:r>
            <a:r>
              <a:rPr lang="en-US" sz="2000" dirty="0" smtClean="0"/>
              <a:t>evon, Worcestershire)</a:t>
            </a:r>
          </a:p>
          <a:p>
            <a:r>
              <a:rPr lang="en-US" sz="2000" dirty="0" smtClean="0"/>
              <a:t>Lost my lecturer/organizer job in 1980 &amp; fled (temporarily) to New York – a Thatcher political refugee</a:t>
            </a:r>
          </a:p>
          <a:p>
            <a:r>
              <a:rPr lang="en-US" sz="2000" dirty="0" smtClean="0"/>
              <a:t>Met my partner there &amp; moved to her home state – Minnesota – in 1992, raising 2 kids there</a:t>
            </a:r>
          </a:p>
          <a:p>
            <a:r>
              <a:rPr lang="en-US" sz="2000" dirty="0" smtClean="0"/>
              <a:t>Left my university after dispute over antiracist efforts &amp; lack of attention to white supremacy</a:t>
            </a:r>
          </a:p>
          <a:p>
            <a:r>
              <a:rPr lang="en-US" sz="2000" dirty="0" smtClean="0"/>
              <a:t>Now the part-time “Distinguished Scholar” at Antioch University</a:t>
            </a:r>
          </a:p>
          <a:p>
            <a:r>
              <a:rPr lang="en-US" sz="2000" dirty="0" smtClean="0"/>
              <a:t>Leader of The 99ers – pop punk band w/ 6 albums on Spinout Records (listen to us on Spotify, I Tunes, etc.)</a:t>
            </a:r>
          </a:p>
        </p:txBody>
      </p:sp>
    </p:spTree>
    <p:extLst>
      <p:ext uri="{BB962C8B-B14F-4D97-AF65-F5344CB8AC3E}">
        <p14:creationId xmlns:p14="http://schemas.microsoft.com/office/powerpoint/2010/main" val="68424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7131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Situating Myself as a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132"/>
            <a:ext cx="12192000" cy="61108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History of academic mediocrity </a:t>
            </a:r>
            <a:r>
              <a:rPr lang="en-US" dirty="0" smtClean="0"/>
              <a:t>– poor grades in A levels, university places cancelled, College of Technology, graduated w/ lower second, failed my master’s degree exam – </a:t>
            </a:r>
            <a:r>
              <a:rPr lang="en-US" i="1" dirty="0" smtClean="0"/>
              <a:t>Broadening student-centered assessment measures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Watching my doctoral supervisor </a:t>
            </a:r>
            <a:r>
              <a:rPr lang="en-US" dirty="0" smtClean="0"/>
              <a:t>– giving me ‘bad’ inconvenient news in a way that I knew was in my own best interests</a:t>
            </a:r>
          </a:p>
          <a:p>
            <a:pPr marL="82296" indent="0">
              <a:buNone/>
            </a:pPr>
            <a:r>
              <a:rPr lang="en-US" sz="3600" i="1" dirty="0" smtClean="0"/>
              <a:t>Ethical use of teacher power</a:t>
            </a:r>
          </a:p>
          <a:p>
            <a:pPr marL="82296" indent="0">
              <a:buNone/>
            </a:pPr>
            <a:r>
              <a:rPr lang="en-US" sz="3600" i="1" dirty="0" smtClean="0"/>
              <a:t>Relational underpinnings </a:t>
            </a:r>
          </a:p>
          <a:p>
            <a:pPr marL="82296" indent="0">
              <a:buNone/>
            </a:pPr>
            <a:r>
              <a:rPr lang="en-US" sz="3600" i="1" dirty="0" smtClean="0"/>
              <a:t>What constitutes trust?</a:t>
            </a:r>
          </a:p>
          <a:p>
            <a:pPr marL="82296" indent="0">
              <a:buNone/>
            </a:pPr>
            <a:r>
              <a:rPr lang="en-US" sz="3600" i="1" dirty="0" smtClean="0"/>
              <a:t>Credibility / Authenticity</a:t>
            </a:r>
          </a:p>
          <a:p>
            <a:pPr marL="82296" indent="0">
              <a:buNone/>
            </a:pPr>
            <a:r>
              <a:rPr lang="en-US" sz="3600" i="1" dirty="0" smtClean="0"/>
              <a:t>Limits to self-direction</a:t>
            </a:r>
          </a:p>
          <a:p>
            <a:pPr marL="82296" indent="0">
              <a:buNone/>
            </a:pP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22" y="2564781"/>
            <a:ext cx="5441795" cy="4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8214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Process of Critical Reflection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8216"/>
            <a:ext cx="10515600" cy="5809784"/>
          </a:xfrm>
        </p:spPr>
        <p:txBody>
          <a:bodyPr/>
          <a:lstStyle/>
          <a:p>
            <a:r>
              <a:rPr lang="en-US" sz="3600" b="1" dirty="0" smtClean="0"/>
              <a:t>Viewing our Practice through </a:t>
            </a:r>
            <a:r>
              <a:rPr lang="en-US" sz="3600" b="1" i="1" dirty="0" smtClean="0"/>
              <a:t>FOUR</a:t>
            </a:r>
            <a:r>
              <a:rPr lang="en-US" sz="3600" b="1" dirty="0" smtClean="0"/>
              <a:t> Lenses …</a:t>
            </a:r>
          </a:p>
          <a:p>
            <a:pPr>
              <a:buNone/>
            </a:pPr>
            <a:r>
              <a:rPr lang="en-US" b="1" dirty="0" smtClean="0"/>
              <a:t>              </a:t>
            </a:r>
            <a:r>
              <a:rPr lang="en-US" sz="6600" b="1" dirty="0" smtClean="0">
                <a:solidFill>
                  <a:srgbClr val="0000FF"/>
                </a:solidFill>
              </a:rPr>
              <a:t>Students’ Eyes</a:t>
            </a:r>
          </a:p>
          <a:p>
            <a:pPr>
              <a:buNone/>
            </a:pPr>
            <a:r>
              <a:rPr lang="en-US" sz="6600" b="1" dirty="0" smtClean="0"/>
              <a:t>       </a:t>
            </a:r>
            <a:r>
              <a:rPr lang="en-US" sz="6600" b="1" dirty="0" smtClean="0">
                <a:solidFill>
                  <a:srgbClr val="FF0000"/>
                </a:solidFill>
              </a:rPr>
              <a:t>Colleagues’ Perceptions</a:t>
            </a:r>
          </a:p>
          <a:p>
            <a:pPr>
              <a:buNone/>
            </a:pPr>
            <a:r>
              <a:rPr lang="en-US" sz="6600" b="1" dirty="0" smtClean="0"/>
              <a:t>        </a:t>
            </a:r>
            <a:r>
              <a:rPr lang="en-US" sz="6600" b="1" dirty="0" smtClean="0">
                <a:solidFill>
                  <a:srgbClr val="008000"/>
                </a:solidFill>
              </a:rPr>
              <a:t>Theory</a:t>
            </a:r>
          </a:p>
          <a:p>
            <a:pPr>
              <a:buNone/>
            </a:pPr>
            <a:r>
              <a:rPr lang="en-US" sz="6600" b="1" dirty="0" smtClean="0"/>
              <a:t>        </a:t>
            </a:r>
            <a:r>
              <a:rPr lang="en-US" sz="6600" b="1" dirty="0" smtClean="0">
                <a:solidFill>
                  <a:srgbClr val="FF6600"/>
                </a:solidFill>
              </a:rPr>
              <a:t>Autobiography</a:t>
            </a:r>
          </a:p>
          <a:p>
            <a:endParaRPr lang="en-US" dirty="0"/>
          </a:p>
        </p:txBody>
      </p:sp>
      <p:pic>
        <p:nvPicPr>
          <p:cNvPr id="4" name="Picture 3" descr="MD00208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96" y="3953108"/>
            <a:ext cx="3512804" cy="21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8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85864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Core Assumptions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854"/>
            <a:ext cx="10515600" cy="57317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Good practice = whatever helps students learn</a:t>
            </a:r>
          </a:p>
          <a:p>
            <a:r>
              <a:rPr lang="en-US" sz="5400" dirty="0" smtClean="0">
                <a:solidFill>
                  <a:srgbClr val="7030A0"/>
                </a:solidFill>
              </a:rPr>
              <a:t>Best practice is critically reflective: uncovering assumptions via 4 lenses</a:t>
            </a:r>
          </a:p>
          <a:p>
            <a:r>
              <a:rPr lang="en-US" sz="5400" dirty="0" smtClean="0">
                <a:solidFill>
                  <a:srgbClr val="00B050"/>
                </a:solidFill>
              </a:rPr>
              <a:t>Most important pedagogic knowledge: how people are experiencing their learning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9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417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Students Eyes’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ONE MINUTE PAPER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MUDDIEST POINT</a:t>
            </a:r>
          </a:p>
          <a:p>
            <a:r>
              <a:rPr lang="en-US" dirty="0" smtClean="0"/>
              <a:t>AFTER HOURS GROUP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SOCIAL MEDIA – </a:t>
            </a:r>
          </a:p>
          <a:p>
            <a:r>
              <a:rPr lang="en-US" dirty="0">
                <a:solidFill>
                  <a:schemeClr val="accent4"/>
                </a:solidFill>
              </a:rPr>
              <a:t>(</a:t>
            </a:r>
            <a:r>
              <a:rPr lang="en-US" dirty="0" err="1" smtClean="0">
                <a:solidFill>
                  <a:schemeClr val="accent4"/>
                </a:solidFill>
              </a:rPr>
              <a:t>backchannelchat.com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tweedback.de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sli.do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LEARNING AUDIT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CRITICAL INCIDENT QUESTIONNAIRE (CIQ)</a:t>
            </a:r>
          </a:p>
        </p:txBody>
      </p:sp>
      <p:pic>
        <p:nvPicPr>
          <p:cNvPr id="4" name="Content Placeholder 5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26" r="-142226"/>
          <a:stretch>
            <a:fillRect/>
          </a:stretch>
        </p:blipFill>
        <p:spPr>
          <a:xfrm>
            <a:off x="5519854" y="1690689"/>
            <a:ext cx="7987938" cy="48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960</Words>
  <Application>Microsoft Macintosh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Mangal</vt:lpstr>
      <vt:lpstr>Arial</vt:lpstr>
      <vt:lpstr>Office Theme</vt:lpstr>
      <vt:lpstr>Becoming Critically Reflective - PDST March 4th, 2021 Stephen Brookfield (he, him, his) Distinguished Scholar, Antioch University </vt:lpstr>
      <vt:lpstr>HOME PAGE - www.stephenbrookfield.com</vt:lpstr>
      <vt:lpstr>Sli.do</vt:lpstr>
      <vt:lpstr>Who I am</vt:lpstr>
      <vt:lpstr>Situating Myself as a Teacher</vt:lpstr>
      <vt:lpstr>Process of Critical Reflection</vt:lpstr>
      <vt:lpstr>Core Assumptions</vt:lpstr>
      <vt:lpstr>PowerPoint Presentation</vt:lpstr>
      <vt:lpstr>Students Eyes’</vt:lpstr>
      <vt:lpstr>Some things I’ve learned….</vt:lpstr>
      <vt:lpstr>PowerPoint Presentation</vt:lpstr>
      <vt:lpstr>Assumptions: If I arrange chairs in a circle….</vt:lpstr>
      <vt:lpstr>Students’ Perceptions</vt:lpstr>
      <vt:lpstr>Now….</vt:lpstr>
      <vt:lpstr>My climate setting speech</vt:lpstr>
      <vt:lpstr>Students’ Meanings</vt:lpstr>
      <vt:lpstr>Let’s see what’s on sli.do</vt:lpstr>
      <vt:lpstr>Circle of Voices Protocol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Critically Reflective PDST March 4th, 2021</dc:title>
  <dc:creator>Brookfield, Stephen D.</dc:creator>
  <cp:lastModifiedBy>Brookfield, Stephen D.</cp:lastModifiedBy>
  <cp:revision>18</cp:revision>
  <cp:lastPrinted>2021-03-04T00:10:13Z</cp:lastPrinted>
  <dcterms:created xsi:type="dcterms:W3CDTF">2021-02-22T16:45:45Z</dcterms:created>
  <dcterms:modified xsi:type="dcterms:W3CDTF">2021-03-04T00:26:47Z</dcterms:modified>
</cp:coreProperties>
</file>