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3" r:id="rId4"/>
    <p:sldId id="259" r:id="rId5"/>
    <p:sldId id="261" r:id="rId6"/>
    <p:sldId id="260" r:id="rId7"/>
    <p:sldId id="262" r:id="rId8"/>
    <p:sldId id="27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8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0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7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6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3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1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0837-5F57-7E4E-9BE4-423071A31FB7}" type="datetimeFigureOut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EB0A-43E7-9142-952E-8EEED4A20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7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Relationship Id="rId3" Type="http://schemas.openxmlformats.org/officeDocument/2006/relationships/hyperlink" Target="mailto:sdbrookfield99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3&amp;v=2nmhAJYxFT4&amp;feature=emb_logo" TargetMode="External"/><Relationship Id="rId4" Type="http://schemas.openxmlformats.org/officeDocument/2006/relationships/hyperlink" Target="https://www.nytimes.com/interactive/projects/your-stories/conversations-on-race" TargetMode="External"/><Relationship Id="rId5" Type="http://schemas.openxmlformats.org/officeDocument/2006/relationships/hyperlink" Target="https://www.youtube.com/watch?v=ZkedkvNn5V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opinionator.blogs.nytimes.com/2015/12/24/dear-white-americ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ZNAAr8czE" TargetMode="External"/><Relationship Id="rId4" Type="http://schemas.openxmlformats.org/officeDocument/2006/relationships/hyperlink" Target="https://www.youtube.com/watch?v=Nrw6Bf5weTM&amp;t=53s" TargetMode="External"/><Relationship Id="rId5" Type="http://schemas.openxmlformats.org/officeDocument/2006/relationships/hyperlink" Target="https://www.youtube.com/watch?v=UZo06BjmbbE" TargetMode="External"/><Relationship Id="rId6" Type="http://schemas.openxmlformats.org/officeDocument/2006/relationships/hyperlink" Target="https://www.youtube.com/watch?v=45ey4jgoxeU" TargetMode="External"/><Relationship Id="rId7" Type="http://schemas.openxmlformats.org/officeDocument/2006/relationships/hyperlink" Target="https://www.youtube.com/watch?v=TzuOlyyQlug" TargetMode="External"/><Relationship Id="rId8" Type="http://schemas.openxmlformats.org/officeDocument/2006/relationships/hyperlink" Target="https://www.youtube.com/watch?v=IwaOBXzJ3hs" TargetMode="External"/><Relationship Id="rId9" Type="http://schemas.openxmlformats.org/officeDocument/2006/relationships/hyperlink" Target="https://www.youtube.com/watch?v=N4fbr1Llx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nybJZRWip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8507"/>
          </a:xfrm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Preparing </a:t>
            </a:r>
            <a:r>
              <a:rPr lang="en-US" sz="8000" b="1" i="1" dirty="0" smtClean="0">
                <a:solidFill>
                  <a:srgbClr val="FF0000"/>
                </a:solidFill>
              </a:rPr>
              <a:t>for</a:t>
            </a:r>
            <a:r>
              <a:rPr lang="en-US" sz="8000" b="1" i="1" dirty="0" smtClean="0">
                <a:solidFill>
                  <a:srgbClr val="FF0000"/>
                </a:solidFill>
              </a:rPr>
              <a:t> Race Talk 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38507"/>
            <a:ext cx="12192000" cy="54194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Stephen Brookfield</a:t>
            </a:r>
          </a:p>
          <a:p>
            <a:r>
              <a:rPr lang="en-US" sz="6000" dirty="0" smtClean="0">
                <a:hlinkClick r:id="rId2"/>
              </a:rPr>
              <a:t>http://www.stephenbrookfield.com/</a:t>
            </a:r>
            <a:endParaRPr lang="en-US" sz="6000" dirty="0" smtClean="0"/>
          </a:p>
          <a:p>
            <a:r>
              <a:rPr lang="en-US" sz="6000" dirty="0" smtClean="0">
                <a:hlinkClick r:id="rId3"/>
              </a:rPr>
              <a:t>sdbrookfield99@gmail.com</a:t>
            </a:r>
            <a:endParaRPr lang="en-US" sz="6000" dirty="0" smtClean="0"/>
          </a:p>
          <a:p>
            <a:r>
              <a:rPr lang="en-US" sz="4800" dirty="0" smtClean="0"/>
              <a:t>Current affiliations: Teachers College (Columbia University), </a:t>
            </a:r>
            <a:r>
              <a:rPr lang="en-US" sz="4800" dirty="0" smtClean="0"/>
              <a:t>Antioch University,</a:t>
            </a:r>
          </a:p>
          <a:p>
            <a:r>
              <a:rPr lang="en-US" sz="4800" dirty="0" smtClean="0"/>
              <a:t>University </a:t>
            </a:r>
            <a:r>
              <a:rPr lang="en-US" sz="4800" dirty="0" smtClean="0"/>
              <a:t>of St. Thomas (Minneapolis-St. Paul</a:t>
            </a:r>
            <a:r>
              <a:rPr lang="en-US" sz="4800" dirty="0" smtClean="0"/>
              <a:t>)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9464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8575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“Good Whites” – like me (Stephen)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576"/>
            <a:ext cx="12192000" cy="5709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Believe that we don’t see race </a:t>
            </a:r>
          </a:p>
          <a:p>
            <a:r>
              <a:rPr lang="en-US" sz="3200" dirty="0"/>
              <a:t>B</a:t>
            </a:r>
            <a:r>
              <a:rPr lang="en-US" sz="3200" dirty="0" smtClean="0"/>
              <a:t>elieve everyone is a human being &amp; we should treat everyone the same (colorblind ideology)</a:t>
            </a:r>
          </a:p>
          <a:p>
            <a:r>
              <a:rPr lang="en-US" sz="3200" dirty="0" smtClean="0"/>
              <a:t>Believe we focus on actions &amp; individual character, not racial identity</a:t>
            </a:r>
          </a:p>
          <a:p>
            <a:r>
              <a:rPr lang="en-US" sz="3200" dirty="0" smtClean="0"/>
              <a:t>Choose when to engage in race and anti-racism</a:t>
            </a:r>
          </a:p>
          <a:p>
            <a:r>
              <a:rPr lang="en-US" sz="3200" dirty="0" smtClean="0"/>
              <a:t>Can monitor our own racism</a:t>
            </a:r>
          </a:p>
          <a:p>
            <a:r>
              <a:rPr lang="en-US" sz="3200" dirty="0" smtClean="0"/>
              <a:t>Believe we have a pure, anti-racist soul</a:t>
            </a:r>
          </a:p>
          <a:p>
            <a:r>
              <a:rPr lang="en-US" sz="3200" dirty="0" smtClean="0"/>
              <a:t>Believe we are free of white supremacist conditioning</a:t>
            </a:r>
          </a:p>
          <a:p>
            <a:r>
              <a:rPr lang="en-US" sz="3200" dirty="0" smtClean="0"/>
              <a:t>View racism as something committed by less enlightened whites</a:t>
            </a:r>
          </a:p>
          <a:p>
            <a:r>
              <a:rPr lang="en-US" sz="3200" dirty="0" smtClean="0"/>
              <a:t>Regard ourselves as allies of people of color </a:t>
            </a:r>
          </a:p>
          <a:p>
            <a:r>
              <a:rPr lang="en-US" sz="2400" dirty="0" smtClean="0"/>
              <a:t>                                                                              </a:t>
            </a:r>
            <a:r>
              <a:rPr lang="en-US" dirty="0" smtClean="0"/>
              <a:t>(Shannon Sullivan </a:t>
            </a:r>
            <a:r>
              <a:rPr lang="en-US" i="1" dirty="0" smtClean="0"/>
              <a:t>Good White People </a:t>
            </a:r>
            <a:r>
              <a:rPr lang="en-US" dirty="0" smtClean="0"/>
              <a:t>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92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70516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Behaviors of “Good Whites”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8"/>
            <a:ext cx="12192000" cy="57874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When confronted with examples of their learned racism, good whites will vigorously deny any racist intent, claim they have been misunderstood, are acting innocently, &amp; are being unfairly accused</a:t>
            </a:r>
          </a:p>
          <a:p>
            <a:r>
              <a:rPr lang="en-US" sz="3200" dirty="0" smtClean="0"/>
              <a:t>Will become defensive </a:t>
            </a:r>
            <a:r>
              <a:rPr lang="en-US" sz="3200" dirty="0"/>
              <a:t>&amp;</a:t>
            </a:r>
            <a:r>
              <a:rPr lang="en-US" sz="3200" dirty="0" smtClean="0"/>
              <a:t> immediately seek to explain to people of color the “real” meaning of their behavior</a:t>
            </a:r>
          </a:p>
          <a:p>
            <a:r>
              <a:rPr lang="en-US" sz="3200" dirty="0" smtClean="0"/>
              <a:t>Will resist “sitting with” the reality that they have learned racism &amp; white supremacy throughout their lives &amp; carry those viruses</a:t>
            </a:r>
          </a:p>
          <a:p>
            <a:r>
              <a:rPr lang="en-US" sz="3200" dirty="0" smtClean="0"/>
              <a:t>Will accuse people of color of imagining things, seeing racism where it doesn’t exist, </a:t>
            </a:r>
            <a:r>
              <a:rPr lang="en-US" sz="3200" dirty="0"/>
              <a:t>&amp;</a:t>
            </a:r>
            <a:r>
              <a:rPr lang="en-US" sz="3200" dirty="0" smtClean="0"/>
              <a:t> denying the validity of whites’ experience</a:t>
            </a:r>
          </a:p>
          <a:p>
            <a:r>
              <a:rPr lang="en-US" sz="3200" dirty="0" smtClean="0"/>
              <a:t>Will come to each other’s defense in multi-racial discussions</a:t>
            </a:r>
          </a:p>
          <a:p>
            <a:r>
              <a:rPr lang="en-US" sz="3200" dirty="0" smtClean="0"/>
              <a:t>I know this because these are all of my learned behaviors 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(</a:t>
            </a:r>
            <a:r>
              <a:rPr lang="en-US" sz="2400" dirty="0" smtClean="0"/>
              <a:t>Robin </a:t>
            </a:r>
            <a:r>
              <a:rPr lang="en-US" sz="2400" dirty="0" err="1" smtClean="0"/>
              <a:t>DiAngelo</a:t>
            </a:r>
            <a:r>
              <a:rPr lang="en-US" sz="2400" dirty="0" smtClean="0"/>
              <a:t> </a:t>
            </a:r>
            <a:r>
              <a:rPr lang="en-US" sz="2400" i="1" dirty="0" smtClean="0"/>
              <a:t>White Fragility </a:t>
            </a:r>
            <a:r>
              <a:rPr lang="en-US" sz="2400" dirty="0" smtClean="0"/>
              <a:t>2018</a:t>
            </a:r>
            <a:r>
              <a:rPr lang="en-US" sz="2400" dirty="0" smtClean="0"/>
              <a:t>)  (Shannon Sullivan </a:t>
            </a:r>
            <a:r>
              <a:rPr lang="en-US" sz="2400" i="1" dirty="0" smtClean="0"/>
              <a:t>Good White People </a:t>
            </a:r>
            <a:r>
              <a:rPr lang="en-US" sz="2400" dirty="0" smtClean="0"/>
              <a:t>2014)</a:t>
            </a:r>
            <a:endParaRPr lang="en-US" sz="24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1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4829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Good Whites – Don’t Expect </a:t>
            </a:r>
            <a:r>
              <a:rPr lang="en-US" b="1" i="1" dirty="0" smtClean="0">
                <a:solidFill>
                  <a:srgbClr val="FF0000"/>
                </a:solidFill>
              </a:rPr>
              <a:t>Approval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4829"/>
            <a:ext cx="12191999" cy="61331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“I honestly have been having a hard time being in predominately white classes lately as people in this country realize, </a:t>
            </a:r>
            <a:r>
              <a:rPr lang="en-US" i="1" dirty="0"/>
              <a:t>again</a:t>
            </a:r>
            <a:r>
              <a:rPr lang="en-US" dirty="0"/>
              <a:t>, the issues that exist in America for Black </a:t>
            </a:r>
            <a:r>
              <a:rPr lang="en-US" dirty="0" smtClean="0"/>
              <a:t>people.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While </a:t>
            </a:r>
            <a:r>
              <a:rPr lang="en-US" dirty="0"/>
              <a:t>she was giving her long spiel on her good work, I couldn't figure out where to place my feelings. I could see it from a mile away; I even prepped myself for it before the class.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prepared for </a:t>
            </a:r>
            <a:r>
              <a:rPr lang="en-US" i="1" dirty="0"/>
              <a:t>THIS</a:t>
            </a:r>
            <a:r>
              <a:rPr lang="en-US" dirty="0"/>
              <a:t>, but I still wasn’t ready. Her actions were </a:t>
            </a:r>
            <a:r>
              <a:rPr lang="en-US" dirty="0" err="1"/>
              <a:t>soooo</a:t>
            </a:r>
            <a:r>
              <a:rPr lang="en-US" dirty="0"/>
              <a:t> predictable, well, to me. It was something I knew was bound to happen in a class placed right in the heart of the world grappling with whether or not Black lives matter. But </a:t>
            </a:r>
            <a:r>
              <a:rPr lang="en-US" dirty="0" smtClean="0"/>
              <a:t>still I felt </a:t>
            </a:r>
            <a:r>
              <a:rPr lang="en-US" dirty="0"/>
              <a:t>completely uncomfortable, sick.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Now</a:t>
            </a:r>
            <a:r>
              <a:rPr lang="en-US" dirty="0"/>
              <a:t>, I am not one to dim anyone's light, but all I felt like saying was, "oh, okay. That's cute. You want a cookie?"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couldn't help but think, "this is not something new, why is it new to you? Why are you just now having these conversations?"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I </a:t>
            </a:r>
            <a:r>
              <a:rPr lang="en-US" dirty="0"/>
              <a:t>do not know this woman and may never have a class with her again; however, I will always remember what she did and how it made me </a:t>
            </a:r>
            <a:r>
              <a:rPr lang="en-US" dirty="0" smtClean="0"/>
              <a:t>feel</a:t>
            </a:r>
            <a:r>
              <a:rPr lang="en-US" dirty="0"/>
              <a:t>.”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Carmina Maye 2020 </a:t>
            </a:r>
            <a:r>
              <a:rPr lang="en-US" sz="2200" i="1" dirty="0" smtClean="0"/>
              <a:t>I Really Wanted this to Be a Poem</a:t>
            </a:r>
            <a:r>
              <a:rPr lang="en-US" sz="2200" dirty="0" smtClean="0"/>
              <a:t>. (Dept. of Art &amp; Art Education, Teachers College)</a:t>
            </a:r>
          </a:p>
        </p:txBody>
      </p:sp>
    </p:spTree>
    <p:extLst>
      <p:ext uri="{BB962C8B-B14F-4D97-AF65-F5344CB8AC3E}">
        <p14:creationId xmlns:p14="http://schemas.microsoft.com/office/powerpoint/2010/main" val="113344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0516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Hard Truths – What I Know as a White Professional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6"/>
            <a:ext cx="12192000" cy="578748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 MUST call out racist behavior (including in myself) as soon as I see it. If I don’t I will have no credibility in the eyes of students and colleagues of color.</a:t>
            </a:r>
          </a:p>
          <a:p>
            <a:r>
              <a:rPr lang="en-US" dirty="0" smtClean="0"/>
              <a:t>I MUST assume that for students and colleagues of color EVERYTHING is seen through the lens of race. For them, NOTHING is “race free”.</a:t>
            </a:r>
          </a:p>
          <a:p>
            <a:r>
              <a:rPr lang="en-US" dirty="0" smtClean="0"/>
              <a:t>I MUST acknowledge my own racist behavior when it’s pointed out to me – not try to ‘explain’ it away, not protest my innocence: I must regard it as truth.</a:t>
            </a:r>
          </a:p>
          <a:p>
            <a:r>
              <a:rPr lang="en-US" dirty="0" smtClean="0"/>
              <a:t>I MUST NEVER try to talk people of color “out of” their testimony of racism.</a:t>
            </a:r>
          </a:p>
          <a:p>
            <a:r>
              <a:rPr lang="en-US" dirty="0" smtClean="0"/>
              <a:t>I MUST NEVER invoke “being respectful” or “seeing all sides of this” as a way of avoiding painful truths about my own socialization into, &amp; learning of, racism.</a:t>
            </a:r>
          </a:p>
          <a:p>
            <a:r>
              <a:rPr lang="en-US" dirty="0" smtClean="0"/>
              <a:t>I MUST NEVER claim to be an “ally” or anti-racist “friend”.</a:t>
            </a:r>
          </a:p>
          <a:p>
            <a:r>
              <a:rPr lang="en-US" dirty="0" smtClean="0"/>
              <a:t>I MUST NEVER ask people of color to teach me about racism or to tell me what I should do – figuring out what whites should do is OUR responsibility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4419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So where do whites go from here?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4420"/>
            <a:ext cx="12192000" cy="5973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 that calling out racism is the responsibility of whites</a:t>
            </a:r>
          </a:p>
          <a:p>
            <a:r>
              <a:rPr lang="en-US" dirty="0" smtClean="0"/>
              <a:t>Don’t wait for people of color to say they’re uncomfortable with something – if you have any unease, name it</a:t>
            </a:r>
          </a:p>
          <a:p>
            <a:r>
              <a:rPr lang="en-US" dirty="0" smtClean="0"/>
              <a:t>Work on naming racism as LEARNED behavior – not individual soul flaw </a:t>
            </a:r>
          </a:p>
          <a:p>
            <a:r>
              <a:rPr lang="en-US" dirty="0" smtClean="0"/>
              <a:t>Strive to model anti-racist awareness in your own contributions</a:t>
            </a:r>
          </a:p>
          <a:p>
            <a:r>
              <a:rPr lang="en-US" dirty="0" smtClean="0"/>
              <a:t>Understand white privilege/power as an unconscious phenomenon – not worrying about how your race makes things difficult for you</a:t>
            </a:r>
          </a:p>
          <a:p>
            <a:r>
              <a:rPr lang="en-US" dirty="0" smtClean="0"/>
              <a:t>Don’t expect gratitude or thanks – you’re just doing the right thing</a:t>
            </a:r>
          </a:p>
          <a:p>
            <a:r>
              <a:rPr lang="en-US" dirty="0" smtClean="0"/>
              <a:t>Don’t preach at, or disdain, those you regard as “less enlightened”</a:t>
            </a:r>
          </a:p>
          <a:p>
            <a:r>
              <a:rPr lang="en-US" dirty="0" smtClean="0"/>
              <a:t>Don’t set up people to “confess” &amp; then grant absolution </a:t>
            </a:r>
          </a:p>
          <a:p>
            <a:r>
              <a:rPr lang="en-US" dirty="0" smtClean="0"/>
              <a:t>Don’t stay silent in multiracial discussions </a:t>
            </a:r>
          </a:p>
          <a:p>
            <a:r>
              <a:rPr lang="en-US" dirty="0" smtClean="0"/>
              <a:t>Do assume you’ll say the “wrong” thing &amp; leave feeling you messed up</a:t>
            </a:r>
          </a:p>
          <a:p>
            <a:r>
              <a:rPr lang="en-US" dirty="0" smtClean="0"/>
              <a:t>Don’t declare yourself an ally to BIPOC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99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4038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</a:rPr>
              <a:t>Steps to Prepare for Race Talk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038"/>
            <a:ext cx="12192000" cy="60439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Lose Your Desire/Expectation to Be Perfect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</a:t>
            </a:r>
            <a:r>
              <a:rPr lang="en-US" sz="3500" dirty="0" smtClean="0">
                <a:solidFill>
                  <a:srgbClr val="00B050"/>
                </a:solidFill>
              </a:rPr>
              <a:t>Send Round Introductory Reading/Viewing*</a:t>
            </a:r>
            <a:endParaRPr lang="en-US" sz="3500" dirty="0" smtClean="0">
              <a:solidFill>
                <a:srgbClr val="00B050"/>
              </a:solidFill>
            </a:endParaRPr>
          </a:p>
          <a:p>
            <a:r>
              <a:rPr lang="en-US" sz="3500" dirty="0" smtClean="0">
                <a:solidFill>
                  <a:srgbClr val="FF0000"/>
                </a:solidFill>
              </a:rPr>
              <a:t>             </a:t>
            </a:r>
            <a:r>
              <a:rPr lang="en-US" sz="3500" dirty="0" smtClean="0">
                <a:solidFill>
                  <a:srgbClr val="0070C0"/>
                </a:solidFill>
              </a:rPr>
              <a:t>Take the Emotional Temperature –</a:t>
            </a:r>
            <a:r>
              <a:rPr lang="en-US" sz="3500" dirty="0" err="1" smtClean="0">
                <a:solidFill>
                  <a:srgbClr val="0070C0"/>
                </a:solidFill>
              </a:rPr>
              <a:t>sli.do</a:t>
            </a:r>
            <a:r>
              <a:rPr lang="en-US" sz="3500" dirty="0" smtClean="0">
                <a:solidFill>
                  <a:srgbClr val="0070C0"/>
                </a:solidFill>
              </a:rPr>
              <a:t>, Mood Meter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Begin By Modeling Self-Disclosure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3500" dirty="0" smtClean="0">
                <a:solidFill>
                  <a:srgbClr val="7030A0"/>
                </a:solidFill>
              </a:rPr>
              <a:t>Introduce the Concept of</a:t>
            </a:r>
            <a:r>
              <a:rPr lang="en-US" sz="3500" dirty="0" smtClean="0">
                <a:solidFill>
                  <a:srgbClr val="7030A0"/>
                </a:solidFill>
              </a:rPr>
              <a:t> Brave Space</a:t>
            </a: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         </a:t>
            </a:r>
            <a:r>
              <a:rPr lang="en-US" sz="3500" dirty="0" smtClean="0">
                <a:solidFill>
                  <a:srgbClr val="00B050"/>
                </a:solidFill>
              </a:rPr>
              <a:t>Use Conversational Protocols to Engage Everyone</a:t>
            </a:r>
          </a:p>
          <a:p>
            <a:r>
              <a:rPr lang="en-US" sz="3500" dirty="0">
                <a:solidFill>
                  <a:srgbClr val="00B050"/>
                </a:solidFill>
              </a:rPr>
              <a:t> </a:t>
            </a:r>
            <a:r>
              <a:rPr lang="en-US" sz="3500" dirty="0" smtClean="0">
                <a:solidFill>
                  <a:srgbClr val="00B050"/>
                </a:solidFill>
              </a:rPr>
              <a:t>                                   (Circle of Voices, Circular Response, </a:t>
            </a:r>
            <a:r>
              <a:rPr lang="en-US" sz="3500" dirty="0" err="1" smtClean="0">
                <a:solidFill>
                  <a:srgbClr val="00B050"/>
                </a:solidFill>
              </a:rPr>
              <a:t>Bohmian</a:t>
            </a:r>
            <a:r>
              <a:rPr lang="en-US" sz="3500" dirty="0">
                <a:solidFill>
                  <a:srgbClr val="00B050"/>
                </a:solidFill>
              </a:rPr>
              <a:t>)</a:t>
            </a:r>
            <a:endParaRPr lang="en-US" sz="3500" dirty="0" smtClean="0">
              <a:solidFill>
                <a:srgbClr val="00B050"/>
              </a:solidFill>
            </a:endParaRPr>
          </a:p>
          <a:p>
            <a:r>
              <a:rPr lang="en-US" sz="3500" dirty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3500" dirty="0" smtClean="0"/>
              <a:t>Check </a:t>
            </a:r>
            <a:r>
              <a:rPr lang="en-US" sz="3500" dirty="0"/>
              <a:t>I</a:t>
            </a:r>
            <a:r>
              <a:rPr lang="en-US" sz="3500" dirty="0" smtClean="0"/>
              <a:t>n Regularly via Anonymous Channels</a:t>
            </a:r>
          </a:p>
          <a:p>
            <a:r>
              <a:rPr lang="en-US" sz="3500" dirty="0"/>
              <a:t> </a:t>
            </a:r>
            <a:r>
              <a:rPr lang="en-US" sz="3500" dirty="0" smtClean="0"/>
              <a:t>                                                (</a:t>
            </a:r>
            <a:r>
              <a:rPr lang="en-US" sz="3500" dirty="0" err="1" smtClean="0"/>
              <a:t>sli.do</a:t>
            </a:r>
            <a:r>
              <a:rPr lang="en-US" sz="3500" dirty="0" smtClean="0"/>
              <a:t>, </a:t>
            </a:r>
            <a:r>
              <a:rPr lang="en-US" sz="3500" dirty="0" err="1" smtClean="0"/>
              <a:t>backchannelchat.com</a:t>
            </a:r>
            <a:r>
              <a:rPr lang="en-US" sz="3500" dirty="0"/>
              <a:t>)</a:t>
            </a:r>
            <a:r>
              <a:rPr lang="en-US" sz="3500" dirty="0" smtClean="0"/>
              <a:t>   </a:t>
            </a:r>
          </a:p>
          <a:p>
            <a:r>
              <a:rPr lang="en-US" sz="15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Letter to White America (George </a:t>
            </a:r>
            <a:r>
              <a:rPr lang="en-US" sz="1700" dirty="0" err="1" smtClean="0">
                <a:solidFill>
                  <a:srgbClr val="00B050"/>
                </a:solidFill>
              </a:rPr>
              <a:t>Yancy</a:t>
            </a:r>
            <a:r>
              <a:rPr lang="en-US" sz="1500" dirty="0" smtClean="0">
                <a:solidFill>
                  <a:srgbClr val="00B050"/>
                </a:solidFill>
              </a:rPr>
              <a:t>) </a:t>
            </a:r>
            <a:r>
              <a:rPr lang="en-US" sz="1600" dirty="0" smtClean="0">
                <a:hlinkClick r:id="rId2"/>
              </a:rPr>
              <a:t>https://opinionator.blogs.nytimes.com/2015/12/24/dear-white-america/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What it Means to be American (Color of Fear)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hlinkClick r:id="rId3"/>
              </a:rPr>
              <a:t>https://www.youtube.com/watch?time_continue=3&amp;v=2nmhAJYxFT4&amp;feature=emb_logo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</a:t>
            </a:r>
            <a:r>
              <a:rPr lang="en-US" sz="1700" dirty="0" smtClean="0">
                <a:solidFill>
                  <a:srgbClr val="00B050"/>
                </a:solidFill>
              </a:rPr>
              <a:t>Conversations on Race (New York Times</a:t>
            </a:r>
            <a:r>
              <a:rPr lang="en-US" sz="1600" dirty="0" smtClean="0">
                <a:solidFill>
                  <a:srgbClr val="00B050"/>
                </a:solidFill>
              </a:rPr>
              <a:t>) </a:t>
            </a:r>
            <a:r>
              <a:rPr lang="en-US" sz="1600" dirty="0" smtClean="0">
                <a:hlinkClick r:id="rId4"/>
              </a:rPr>
              <a:t>https://www.nytimes.com/interactive/projects/your-stories/conversations-on-race</a:t>
            </a:r>
            <a:r>
              <a:rPr lang="en-US" sz="1600" dirty="0" smtClean="0"/>
              <a:t> 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* How Can We Win (Kimberly Latrice Jones)</a:t>
            </a:r>
            <a:r>
              <a:rPr lang="en-US" sz="1600" dirty="0" smtClean="0">
                <a:solidFill>
                  <a:srgbClr val="00B050"/>
                </a:solidFill>
                <a:hlinkClick r:id="rId3"/>
              </a:rPr>
              <a:t> </a:t>
            </a:r>
            <a:r>
              <a:rPr lang="en-US" sz="1600" dirty="0" smtClean="0">
                <a:hlinkClick r:id="rId5"/>
              </a:rPr>
              <a:t>https://www.youtube.com/watch?v=ZkedkvNn5V0</a:t>
            </a:r>
            <a:r>
              <a:rPr lang="en-US" sz="1600" dirty="0" smtClean="0">
                <a:solidFill>
                  <a:srgbClr val="FF0000"/>
                </a:solidFill>
              </a:rPr>
              <a:t>                 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68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5824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rgbClr val="FF0000"/>
                </a:solidFill>
              </a:rPr>
              <a:t>G</a:t>
            </a:r>
            <a:r>
              <a:rPr lang="en-US" sz="6000" b="1" i="1" dirty="0" smtClean="0">
                <a:solidFill>
                  <a:srgbClr val="FF0000"/>
                </a:solidFill>
              </a:rPr>
              <a:t>eneral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5824"/>
            <a:ext cx="12192000" cy="59721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 smtClean="0"/>
              <a:t>Ijeama</a:t>
            </a:r>
            <a:r>
              <a:rPr lang="en-US" sz="2400" dirty="0" smtClean="0"/>
              <a:t> </a:t>
            </a:r>
            <a:r>
              <a:rPr lang="en-US" sz="2400" dirty="0" err="1" smtClean="0"/>
              <a:t>Oluo</a:t>
            </a:r>
            <a:r>
              <a:rPr lang="en-US" sz="2400" dirty="0" smtClean="0"/>
              <a:t> – </a:t>
            </a:r>
            <a:r>
              <a:rPr lang="en-US" sz="2400" i="1" dirty="0" smtClean="0"/>
              <a:t>So You Want to Talk About Race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2"/>
              </a:rPr>
              <a:t>https://www.youtube.com/watch?v=TnybJZRWipg</a:t>
            </a:r>
            <a:endParaRPr lang="en-US" sz="2400" dirty="0" smtClean="0"/>
          </a:p>
          <a:p>
            <a:r>
              <a:rPr lang="en-US" sz="2400" dirty="0" smtClean="0"/>
              <a:t>George </a:t>
            </a:r>
            <a:r>
              <a:rPr lang="en-US" sz="2400" dirty="0" err="1" smtClean="0"/>
              <a:t>Yancy</a:t>
            </a:r>
            <a:r>
              <a:rPr lang="en-US" sz="2400" dirty="0" smtClean="0"/>
              <a:t>  -  </a:t>
            </a:r>
            <a:r>
              <a:rPr lang="en-US" sz="2400" i="1" dirty="0" smtClean="0"/>
              <a:t>Look! A White </a:t>
            </a:r>
            <a:r>
              <a:rPr lang="en-US" sz="2400" dirty="0" smtClean="0"/>
              <a:t>(2012), </a:t>
            </a:r>
            <a:r>
              <a:rPr lang="en-US" sz="2400" i="1" dirty="0" smtClean="0"/>
              <a:t>What White Looks Like </a:t>
            </a:r>
            <a:r>
              <a:rPr lang="en-US" sz="2400" dirty="0" smtClean="0"/>
              <a:t>(2004), </a:t>
            </a:r>
            <a:r>
              <a:rPr lang="en-US" sz="2400" i="1" dirty="0" smtClean="0"/>
              <a:t>White Self-Criticality beyond Anti-Racism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3"/>
              </a:rPr>
              <a:t>https://www.youtube.com/watch?v=fyZNAAr8czE</a:t>
            </a:r>
            <a:endParaRPr lang="en-US" sz="2400" dirty="0" smtClean="0"/>
          </a:p>
          <a:p>
            <a:r>
              <a:rPr lang="en-US" sz="2400" dirty="0" err="1" smtClean="0"/>
              <a:t>Derald</a:t>
            </a:r>
            <a:r>
              <a:rPr lang="en-US" sz="2400" dirty="0" smtClean="0"/>
              <a:t> Wing Sue – </a:t>
            </a:r>
            <a:r>
              <a:rPr lang="en-US" sz="2400" i="1" dirty="0" smtClean="0"/>
              <a:t>Race Talk &amp; the Conspiracy of Silence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4"/>
              </a:rPr>
              <a:t>https://www.youtube.com/watch?v=Nrw6Bf5weTM&amp;t=53s</a:t>
            </a:r>
            <a:endParaRPr lang="en-US" sz="2400" dirty="0" smtClean="0"/>
          </a:p>
          <a:p>
            <a:r>
              <a:rPr lang="en-US" sz="2400" dirty="0" smtClean="0"/>
              <a:t>Shannon Sullivan – </a:t>
            </a:r>
            <a:r>
              <a:rPr lang="en-US" sz="2400" i="1" dirty="0" smtClean="0"/>
              <a:t>Good White People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5"/>
              </a:rPr>
              <a:t>https://www.youtube.com/watch?v=UZo06BjmbbE</a:t>
            </a:r>
            <a:endParaRPr lang="en-US" sz="2400" dirty="0" smtClean="0"/>
          </a:p>
          <a:p>
            <a:r>
              <a:rPr lang="en-US" sz="2400" dirty="0" smtClean="0"/>
              <a:t>Robin </a:t>
            </a:r>
            <a:r>
              <a:rPr lang="en-US" sz="2400" dirty="0" err="1" smtClean="0"/>
              <a:t>DiAngelo</a:t>
            </a:r>
            <a:r>
              <a:rPr lang="en-US" sz="2400" dirty="0" smtClean="0"/>
              <a:t> – </a:t>
            </a:r>
            <a:r>
              <a:rPr lang="en-US" sz="2400" i="1" dirty="0" smtClean="0"/>
              <a:t>White Fragility </a:t>
            </a:r>
            <a:r>
              <a:rPr lang="en-US" sz="2400" dirty="0" smtClean="0"/>
              <a:t>(2018) </a:t>
            </a:r>
            <a:r>
              <a:rPr lang="en-US" sz="2400" dirty="0" smtClean="0">
                <a:hlinkClick r:id="rId6"/>
              </a:rPr>
              <a:t>https://www.youtube.com/watch?v=45ey4jgoxeU</a:t>
            </a:r>
            <a:endParaRPr lang="en-US" sz="2400" dirty="0" smtClean="0"/>
          </a:p>
          <a:p>
            <a:r>
              <a:rPr lang="en-US" sz="2400" dirty="0" err="1" smtClean="0"/>
              <a:t>Ibram</a:t>
            </a:r>
            <a:r>
              <a:rPr lang="en-US" sz="2400" dirty="0" smtClean="0"/>
              <a:t> X. </a:t>
            </a:r>
            <a:r>
              <a:rPr lang="en-US" sz="2400" dirty="0" err="1" smtClean="0"/>
              <a:t>Kendi</a:t>
            </a:r>
            <a:r>
              <a:rPr lang="en-US" sz="2400" dirty="0" smtClean="0"/>
              <a:t> – </a:t>
            </a:r>
            <a:r>
              <a:rPr lang="en-US" sz="2400" i="1" dirty="0" smtClean="0"/>
              <a:t>How to Be an Anti-Racist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7"/>
              </a:rPr>
              <a:t>https://www.youtube.com/watch?v=TzuOlyyQlug</a:t>
            </a:r>
            <a:endParaRPr lang="en-US" sz="2400" dirty="0" smtClean="0"/>
          </a:p>
          <a:p>
            <a:r>
              <a:rPr lang="en-US" sz="2400" dirty="0" smtClean="0"/>
              <a:t>Glenn Singleton – </a:t>
            </a:r>
            <a:r>
              <a:rPr lang="en-US" sz="2400" i="1" dirty="0" smtClean="0"/>
              <a:t>Courageous Conversations About Race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8"/>
              </a:rPr>
              <a:t>https://www.youtube.com/watch?v=IwaOBXzJ3hs</a:t>
            </a:r>
            <a:endParaRPr lang="en-US" sz="2400" dirty="0" smtClean="0"/>
          </a:p>
          <a:p>
            <a:r>
              <a:rPr lang="en-US" sz="2400" dirty="0" smtClean="0"/>
              <a:t>Tim Wise – </a:t>
            </a:r>
            <a:r>
              <a:rPr lang="en-US" sz="2400" i="1" dirty="0" smtClean="0"/>
              <a:t>White Like Me </a:t>
            </a:r>
            <a:r>
              <a:rPr lang="en-US" sz="2400" dirty="0" smtClean="0"/>
              <a:t>(2011) </a:t>
            </a:r>
            <a:r>
              <a:rPr lang="en-US" sz="2400" dirty="0" smtClean="0">
                <a:hlinkClick r:id="rId9"/>
              </a:rPr>
              <a:t>https://www.youtube.com/watch?v=N4fbr1LlxEk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687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Stephen’s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12192000" cy="5929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Creating an Anti-Racist White Identity </a:t>
            </a:r>
            <a:r>
              <a:rPr lang="en-US" sz="3200" dirty="0" smtClean="0"/>
              <a:t>(Stylus </a:t>
            </a:r>
            <a:r>
              <a:rPr lang="mr-IN" sz="3200" dirty="0" smtClean="0"/>
              <a:t>–</a:t>
            </a:r>
            <a:r>
              <a:rPr lang="en-US" sz="3200" dirty="0" smtClean="0"/>
              <a:t> Forthcoming, 2021) w/Mary Hess</a:t>
            </a:r>
          </a:p>
          <a:p>
            <a:r>
              <a:rPr lang="en-US" sz="3200" i="1" dirty="0" smtClean="0"/>
              <a:t>Teaching Race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2019)</a:t>
            </a:r>
          </a:p>
          <a:p>
            <a:r>
              <a:rPr lang="en-US" sz="3200" i="1" dirty="0" smtClean="0"/>
              <a:t>Powerful Techniques for Teaching Adults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2013)</a:t>
            </a:r>
          </a:p>
          <a:p>
            <a:r>
              <a:rPr lang="en-US" sz="3200" i="1" dirty="0" smtClean="0"/>
              <a:t>Teaching for Critical Thinking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 2012)</a:t>
            </a:r>
          </a:p>
          <a:p>
            <a:r>
              <a:rPr lang="en-US" sz="3200" i="1" dirty="0" smtClean="0"/>
              <a:t>Radicalizing Learning </a:t>
            </a:r>
            <a:r>
              <a:rPr lang="en-US" sz="3200" dirty="0" smtClean="0"/>
              <a:t>(w/John Holst) 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2011)</a:t>
            </a:r>
          </a:p>
          <a:p>
            <a:r>
              <a:rPr lang="en-US" sz="3200" i="1" dirty="0" smtClean="0"/>
              <a:t>Handbook of Race and Adult Education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2010) w/ Vanessa Sheared, Juanita Johnson-Bailey, Scipio Colin Jr III</a:t>
            </a:r>
            <a:r>
              <a:rPr lang="en-US" sz="3200" smtClean="0"/>
              <a:t>, &amp; Elizabeth </a:t>
            </a:r>
            <a:r>
              <a:rPr lang="en-US" sz="3200" dirty="0" smtClean="0"/>
              <a:t>Peterson</a:t>
            </a:r>
          </a:p>
          <a:p>
            <a:r>
              <a:rPr lang="en-US" sz="3200" i="1" dirty="0" smtClean="0"/>
              <a:t>The Power of Critical Theory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2004)</a:t>
            </a:r>
          </a:p>
          <a:p>
            <a:pPr algn="ctr"/>
            <a:r>
              <a:rPr lang="en-US" sz="7100" dirty="0" smtClean="0">
                <a:hlinkClick r:id="rId2"/>
              </a:rPr>
              <a:t>www.stephenbrookfield.com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(Go to “Creating an Anti-Racist White Identity”, “Recent Writings” &amp; “Workshop Materials” links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3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</a:rPr>
              <a:t>How are we feeling?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Go to: </a:t>
            </a:r>
            <a:r>
              <a:rPr lang="en-US" sz="9600" dirty="0" err="1" smtClean="0"/>
              <a:t>sli.do</a:t>
            </a:r>
            <a:endParaRPr lang="en-US" sz="9600" dirty="0" smtClean="0"/>
          </a:p>
          <a:p>
            <a:pPr algn="ctr"/>
            <a:r>
              <a:rPr lang="en-US" sz="7200" dirty="0" smtClean="0"/>
              <a:t>Enter Code</a:t>
            </a:r>
            <a:r>
              <a:rPr lang="en-US" sz="6000" dirty="0" smtClean="0"/>
              <a:t>: </a:t>
            </a:r>
            <a:r>
              <a:rPr lang="en-US" sz="9600" dirty="0" smtClean="0"/>
              <a:t>18760</a:t>
            </a:r>
          </a:p>
          <a:p>
            <a:pPr algn="ctr"/>
            <a:r>
              <a:rPr lang="en-US" sz="7200" dirty="0" smtClean="0"/>
              <a:t>Vote for as many responses as you like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1888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4966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The Mood Meter (Yale)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0327"/>
            <a:ext cx="10515600" cy="5111556"/>
          </a:xfrm>
        </p:spPr>
      </p:pic>
    </p:spTree>
    <p:extLst>
      <p:ext uri="{BB962C8B-B14F-4D97-AF65-F5344CB8AC3E}">
        <p14:creationId xmlns:p14="http://schemas.microsoft.com/office/powerpoint/2010/main" val="14710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476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Two Kinds of Preparation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4761"/>
            <a:ext cx="12192000" cy="58432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Technical (Content)</a:t>
            </a:r>
            <a:r>
              <a:rPr lang="en-US" sz="3200" dirty="0" smtClean="0"/>
              <a:t> – reading, viewing, thinking, reflecting on nature of racism, white identity, white supremacy, anti-blackness etc. </a:t>
            </a:r>
          </a:p>
          <a:p>
            <a:r>
              <a:rPr lang="en-US" sz="3200" b="1" i="1" dirty="0" smtClean="0"/>
              <a:t>Technical (Process)</a:t>
            </a:r>
            <a:r>
              <a:rPr lang="en-US" sz="3200" dirty="0" smtClean="0"/>
              <a:t> – how to model disclosure, choose good narratives, build trust, scaffold learning from simple to </a:t>
            </a:r>
            <a:r>
              <a:rPr lang="en-US" sz="3200" dirty="0" smtClean="0"/>
              <a:t>complex, use protocols</a:t>
            </a:r>
            <a:endParaRPr lang="en-US" sz="3200" dirty="0" smtClean="0"/>
          </a:p>
          <a:p>
            <a:r>
              <a:rPr lang="en-US" sz="3200" b="1" i="1" dirty="0" smtClean="0"/>
              <a:t>Emotional (EQ)</a:t>
            </a:r>
            <a:r>
              <a:rPr lang="en-US" sz="3200" dirty="0" smtClean="0"/>
              <a:t> – this is inherently emotional work in which people are laying bare their identities, experiences, convictions and feelings. It will sometimes be raw &amp; contentious and people will become distressed, angry, and uncomfortable</a:t>
            </a:r>
          </a:p>
          <a:p>
            <a:r>
              <a:rPr lang="en-US" sz="3200" b="1" i="1" dirty="0" smtClean="0"/>
              <a:t>Emotional (Mistakes)</a:t>
            </a:r>
            <a:r>
              <a:rPr lang="en-US" sz="3200" dirty="0" smtClean="0"/>
              <a:t> – this is inherently unpredictable work &amp; you’ll constantly feel like you’ve screwed up, made mistakes, said or done the wrong thing, and mishandled situations</a:t>
            </a:r>
          </a:p>
          <a:p>
            <a:r>
              <a:rPr lang="en-US" sz="3200" dirty="0" smtClean="0"/>
              <a:t>Two </a:t>
            </a:r>
            <a:r>
              <a:rPr lang="en-US" sz="3200" dirty="0" smtClean="0"/>
              <a:t>ways do do anti-racist work – </a:t>
            </a:r>
            <a:r>
              <a:rPr lang="en-US" sz="3200" dirty="0" smtClean="0"/>
              <a:t>IMPERFECT</a:t>
            </a:r>
            <a:r>
              <a:rPr lang="en-US" sz="3200" dirty="0" smtClean="0"/>
              <a:t>LY </a:t>
            </a:r>
            <a:r>
              <a:rPr lang="en-US" sz="3200" dirty="0" smtClean="0"/>
              <a:t>or NOT AT ALL!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5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3111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Adjusting Notions of Success</a:t>
            </a:r>
            <a:br>
              <a:rPr lang="en-US" sz="6000" b="1" i="1" dirty="0" smtClean="0">
                <a:solidFill>
                  <a:srgbClr val="FF0000"/>
                </a:solidFill>
              </a:rPr>
            </a:br>
            <a:r>
              <a:rPr lang="en-US" sz="6000" b="1" i="1" dirty="0" smtClean="0">
                <a:solidFill>
                  <a:srgbClr val="FF0000"/>
                </a:solidFill>
              </a:rPr>
              <a:t>The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Kumbaya</a:t>
            </a:r>
            <a:r>
              <a:rPr lang="en-US" sz="6000" b="1" i="1" dirty="0" smtClean="0">
                <a:solidFill>
                  <a:srgbClr val="FF0000"/>
                </a:solidFill>
              </a:rPr>
              <a:t> moment – not!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49" y="1483112"/>
            <a:ext cx="7814837" cy="4872153"/>
          </a:xfrm>
        </p:spPr>
      </p:pic>
    </p:spTree>
    <p:extLst>
      <p:ext uri="{BB962C8B-B14F-4D97-AF65-F5344CB8AC3E}">
        <p14:creationId xmlns:p14="http://schemas.microsoft.com/office/powerpoint/2010/main" val="111417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911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Preparing </a:t>
            </a:r>
            <a:r>
              <a:rPr lang="en-US" sz="4800" b="1" i="1" dirty="0" smtClean="0">
                <a:solidFill>
                  <a:srgbClr val="FF0000"/>
                </a:solidFill>
              </a:rPr>
              <a:t>for a BRAVE (not </a:t>
            </a:r>
            <a:r>
              <a:rPr lang="en-US" sz="4800" b="1" i="1" dirty="0" smtClean="0">
                <a:solidFill>
                  <a:srgbClr val="FF0000"/>
                </a:solidFill>
              </a:rPr>
              <a:t>just a </a:t>
            </a:r>
            <a:r>
              <a:rPr lang="en-US" sz="4800" b="1" i="1" dirty="0" smtClean="0">
                <a:solidFill>
                  <a:srgbClr val="FF0000"/>
                </a:solidFill>
              </a:rPr>
              <a:t>Safe) Space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12192000" cy="58320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Where we expect to experience discomfort</a:t>
            </a:r>
          </a:p>
          <a:p>
            <a:r>
              <a:rPr lang="en-US" sz="8000" dirty="0" smtClean="0"/>
              <a:t>Where we expect the expression of strong feelings and emotions</a:t>
            </a:r>
          </a:p>
          <a:p>
            <a:r>
              <a:rPr lang="en-US" sz="8000" dirty="0" smtClean="0"/>
              <a:t>Where we don’t expect to reach consensus </a:t>
            </a:r>
          </a:p>
          <a:p>
            <a:r>
              <a:rPr lang="en-US" sz="8000" dirty="0" smtClean="0"/>
              <a:t>Where we will leave a conversation knowing others think very differently from us</a:t>
            </a:r>
          </a:p>
          <a:p>
            <a:r>
              <a:rPr lang="en-US" sz="8000" dirty="0" smtClean="0"/>
              <a:t>Where silence is viewed as a necessary dynamic of conversation – not as ‘awkward’</a:t>
            </a:r>
          </a:p>
          <a:p>
            <a:r>
              <a:rPr lang="en-US" sz="8000" dirty="0" smtClean="0"/>
              <a:t>Where we understand that making ‘mistakes’, feeling unprepared &amp; </a:t>
            </a:r>
            <a:r>
              <a:rPr lang="en-US" sz="8000" dirty="0" smtClean="0"/>
              <a:t>saying </a:t>
            </a:r>
            <a:r>
              <a:rPr lang="en-US" sz="8000" dirty="0" smtClean="0"/>
              <a:t>the </a:t>
            </a:r>
            <a:r>
              <a:rPr lang="en-US" sz="8000" dirty="0" smtClean="0"/>
              <a:t>‘wrong’ thing </a:t>
            </a:r>
            <a:r>
              <a:rPr lang="en-US" sz="8000" dirty="0" smtClean="0"/>
              <a:t>are the nature of the activity</a:t>
            </a:r>
          </a:p>
          <a:p>
            <a:r>
              <a:rPr lang="en-US" sz="8000" dirty="0" smtClean="0"/>
              <a:t>Where we focus on racism as a learned behavior, not as evidence of essential evil or a moral flaw </a:t>
            </a:r>
          </a:p>
          <a:p>
            <a:r>
              <a:rPr lang="en-US" sz="6500" dirty="0" smtClean="0"/>
              <a:t>(</a:t>
            </a:r>
            <a:r>
              <a:rPr lang="en-US" sz="6500" dirty="0" err="1" smtClean="0"/>
              <a:t>Pawlowski</a:t>
            </a:r>
            <a:r>
              <a:rPr lang="en-US" sz="6500" dirty="0" smtClean="0"/>
              <a:t>, L. 2019. Creating a brave space classroom. In, S.D. Brookfield and Associates, </a:t>
            </a:r>
            <a:r>
              <a:rPr lang="en-US" sz="6500" i="1" dirty="0" smtClean="0"/>
              <a:t>Teaching race: Helping students unmask and challenge racism</a:t>
            </a:r>
            <a:r>
              <a:rPr lang="en-US" sz="6500" dirty="0" smtClean="0"/>
              <a:t>. San Francisco: </a:t>
            </a:r>
            <a:r>
              <a:rPr lang="en-US" sz="6500" dirty="0" err="1" smtClean="0"/>
              <a:t>Jossey</a:t>
            </a:r>
            <a:r>
              <a:rPr lang="en-US" sz="6500" dirty="0" smtClean="0"/>
              <a:t>-Bass)</a:t>
            </a:r>
          </a:p>
          <a:p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68334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4648200" cy="63256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is</a:t>
            </a:r>
            <a:r>
              <a:rPr lang="mr-IN" dirty="0" smtClean="0"/>
              <a:t>…</a:t>
            </a:r>
            <a:r>
              <a:rPr lang="en-US" dirty="0" smtClean="0"/>
              <a:t>.being willing to continue talking &amp; communicating</a:t>
            </a:r>
            <a:br>
              <a:rPr lang="en-US" dirty="0" smtClean="0"/>
            </a:br>
            <a:r>
              <a:rPr lang="mr-IN" dirty="0" smtClean="0"/>
              <a:t>…</a:t>
            </a:r>
            <a:r>
              <a:rPr lang="en-US" dirty="0" smtClean="0"/>
              <a:t>.with curiosity</a:t>
            </a:r>
            <a:r>
              <a:rPr lang="en-US" dirty="0"/>
              <a:t/>
            </a:r>
            <a:br>
              <a:rPr lang="en-US" dirty="0"/>
            </a:br>
            <a:r>
              <a:rPr lang="mr-IN" dirty="0" smtClean="0"/>
              <a:t>…</a:t>
            </a:r>
            <a:r>
              <a:rPr lang="en-US" dirty="0" smtClean="0"/>
              <a:t>.with silence</a:t>
            </a:r>
            <a:br>
              <a:rPr lang="en-US" dirty="0" smtClean="0"/>
            </a:br>
            <a:r>
              <a:rPr lang="en-US" dirty="0" smtClean="0"/>
              <a:t>....with uncertainty</a:t>
            </a:r>
            <a:br>
              <a:rPr lang="en-US" dirty="0" smtClean="0"/>
            </a:br>
            <a:r>
              <a:rPr lang="en-US" dirty="0" smtClean="0"/>
              <a:t>....with hesitation</a:t>
            </a:r>
            <a:br>
              <a:rPr lang="en-US" dirty="0" smtClean="0"/>
            </a:br>
            <a:r>
              <a:rPr lang="en-US" dirty="0" smtClean="0"/>
              <a:t>..without resolution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205" y="1516566"/>
            <a:ext cx="5709424" cy="4315522"/>
          </a:xfrm>
        </p:spPr>
      </p:pic>
    </p:spTree>
    <p:extLst>
      <p:ext uri="{BB962C8B-B14F-4D97-AF65-F5344CB8AC3E}">
        <p14:creationId xmlns:p14="http://schemas.microsoft.com/office/powerpoint/2010/main" val="176137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166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</a:rPr>
              <a:t>Talking About Race – A Two Pronged Approach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1668"/>
            <a:ext cx="12192000" cy="57763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For BIPOC: we need to unearth the </a:t>
            </a:r>
            <a:r>
              <a:rPr lang="en-US" sz="3600" dirty="0"/>
              <a:t>psychic, emotional and physical costs of experiencing daily racism in an </a:t>
            </a:r>
            <a:r>
              <a:rPr lang="en-US" sz="3600" dirty="0" smtClean="0"/>
              <a:t>organization and what it’s like to </a:t>
            </a:r>
            <a:r>
              <a:rPr lang="en-US" sz="3600" dirty="0"/>
              <a:t>negotiate white spaces set up to maintain white supremacist policies and </a:t>
            </a:r>
            <a:r>
              <a:rPr lang="en-US" sz="3600" dirty="0" smtClean="0"/>
              <a:t>practices. Some of this needs to be done in BIPOC only racial affinity and support groups</a:t>
            </a:r>
          </a:p>
          <a:p>
            <a:r>
              <a:rPr lang="en-US" sz="3600" dirty="0" smtClean="0"/>
              <a:t>For whites: we need to examine how </a:t>
            </a:r>
            <a:r>
              <a:rPr lang="en-US" sz="3600" dirty="0"/>
              <a:t>they have learned white supremacy - the belief that whites, because of their supposed higher intelligence should naturally be in positions of power and authority. </a:t>
            </a:r>
            <a:r>
              <a:rPr lang="en-US" sz="3600" dirty="0" smtClean="0"/>
              <a:t>Whites can explore </a:t>
            </a:r>
            <a:r>
              <a:rPr lang="en-US" sz="3600" dirty="0"/>
              <a:t>what it means to have a white racial identity and how to develop a commitment to antiracism as part of that identity</a:t>
            </a:r>
          </a:p>
        </p:txBody>
      </p:sp>
    </p:spTree>
    <p:extLst>
      <p:ext uri="{BB962C8B-B14F-4D97-AF65-F5344CB8AC3E}">
        <p14:creationId xmlns:p14="http://schemas.microsoft.com/office/powerpoint/2010/main" val="842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5954751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/>
              <a:t>What to Expect</a:t>
            </a:r>
            <a:r>
              <a:rPr lang="en-US" b="1" i="1" dirty="0"/>
              <a:t> </a:t>
            </a:r>
            <a:r>
              <a:rPr lang="en-US" b="1" dirty="0" smtClean="0"/>
              <a:t>- An </a:t>
            </a:r>
            <a:r>
              <a:rPr lang="en-US" b="1" dirty="0" smtClean="0">
                <a:solidFill>
                  <a:srgbClr val="FF0000"/>
                </a:solidFill>
              </a:rPr>
              <a:t>arithmetic level </a:t>
            </a:r>
            <a:r>
              <a:rPr lang="en-US" b="1" dirty="0" smtClean="0"/>
              <a:t>of understanding of the dynamics of pervasive, structural racism amongst many whites who have not thought much about racial identity &amp; whiteness</a:t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b="1" i="1" dirty="0" smtClean="0"/>
              <a:t>THIS IS </a:t>
            </a:r>
            <a:r>
              <a:rPr lang="en-US" b="1" i="1" dirty="0" smtClean="0"/>
              <a:t>A REASON</a:t>
            </a:r>
            <a:r>
              <a:rPr lang="en-US" b="1" i="1" dirty="0" smtClean="0"/>
              <a:t> </a:t>
            </a:r>
            <a:r>
              <a:rPr lang="en-US" b="1" i="1" dirty="0" smtClean="0"/>
              <a:t>FOR</a:t>
            </a:r>
            <a:br>
              <a:rPr lang="en-US" b="1" i="1" dirty="0" smtClean="0"/>
            </a:br>
            <a:r>
              <a:rPr lang="en-US" b="1" i="1" dirty="0" smtClean="0"/>
              <a:t>AFFINITY GROUPS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750" y="0"/>
            <a:ext cx="6237251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i="1" dirty="0" smtClean="0"/>
              <a:t>What to Expect </a:t>
            </a:r>
            <a:r>
              <a:rPr lang="en-US" sz="4400" dirty="0" smtClean="0"/>
              <a:t>- A </a:t>
            </a:r>
            <a:r>
              <a:rPr lang="en-US" sz="4400" dirty="0" smtClean="0">
                <a:solidFill>
                  <a:srgbClr val="FF0000"/>
                </a:solidFill>
              </a:rPr>
              <a:t>calculus level </a:t>
            </a:r>
            <a:r>
              <a:rPr lang="en-US" sz="4400" dirty="0" smtClean="0"/>
              <a:t>of understanding amongst black, indigenous and people of color (BIPOC) who have negotiated the dynamics of structural racism &amp; white supremacy all their </a:t>
            </a:r>
            <a:r>
              <a:rPr lang="en-US" sz="4400" dirty="0" smtClean="0"/>
              <a:t>lives</a:t>
            </a:r>
          </a:p>
          <a:p>
            <a:r>
              <a:rPr lang="en-US" sz="4400" i="1" dirty="0" smtClean="0"/>
              <a:t>TIRED </a:t>
            </a:r>
            <a:r>
              <a:rPr lang="en-US" sz="4400" i="1" dirty="0" smtClean="0"/>
              <a:t>OF WITNESSING ‘WOKENESS’</a:t>
            </a:r>
          </a:p>
        </p:txBody>
      </p:sp>
    </p:spTree>
    <p:extLst>
      <p:ext uri="{BB962C8B-B14F-4D97-AF65-F5344CB8AC3E}">
        <p14:creationId xmlns:p14="http://schemas.microsoft.com/office/powerpoint/2010/main" val="209956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1537</Words>
  <Application>Microsoft Macintosh PowerPoint</Application>
  <PresentationFormat>Widescreen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Mangal</vt:lpstr>
      <vt:lpstr>Arial</vt:lpstr>
      <vt:lpstr>Office Theme</vt:lpstr>
      <vt:lpstr>Preparing for Race Talk </vt:lpstr>
      <vt:lpstr>How are we feeling?</vt:lpstr>
      <vt:lpstr>The Mood Meter (Yale)</vt:lpstr>
      <vt:lpstr>Two Kinds of Preparation</vt:lpstr>
      <vt:lpstr>Adjusting Notions of Success The Kumbaya moment – not!</vt:lpstr>
      <vt:lpstr>Preparing for a BRAVE (not just a Safe) Space</vt:lpstr>
      <vt:lpstr>Success is….being willing to continue talking &amp; communicating ….with curiosity ….with silence ....with uncertainty ....with hesitation ..without resolution</vt:lpstr>
      <vt:lpstr>Talking About Race – A Two Pronged Approach</vt:lpstr>
      <vt:lpstr>What to Expect - An arithmetic level of understanding of the dynamics of pervasive, structural racism amongst many whites who have not thought much about racial identity &amp; whiteness   THIS IS A REASON FOR AFFINITY GROUPS</vt:lpstr>
      <vt:lpstr>“Good Whites” – like me (Stephen)</vt:lpstr>
      <vt:lpstr>Behaviors of “Good Whites” </vt:lpstr>
      <vt:lpstr>For Good Whites – Don’t Expect Approval </vt:lpstr>
      <vt:lpstr>Hard Truths – What I Know as a White Professional</vt:lpstr>
      <vt:lpstr>So where do whites go from here?</vt:lpstr>
      <vt:lpstr>Steps to Prepare for Race Talk</vt:lpstr>
      <vt:lpstr>General Resources</vt:lpstr>
      <vt:lpstr>Stephen’s 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Talk About Race</dc:title>
  <dc:creator>Brookfield, Stephen D.</dc:creator>
  <cp:lastModifiedBy>Brookfield, Stephen D.</cp:lastModifiedBy>
  <cp:revision>10</cp:revision>
  <dcterms:created xsi:type="dcterms:W3CDTF">2020-08-24T19:21:52Z</dcterms:created>
  <dcterms:modified xsi:type="dcterms:W3CDTF">2020-08-24T22:11:57Z</dcterms:modified>
</cp:coreProperties>
</file>