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2" r:id="rId16"/>
    <p:sldId id="273" r:id="rId17"/>
    <p:sldId id="271"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65"/>
  </p:normalViewPr>
  <p:slideViewPr>
    <p:cSldViewPr snapToGrid="0" snapToObjects="1">
      <p:cViewPr varScale="1">
        <p:scale>
          <a:sx n="113" d="100"/>
          <a:sy n="113"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925C57-F615-704D-99F0-B09B7A7A2063}" type="datetimeFigureOut">
              <a:rPr lang="en-US" smtClean="0"/>
              <a:t>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D70CF-7897-2041-98FB-505568FAAA71}" type="slidenum">
              <a:rPr lang="en-US" smtClean="0"/>
              <a:t>‹#›</a:t>
            </a:fld>
            <a:endParaRPr lang="en-US"/>
          </a:p>
        </p:txBody>
      </p:sp>
    </p:spTree>
    <p:extLst>
      <p:ext uri="{BB962C8B-B14F-4D97-AF65-F5344CB8AC3E}">
        <p14:creationId xmlns:p14="http://schemas.microsoft.com/office/powerpoint/2010/main" val="123435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925C57-F615-704D-99F0-B09B7A7A2063}" type="datetimeFigureOut">
              <a:rPr lang="en-US" smtClean="0"/>
              <a:t>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D70CF-7897-2041-98FB-505568FAAA71}" type="slidenum">
              <a:rPr lang="en-US" smtClean="0"/>
              <a:t>‹#›</a:t>
            </a:fld>
            <a:endParaRPr lang="en-US"/>
          </a:p>
        </p:txBody>
      </p:sp>
    </p:spTree>
    <p:extLst>
      <p:ext uri="{BB962C8B-B14F-4D97-AF65-F5344CB8AC3E}">
        <p14:creationId xmlns:p14="http://schemas.microsoft.com/office/powerpoint/2010/main" val="132756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925C57-F615-704D-99F0-B09B7A7A2063}" type="datetimeFigureOut">
              <a:rPr lang="en-US" smtClean="0"/>
              <a:t>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D70CF-7897-2041-98FB-505568FAAA71}" type="slidenum">
              <a:rPr lang="en-US" smtClean="0"/>
              <a:t>‹#›</a:t>
            </a:fld>
            <a:endParaRPr lang="en-US"/>
          </a:p>
        </p:txBody>
      </p:sp>
    </p:spTree>
    <p:extLst>
      <p:ext uri="{BB962C8B-B14F-4D97-AF65-F5344CB8AC3E}">
        <p14:creationId xmlns:p14="http://schemas.microsoft.com/office/powerpoint/2010/main" val="2633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925C57-F615-704D-99F0-B09B7A7A2063}" type="datetimeFigureOut">
              <a:rPr lang="en-US" smtClean="0"/>
              <a:t>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D70CF-7897-2041-98FB-505568FAAA71}" type="slidenum">
              <a:rPr lang="en-US" smtClean="0"/>
              <a:t>‹#›</a:t>
            </a:fld>
            <a:endParaRPr lang="en-US"/>
          </a:p>
        </p:txBody>
      </p:sp>
    </p:spTree>
    <p:extLst>
      <p:ext uri="{BB962C8B-B14F-4D97-AF65-F5344CB8AC3E}">
        <p14:creationId xmlns:p14="http://schemas.microsoft.com/office/powerpoint/2010/main" val="369032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925C57-F615-704D-99F0-B09B7A7A2063}" type="datetimeFigureOut">
              <a:rPr lang="en-US" smtClean="0"/>
              <a:t>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D70CF-7897-2041-98FB-505568FAAA71}" type="slidenum">
              <a:rPr lang="en-US" smtClean="0"/>
              <a:t>‹#›</a:t>
            </a:fld>
            <a:endParaRPr lang="en-US"/>
          </a:p>
        </p:txBody>
      </p:sp>
    </p:spTree>
    <p:extLst>
      <p:ext uri="{BB962C8B-B14F-4D97-AF65-F5344CB8AC3E}">
        <p14:creationId xmlns:p14="http://schemas.microsoft.com/office/powerpoint/2010/main" val="55986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925C57-F615-704D-99F0-B09B7A7A2063}" type="datetimeFigureOut">
              <a:rPr lang="en-US" smtClean="0"/>
              <a:t>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D70CF-7897-2041-98FB-505568FAAA71}" type="slidenum">
              <a:rPr lang="en-US" smtClean="0"/>
              <a:t>‹#›</a:t>
            </a:fld>
            <a:endParaRPr lang="en-US"/>
          </a:p>
        </p:txBody>
      </p:sp>
    </p:spTree>
    <p:extLst>
      <p:ext uri="{BB962C8B-B14F-4D97-AF65-F5344CB8AC3E}">
        <p14:creationId xmlns:p14="http://schemas.microsoft.com/office/powerpoint/2010/main" val="144981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925C57-F615-704D-99F0-B09B7A7A2063}" type="datetimeFigureOut">
              <a:rPr lang="en-US" smtClean="0"/>
              <a:t>1/4/22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CD70CF-7897-2041-98FB-505568FAAA71}" type="slidenum">
              <a:rPr lang="en-US" smtClean="0"/>
              <a:t>‹#›</a:t>
            </a:fld>
            <a:endParaRPr lang="en-US"/>
          </a:p>
        </p:txBody>
      </p:sp>
    </p:spTree>
    <p:extLst>
      <p:ext uri="{BB962C8B-B14F-4D97-AF65-F5344CB8AC3E}">
        <p14:creationId xmlns:p14="http://schemas.microsoft.com/office/powerpoint/2010/main" val="1743314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925C57-F615-704D-99F0-B09B7A7A2063}" type="datetimeFigureOut">
              <a:rPr lang="en-US" smtClean="0"/>
              <a:t>1/4/22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CD70CF-7897-2041-98FB-505568FAAA71}" type="slidenum">
              <a:rPr lang="en-US" smtClean="0"/>
              <a:t>‹#›</a:t>
            </a:fld>
            <a:endParaRPr lang="en-US"/>
          </a:p>
        </p:txBody>
      </p:sp>
    </p:spTree>
    <p:extLst>
      <p:ext uri="{BB962C8B-B14F-4D97-AF65-F5344CB8AC3E}">
        <p14:creationId xmlns:p14="http://schemas.microsoft.com/office/powerpoint/2010/main" val="1762766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925C57-F615-704D-99F0-B09B7A7A2063}" type="datetimeFigureOut">
              <a:rPr lang="en-US" smtClean="0"/>
              <a:t>1/4/22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CD70CF-7897-2041-98FB-505568FAAA71}" type="slidenum">
              <a:rPr lang="en-US" smtClean="0"/>
              <a:t>‹#›</a:t>
            </a:fld>
            <a:endParaRPr lang="en-US"/>
          </a:p>
        </p:txBody>
      </p:sp>
    </p:spTree>
    <p:extLst>
      <p:ext uri="{BB962C8B-B14F-4D97-AF65-F5344CB8AC3E}">
        <p14:creationId xmlns:p14="http://schemas.microsoft.com/office/powerpoint/2010/main" val="13632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925C57-F615-704D-99F0-B09B7A7A2063}" type="datetimeFigureOut">
              <a:rPr lang="en-US" smtClean="0"/>
              <a:t>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D70CF-7897-2041-98FB-505568FAAA71}" type="slidenum">
              <a:rPr lang="en-US" smtClean="0"/>
              <a:t>‹#›</a:t>
            </a:fld>
            <a:endParaRPr lang="en-US"/>
          </a:p>
        </p:txBody>
      </p:sp>
    </p:spTree>
    <p:extLst>
      <p:ext uri="{BB962C8B-B14F-4D97-AF65-F5344CB8AC3E}">
        <p14:creationId xmlns:p14="http://schemas.microsoft.com/office/powerpoint/2010/main" val="1960017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925C57-F615-704D-99F0-B09B7A7A2063}" type="datetimeFigureOut">
              <a:rPr lang="en-US" smtClean="0"/>
              <a:t>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D70CF-7897-2041-98FB-505568FAAA71}" type="slidenum">
              <a:rPr lang="en-US" smtClean="0"/>
              <a:t>‹#›</a:t>
            </a:fld>
            <a:endParaRPr lang="en-US"/>
          </a:p>
        </p:txBody>
      </p:sp>
    </p:spTree>
    <p:extLst>
      <p:ext uri="{BB962C8B-B14F-4D97-AF65-F5344CB8AC3E}">
        <p14:creationId xmlns:p14="http://schemas.microsoft.com/office/powerpoint/2010/main" val="17644275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25C57-F615-704D-99F0-B09B7A7A2063}" type="datetimeFigureOut">
              <a:rPr lang="en-US" smtClean="0"/>
              <a:t>1/4/22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CD70CF-7897-2041-98FB-505568FAAA71}" type="slidenum">
              <a:rPr lang="en-US" smtClean="0"/>
              <a:t>‹#›</a:t>
            </a:fld>
            <a:endParaRPr lang="en-US"/>
          </a:p>
        </p:txBody>
      </p:sp>
    </p:spTree>
    <p:extLst>
      <p:ext uri="{BB962C8B-B14F-4D97-AF65-F5344CB8AC3E}">
        <p14:creationId xmlns:p14="http://schemas.microsoft.com/office/powerpoint/2010/main" val="1603243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stephenbrookfield.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time_continue=3&amp;v=2nmhAJYxFT4&amp;feature=emb_logo" TargetMode="External"/><Relationship Id="rId4" Type="http://schemas.openxmlformats.org/officeDocument/2006/relationships/hyperlink" Target="https://www.nytimes.com/interactive/projects/your-stories/conversations-on-race" TargetMode="External"/><Relationship Id="rId5" Type="http://schemas.openxmlformats.org/officeDocument/2006/relationships/hyperlink" Target="https://www.youtube.com/watch?v=ZkedkvNn5V0" TargetMode="External"/><Relationship Id="rId1" Type="http://schemas.openxmlformats.org/officeDocument/2006/relationships/slideLayout" Target="../slideLayouts/slideLayout2.xml"/><Relationship Id="rId2" Type="http://schemas.openxmlformats.org/officeDocument/2006/relationships/hyperlink" Target="https://opinionator.blogs.nytimes.com/2015/12/24/dear-white-americ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phenbrookfield.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fyZNAAr8czE" TargetMode="External"/><Relationship Id="rId4" Type="http://schemas.openxmlformats.org/officeDocument/2006/relationships/hyperlink" Target="https://www.youtube.com/watch?v=gMEXBFhA-NY" TargetMode="External"/><Relationship Id="rId5" Type="http://schemas.openxmlformats.org/officeDocument/2006/relationships/hyperlink" Target="https://www.youtube.com/watch?v=Nrw6Bf5weTM&amp;t=53s" TargetMode="External"/><Relationship Id="rId6" Type="http://schemas.openxmlformats.org/officeDocument/2006/relationships/hyperlink" Target="https://www.youtube.com/watch?v=UZo06BjmbbE" TargetMode="External"/><Relationship Id="rId7" Type="http://schemas.openxmlformats.org/officeDocument/2006/relationships/hyperlink" Target="https://www.youtube.com/watch?v=45ey4jgoxeU" TargetMode="External"/><Relationship Id="rId8" Type="http://schemas.openxmlformats.org/officeDocument/2006/relationships/hyperlink" Target="https://www.youtube.com/watch?v=TzuOlyyQlug" TargetMode="External"/><Relationship Id="rId9" Type="http://schemas.openxmlformats.org/officeDocument/2006/relationships/hyperlink" Target="https://www.youtube.com/watch?v=IwaOBXzJ3hs" TargetMode="External"/><Relationship Id="rId10" Type="http://schemas.openxmlformats.org/officeDocument/2006/relationships/hyperlink" Target="https://www.youtube.com/watch?v=N4fbr1LlxEk" TargetMode="External"/><Relationship Id="rId1" Type="http://schemas.openxmlformats.org/officeDocument/2006/relationships/slideLayout" Target="../slideLayouts/slideLayout2.xml"/><Relationship Id="rId2" Type="http://schemas.openxmlformats.org/officeDocument/2006/relationships/hyperlink" Target="https://www.youtube.com/watch?v=TnybJZRWi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phenbrookfield.com/" TargetMode="External"/><Relationship Id="rId3" Type="http://schemas.openxmlformats.org/officeDocument/2006/relationships/hyperlink" Target="http://www.stephenbrookfield.com/powerpoints-pdf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19289"/>
            <a:ext cx="9144000" cy="2990674"/>
          </a:xfrm>
          <a:solidFill>
            <a:schemeClr val="accent2">
              <a:lumMod val="20000"/>
              <a:lumOff val="80000"/>
            </a:schemeClr>
          </a:solidFill>
        </p:spPr>
        <p:txBody>
          <a:bodyPr>
            <a:normAutofit/>
          </a:bodyPr>
          <a:lstStyle/>
          <a:p>
            <a:r>
              <a:rPr lang="en-US" dirty="0" smtClean="0"/>
              <a:t>Teaching with Racial Identity in Mind</a:t>
            </a:r>
            <a:br>
              <a:rPr lang="en-US" dirty="0" smtClean="0"/>
            </a:br>
            <a:r>
              <a:rPr lang="en-US" sz="3600" dirty="0" smtClean="0"/>
              <a:t>Temple University 20</a:t>
            </a:r>
            <a:r>
              <a:rPr lang="en-US" sz="3600" baseline="30000" dirty="0" smtClean="0"/>
              <a:t>th</a:t>
            </a:r>
            <a:r>
              <a:rPr lang="en-US" sz="3600" dirty="0" smtClean="0"/>
              <a:t> Annual Faculty Conference on Teaching Excellence</a:t>
            </a:r>
            <a:endParaRPr lang="en-US" sz="3600" dirty="0"/>
          </a:p>
        </p:txBody>
      </p:sp>
      <p:sp>
        <p:nvSpPr>
          <p:cNvPr id="3" name="Subtitle 2"/>
          <p:cNvSpPr>
            <a:spLocks noGrp="1"/>
          </p:cNvSpPr>
          <p:nvPr>
            <p:ph type="subTitle" idx="1"/>
          </p:nvPr>
        </p:nvSpPr>
        <p:spPr>
          <a:xfrm>
            <a:off x="1524000" y="4086578"/>
            <a:ext cx="9144000" cy="2009422"/>
          </a:xfrm>
          <a:solidFill>
            <a:schemeClr val="accent4">
              <a:lumMod val="20000"/>
              <a:lumOff val="80000"/>
            </a:schemeClr>
          </a:solidFill>
        </p:spPr>
        <p:txBody>
          <a:bodyPr>
            <a:normAutofit fontScale="92500"/>
          </a:bodyPr>
          <a:lstStyle/>
          <a:p>
            <a:r>
              <a:rPr lang="en-US" sz="3200" dirty="0" smtClean="0"/>
              <a:t>Stephen Brookfield</a:t>
            </a:r>
          </a:p>
          <a:p>
            <a:r>
              <a:rPr lang="en-US" sz="3200" dirty="0" smtClean="0"/>
              <a:t>Distinguished Scholar, Antioch University</a:t>
            </a:r>
          </a:p>
          <a:p>
            <a:r>
              <a:rPr lang="en-US" sz="4800" dirty="0" smtClean="0">
                <a:hlinkClick r:id="rId2"/>
              </a:rPr>
              <a:t>http://www.stephenbrookfield.com/</a:t>
            </a:r>
            <a:endParaRPr lang="en-US" sz="4800" dirty="0" smtClean="0"/>
          </a:p>
          <a:p>
            <a:endParaRPr lang="en-US" dirty="0"/>
          </a:p>
        </p:txBody>
      </p:sp>
    </p:spTree>
    <p:extLst>
      <p:ext uri="{BB962C8B-B14F-4D97-AF65-F5344CB8AC3E}">
        <p14:creationId xmlns:p14="http://schemas.microsoft.com/office/powerpoint/2010/main" val="108939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389510" cy="6858000"/>
          </a:xfrm>
        </p:spPr>
        <p:txBody>
          <a:bodyPr/>
          <a:lstStyle/>
          <a:p>
            <a:endParaRPr lang="en-US"/>
          </a:p>
        </p:txBody>
      </p:sp>
      <p:sp>
        <p:nvSpPr>
          <p:cNvPr id="3" name="Content Placeholder 2"/>
          <p:cNvSpPr>
            <a:spLocks noGrp="1"/>
          </p:cNvSpPr>
          <p:nvPr>
            <p:ph idx="1"/>
          </p:nvPr>
        </p:nvSpPr>
        <p:spPr>
          <a:xfrm>
            <a:off x="6389510" y="0"/>
            <a:ext cx="5802490" cy="6858000"/>
          </a:xfrm>
          <a:solidFill>
            <a:schemeClr val="accent4">
              <a:lumMod val="20000"/>
              <a:lumOff val="80000"/>
            </a:schemeClr>
          </a:solidFill>
        </p:spPr>
        <p:txBody>
          <a:bodyPr>
            <a:normAutofit fontScale="92500" lnSpcReduction="10000"/>
          </a:bodyPr>
          <a:lstStyle/>
          <a:p>
            <a:r>
              <a:rPr lang="en-US" dirty="0" smtClean="0"/>
              <a:t>Pose a question at start of class to assess what knowledge, experience &amp; preconceptions students bring</a:t>
            </a:r>
          </a:p>
          <a:p>
            <a:r>
              <a:rPr lang="en-US" dirty="0" smtClean="0"/>
              <a:t>Pose quick questions during class to check for understanding, identify misconceptions</a:t>
            </a:r>
          </a:p>
          <a:p>
            <a:r>
              <a:rPr lang="en-US" dirty="0" smtClean="0"/>
              <a:t>Invite students to raise questions or seek clarification anonymously</a:t>
            </a:r>
          </a:p>
          <a:p>
            <a:r>
              <a:rPr lang="en-US" dirty="0" smtClean="0"/>
              <a:t> Interrupts the normal privileging of speech, extroverts, dominant language speakers – no one can dominate</a:t>
            </a:r>
          </a:p>
          <a:p>
            <a:r>
              <a:rPr lang="en-US" dirty="0" smtClean="0"/>
              <a:t>Anonymity means students aren’t afraid to ask ‘dumb’ questions</a:t>
            </a:r>
          </a:p>
          <a:p>
            <a:r>
              <a:rPr lang="en-US" dirty="0" smtClean="0"/>
              <a:t>As with all activities, open to sabotage</a:t>
            </a:r>
          </a:p>
          <a:p>
            <a:pPr algn="ctr"/>
            <a:r>
              <a:rPr lang="en-US" sz="3500" dirty="0" err="1" smtClean="0">
                <a:solidFill>
                  <a:srgbClr val="FF0000"/>
                </a:solidFill>
              </a:rPr>
              <a:t>sli.do</a:t>
            </a:r>
            <a:r>
              <a:rPr lang="en-US" sz="3500" dirty="0" smtClean="0">
                <a:solidFill>
                  <a:srgbClr val="FF0000"/>
                </a:solidFill>
              </a:rPr>
              <a:t/>
            </a:r>
            <a:br>
              <a:rPr lang="en-US" sz="3500" dirty="0" smtClean="0">
                <a:solidFill>
                  <a:srgbClr val="FF0000"/>
                </a:solidFill>
              </a:rPr>
            </a:br>
            <a:r>
              <a:rPr lang="en-US" sz="3500" dirty="0" err="1" smtClean="0">
                <a:solidFill>
                  <a:srgbClr val="FF0000"/>
                </a:solidFill>
              </a:rPr>
              <a:t>backchannelchat.com</a:t>
            </a:r>
            <a:r>
              <a:rPr lang="en-US" sz="3500" dirty="0" smtClean="0">
                <a:solidFill>
                  <a:srgbClr val="FF0000"/>
                </a:solidFill>
              </a:rPr>
              <a:t/>
            </a:r>
            <a:br>
              <a:rPr lang="en-US" sz="3500" dirty="0" smtClean="0">
                <a:solidFill>
                  <a:srgbClr val="FF0000"/>
                </a:solidFill>
              </a:rPr>
            </a:br>
            <a:r>
              <a:rPr lang="en-US" sz="3500" dirty="0" err="1" smtClean="0">
                <a:solidFill>
                  <a:srgbClr val="FF0000"/>
                </a:solidFill>
              </a:rPr>
              <a:t>tweedback.de</a:t>
            </a:r>
            <a:endParaRPr lang="en-US" sz="3500" dirty="0" smtClean="0">
              <a:solidFill>
                <a:srgbClr val="FF0000"/>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22" y="432860"/>
            <a:ext cx="6129867" cy="5811838"/>
          </a:xfrm>
          <a:prstGeom prst="rect">
            <a:avLst/>
          </a:prstGeom>
        </p:spPr>
      </p:pic>
    </p:spTree>
    <p:extLst>
      <p:ext uri="{BB962C8B-B14F-4D97-AF65-F5344CB8AC3E}">
        <p14:creationId xmlns:p14="http://schemas.microsoft.com/office/powerpoint/2010/main" val="2082178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707466" cy="6857999"/>
          </a:xfrm>
        </p:spPr>
        <p:txBody>
          <a:bodyPr/>
          <a:lstStyle/>
          <a:p>
            <a:pPr algn="ctr"/>
            <a:r>
              <a:rPr lang="en-US" sz="3200" b="1" i="1" dirty="0" smtClean="0"/>
              <a:t/>
            </a:r>
            <a:br>
              <a:rPr lang="en-US" sz="3200" b="1" i="1" dirty="0" smtClean="0"/>
            </a:br>
            <a:r>
              <a:rPr lang="en-US" sz="3200" b="1" i="1" dirty="0"/>
              <a:t/>
            </a:r>
            <a:br>
              <a:rPr lang="en-US" sz="3200" b="1" i="1" dirty="0"/>
            </a:br>
            <a:r>
              <a:rPr lang="en-US" sz="3200" b="1" i="1" dirty="0" smtClean="0"/>
              <a:t/>
            </a:r>
            <a:br>
              <a:rPr lang="en-US" sz="3200" b="1" i="1" dirty="0" smtClean="0"/>
            </a:br>
            <a:r>
              <a:rPr lang="en-US" sz="3200" b="1" i="1" dirty="0"/>
              <a:t/>
            </a:r>
            <a:br>
              <a:rPr lang="en-US" sz="3200" b="1" i="1" dirty="0"/>
            </a:br>
            <a:r>
              <a:rPr lang="en-US" sz="3200" b="1" i="1" dirty="0" smtClean="0"/>
              <a:t/>
            </a:r>
            <a:br>
              <a:rPr lang="en-US" sz="3200" b="1" i="1" dirty="0" smtClean="0"/>
            </a:br>
            <a:r>
              <a:rPr lang="en-US" sz="3200" b="1" i="1" dirty="0"/>
              <a:t/>
            </a:r>
            <a:br>
              <a:rPr lang="en-US" sz="3200" b="1" i="1" dirty="0"/>
            </a:br>
            <a:r>
              <a:rPr lang="en-US" sz="3200" b="1" i="1" dirty="0" smtClean="0"/>
              <a:t/>
            </a:r>
            <a:br>
              <a:rPr lang="en-US" sz="3200" b="1" i="1" dirty="0" smtClean="0"/>
            </a:br>
            <a:r>
              <a:rPr lang="en-US" sz="3200" b="1" i="1" dirty="0"/>
              <a:t/>
            </a:r>
            <a:br>
              <a:rPr lang="en-US" sz="3200" b="1" i="1" dirty="0"/>
            </a:br>
            <a:r>
              <a:rPr lang="en-US" sz="3200" b="1" i="1" dirty="0" smtClean="0"/>
              <a:t/>
            </a:r>
            <a:br>
              <a:rPr lang="en-US" sz="3200" b="1" i="1" dirty="0" smtClean="0"/>
            </a:br>
            <a:r>
              <a:rPr lang="en-US" sz="3200" b="1" i="1" dirty="0" smtClean="0"/>
              <a:t>TWO KINDS OF PREPARATION FOR TEACHING &amp; LEADING AROUND RACE</a:t>
            </a:r>
            <a:r>
              <a:rPr lang="en-US" dirty="0" smtClean="0"/>
              <a:t/>
            </a:r>
            <a:br>
              <a:rPr lang="en-US" dirty="0" smtClean="0"/>
            </a:br>
            <a:endParaRPr lang="en-US" dirty="0"/>
          </a:p>
        </p:txBody>
      </p:sp>
      <p:sp>
        <p:nvSpPr>
          <p:cNvPr id="3" name="Content Placeholder 2"/>
          <p:cNvSpPr>
            <a:spLocks noGrp="1"/>
          </p:cNvSpPr>
          <p:nvPr>
            <p:ph idx="1"/>
          </p:nvPr>
        </p:nvSpPr>
        <p:spPr>
          <a:xfrm>
            <a:off x="4707466" y="0"/>
            <a:ext cx="7394223" cy="6858000"/>
          </a:xfrm>
        </p:spPr>
        <p:txBody>
          <a:bodyPr>
            <a:normAutofit fontScale="92500"/>
          </a:bodyPr>
          <a:lstStyle/>
          <a:p>
            <a:r>
              <a:rPr lang="en-US" b="1" i="1" dirty="0" smtClean="0">
                <a:solidFill>
                  <a:srgbClr val="FF0000"/>
                </a:solidFill>
              </a:rPr>
              <a:t>Technical (Content)</a:t>
            </a:r>
            <a:r>
              <a:rPr lang="en-US" dirty="0" smtClean="0">
                <a:solidFill>
                  <a:srgbClr val="FF0000"/>
                </a:solidFill>
              </a:rPr>
              <a:t> – reading, viewing, thinking, reflecting on nature of racism, white identity, white supremacy, anti-blackness etc. </a:t>
            </a:r>
          </a:p>
          <a:p>
            <a:r>
              <a:rPr lang="en-US" b="1" i="1" dirty="0" smtClean="0">
                <a:solidFill>
                  <a:srgbClr val="FF0000"/>
                </a:solidFill>
              </a:rPr>
              <a:t>Technical (Process)</a:t>
            </a:r>
            <a:r>
              <a:rPr lang="en-US" dirty="0" smtClean="0">
                <a:solidFill>
                  <a:srgbClr val="FF0000"/>
                </a:solidFill>
              </a:rPr>
              <a:t> – how to model disclosure, choose good narratives, build trust, scaffold learning from simple to complex, use protocols</a:t>
            </a:r>
          </a:p>
          <a:p>
            <a:r>
              <a:rPr lang="en-US" b="1" i="1" dirty="0" smtClean="0">
                <a:solidFill>
                  <a:srgbClr val="0070C0"/>
                </a:solidFill>
              </a:rPr>
              <a:t>Emotional (EQ)</a:t>
            </a:r>
            <a:r>
              <a:rPr lang="en-US" dirty="0" smtClean="0">
                <a:solidFill>
                  <a:srgbClr val="0070C0"/>
                </a:solidFill>
              </a:rPr>
              <a:t> – this is inherently emotional work in which people are laying bare their identities, experiences, convictions and feelings. It will sometimes be raw &amp; contentious and people will become distressed, angry, and uncomfortable</a:t>
            </a:r>
          </a:p>
          <a:p>
            <a:r>
              <a:rPr lang="en-US" b="1" i="1" dirty="0" smtClean="0">
                <a:solidFill>
                  <a:srgbClr val="0070C0"/>
                </a:solidFill>
              </a:rPr>
              <a:t>Emotional (Mistakes)</a:t>
            </a:r>
            <a:r>
              <a:rPr lang="en-US" dirty="0" smtClean="0">
                <a:solidFill>
                  <a:srgbClr val="0070C0"/>
                </a:solidFill>
              </a:rPr>
              <a:t> – this is inherently unpredictable work &amp; you’ll constantly feel like you’ve screwed up, made mistakes, said or done the wrong thing, and mishandled situations</a:t>
            </a:r>
          </a:p>
          <a:p>
            <a:r>
              <a:rPr lang="en-US" dirty="0" smtClean="0"/>
              <a:t>Two ways to address race, racism, racial dynamics </a:t>
            </a:r>
            <a:r>
              <a:rPr lang="en-US" sz="4200" b="1" i="1" dirty="0" smtClean="0">
                <a:solidFill>
                  <a:srgbClr val="FF0000"/>
                </a:solidFill>
              </a:rPr>
              <a:t>IMPERFECTLY or NOT AT ALL!</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088"/>
            <a:ext cx="4707466" cy="3589866"/>
          </a:xfrm>
          <a:prstGeom prst="rect">
            <a:avLst/>
          </a:prstGeom>
        </p:spPr>
      </p:pic>
    </p:spTree>
    <p:extLst>
      <p:ext uri="{BB962C8B-B14F-4D97-AF65-F5344CB8AC3E}">
        <p14:creationId xmlns:p14="http://schemas.microsoft.com/office/powerpoint/2010/main" val="1480011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66043"/>
          </a:xfrm>
        </p:spPr>
        <p:txBody>
          <a:bodyPr>
            <a:normAutofit fontScale="90000"/>
          </a:bodyPr>
          <a:lstStyle/>
          <a:p>
            <a:pPr algn="ctr"/>
            <a:r>
              <a:rPr lang="en-US" b="1" i="1" dirty="0" smtClean="0">
                <a:solidFill>
                  <a:srgbClr val="FF0000"/>
                </a:solidFill>
              </a:rPr>
              <a:t>When Racial Dynamics Emerge &amp;/or Need Addressing</a:t>
            </a:r>
            <a:endParaRPr lang="en-US" b="1" i="1" dirty="0">
              <a:solidFill>
                <a:srgbClr val="FF0000"/>
              </a:solidFill>
            </a:endParaRPr>
          </a:p>
        </p:txBody>
      </p:sp>
      <p:sp>
        <p:nvSpPr>
          <p:cNvPr id="3" name="Content Placeholder 2"/>
          <p:cNvSpPr>
            <a:spLocks noGrp="1"/>
          </p:cNvSpPr>
          <p:nvPr>
            <p:ph idx="1"/>
          </p:nvPr>
        </p:nvSpPr>
        <p:spPr>
          <a:xfrm>
            <a:off x="0" y="666044"/>
            <a:ext cx="12192000" cy="6191956"/>
          </a:xfrm>
          <a:solidFill>
            <a:schemeClr val="accent4">
              <a:lumMod val="20000"/>
              <a:lumOff val="80000"/>
            </a:schemeClr>
          </a:solidFill>
        </p:spPr>
        <p:txBody>
          <a:bodyPr>
            <a:normAutofit fontScale="92500" lnSpcReduction="10000"/>
          </a:bodyPr>
          <a:lstStyle/>
          <a:p>
            <a:r>
              <a:rPr lang="en-US" dirty="0" smtClean="0"/>
              <a:t>Lose Your Desire/Expectation to address these ‘Perfectly’</a:t>
            </a:r>
          </a:p>
          <a:p>
            <a:r>
              <a:rPr lang="en-US" dirty="0" smtClean="0"/>
              <a:t>        </a:t>
            </a:r>
            <a:r>
              <a:rPr lang="en-US" dirty="0" smtClean="0">
                <a:solidFill>
                  <a:srgbClr val="FF0000"/>
                </a:solidFill>
              </a:rPr>
              <a:t>Begin By Modeling Self-Disclosure Around Your Own Racial Identity/Struggles</a:t>
            </a:r>
          </a:p>
          <a:p>
            <a:r>
              <a:rPr lang="en-US" dirty="0" smtClean="0">
                <a:solidFill>
                  <a:srgbClr val="FF0000"/>
                </a:solidFill>
              </a:rPr>
              <a:t>                  </a:t>
            </a:r>
            <a:r>
              <a:rPr lang="en-US" dirty="0" smtClean="0">
                <a:solidFill>
                  <a:srgbClr val="7030A0"/>
                </a:solidFill>
              </a:rPr>
              <a:t>When Possible Teach &amp; Model Racial Cross-Talk as a TEAM</a:t>
            </a:r>
          </a:p>
          <a:p>
            <a:r>
              <a:rPr lang="en-US" dirty="0" smtClean="0">
                <a:solidFill>
                  <a:srgbClr val="FF0000"/>
                </a:solidFill>
              </a:rPr>
              <a:t>                            </a:t>
            </a:r>
            <a:r>
              <a:rPr lang="en-US" dirty="0" smtClean="0">
                <a:solidFill>
                  <a:srgbClr val="00B050"/>
                </a:solidFill>
              </a:rPr>
              <a:t>Consider Using Digital Narratives*</a:t>
            </a:r>
          </a:p>
          <a:p>
            <a:r>
              <a:rPr lang="en-US" dirty="0" smtClean="0">
                <a:solidFill>
                  <a:srgbClr val="FF0000"/>
                </a:solidFill>
              </a:rPr>
              <a:t>                                    </a:t>
            </a:r>
            <a:r>
              <a:rPr lang="en-US" dirty="0" smtClean="0">
                <a:solidFill>
                  <a:srgbClr val="0070C0"/>
                </a:solidFill>
              </a:rPr>
              <a:t>Take the Emotional Temperature –</a:t>
            </a:r>
            <a:r>
              <a:rPr lang="en-US" dirty="0" err="1" smtClean="0">
                <a:solidFill>
                  <a:srgbClr val="0070C0"/>
                </a:solidFill>
              </a:rPr>
              <a:t>sli.do</a:t>
            </a:r>
            <a:r>
              <a:rPr lang="en-US" dirty="0" smtClean="0">
                <a:solidFill>
                  <a:srgbClr val="0070C0"/>
                </a:solidFill>
              </a:rPr>
              <a:t>, Mood Meter</a:t>
            </a:r>
          </a:p>
          <a:p>
            <a:r>
              <a:rPr lang="en-US" dirty="0" smtClean="0">
                <a:solidFill>
                  <a:srgbClr val="7030A0"/>
                </a:solidFill>
              </a:rPr>
              <a:t>                                              Introduce the Concept of Brave Space</a:t>
            </a:r>
          </a:p>
          <a:p>
            <a:r>
              <a:rPr lang="en-US" dirty="0" smtClean="0">
                <a:solidFill>
                  <a:srgbClr val="7030A0"/>
                </a:solidFill>
              </a:rPr>
              <a:t>                                                         </a:t>
            </a:r>
            <a:r>
              <a:rPr lang="en-US" dirty="0" smtClean="0"/>
              <a:t>Consider Introducing Racial Affinity Groups</a:t>
            </a:r>
          </a:p>
          <a:p>
            <a:r>
              <a:rPr lang="en-US" dirty="0" smtClean="0">
                <a:solidFill>
                  <a:srgbClr val="FF0000"/>
                </a:solidFill>
              </a:rPr>
              <a:t>                                                                  </a:t>
            </a:r>
            <a:r>
              <a:rPr lang="en-US" dirty="0" smtClean="0">
                <a:solidFill>
                  <a:srgbClr val="00B050"/>
                </a:solidFill>
              </a:rPr>
              <a:t>Use Conversational Protocols to Engage Everyone</a:t>
            </a:r>
          </a:p>
          <a:p>
            <a:r>
              <a:rPr lang="en-US" dirty="0" smtClean="0">
                <a:solidFill>
                  <a:srgbClr val="00B050"/>
                </a:solidFill>
              </a:rPr>
              <a:t>                                                                         </a:t>
            </a:r>
            <a:r>
              <a:rPr lang="en-US" sz="2200" dirty="0" smtClean="0">
                <a:solidFill>
                  <a:srgbClr val="00B050"/>
                </a:solidFill>
              </a:rPr>
              <a:t>(Circle of Voices, Circular Response, </a:t>
            </a:r>
            <a:r>
              <a:rPr lang="en-US" sz="2200" dirty="0" err="1" smtClean="0">
                <a:solidFill>
                  <a:srgbClr val="00B050"/>
                </a:solidFill>
              </a:rPr>
              <a:t>Bohmian</a:t>
            </a:r>
            <a:r>
              <a:rPr lang="en-US" sz="2200" dirty="0" smtClean="0">
                <a:solidFill>
                  <a:srgbClr val="00B050"/>
                </a:solidFill>
              </a:rPr>
              <a:t> Dialogue)</a:t>
            </a:r>
          </a:p>
          <a:p>
            <a:r>
              <a:rPr lang="en-US" dirty="0" smtClean="0">
                <a:solidFill>
                  <a:srgbClr val="FF0000"/>
                </a:solidFill>
              </a:rPr>
              <a:t>                                                                               </a:t>
            </a:r>
            <a:r>
              <a:rPr lang="en-US" dirty="0" smtClean="0">
                <a:solidFill>
                  <a:srgbClr val="0070C0"/>
                </a:solidFill>
              </a:rPr>
              <a:t>Check In Regularly via Anonymous Channels</a:t>
            </a:r>
          </a:p>
          <a:p>
            <a:r>
              <a:rPr lang="en-US" dirty="0" smtClean="0">
                <a:solidFill>
                  <a:srgbClr val="0070C0"/>
                </a:solidFill>
              </a:rPr>
              <a:t>                                                                                                   </a:t>
            </a:r>
            <a:r>
              <a:rPr lang="en-US" sz="2200" dirty="0" smtClean="0">
                <a:solidFill>
                  <a:srgbClr val="0070C0"/>
                </a:solidFill>
              </a:rPr>
              <a:t>(</a:t>
            </a:r>
            <a:r>
              <a:rPr lang="en-US" sz="2200" dirty="0" err="1" smtClean="0">
                <a:solidFill>
                  <a:srgbClr val="0070C0"/>
                </a:solidFill>
              </a:rPr>
              <a:t>sli.do</a:t>
            </a:r>
            <a:r>
              <a:rPr lang="en-US" sz="2200" dirty="0" smtClean="0">
                <a:solidFill>
                  <a:srgbClr val="0070C0"/>
                </a:solidFill>
              </a:rPr>
              <a:t>, </a:t>
            </a:r>
            <a:r>
              <a:rPr lang="en-US" sz="2200" dirty="0" err="1" smtClean="0">
                <a:solidFill>
                  <a:srgbClr val="0070C0"/>
                </a:solidFill>
              </a:rPr>
              <a:t>backchannelchat.com</a:t>
            </a:r>
            <a:r>
              <a:rPr lang="en-US" sz="2200" dirty="0" smtClean="0">
                <a:solidFill>
                  <a:srgbClr val="0070C0"/>
                </a:solidFill>
              </a:rPr>
              <a:t>)</a:t>
            </a:r>
            <a:r>
              <a:rPr lang="en-US" dirty="0" smtClean="0">
                <a:solidFill>
                  <a:srgbClr val="0070C0"/>
                </a:solidFill>
              </a:rPr>
              <a:t>   </a:t>
            </a:r>
          </a:p>
          <a:p>
            <a:r>
              <a:rPr lang="en-US" sz="1200" dirty="0" smtClean="0">
                <a:solidFill>
                  <a:srgbClr val="00B050"/>
                </a:solidFill>
              </a:rPr>
              <a:t>* </a:t>
            </a:r>
            <a:r>
              <a:rPr lang="en-US" sz="1400" dirty="0" smtClean="0">
                <a:solidFill>
                  <a:srgbClr val="00B050"/>
                </a:solidFill>
              </a:rPr>
              <a:t>Letter to White America (George </a:t>
            </a:r>
            <a:r>
              <a:rPr lang="en-US" sz="1400" dirty="0" err="1" smtClean="0">
                <a:solidFill>
                  <a:srgbClr val="00B050"/>
                </a:solidFill>
              </a:rPr>
              <a:t>Yancy</a:t>
            </a:r>
            <a:r>
              <a:rPr lang="en-US" sz="1200" dirty="0" smtClean="0">
                <a:solidFill>
                  <a:srgbClr val="00B050"/>
                </a:solidFill>
              </a:rPr>
              <a:t>) </a:t>
            </a:r>
            <a:r>
              <a:rPr lang="en-US" sz="1200" dirty="0" smtClean="0">
                <a:hlinkClick r:id="rId2"/>
              </a:rPr>
              <a:t>https://opinionator.blogs.nytimes.com/2015/12/24/dear-white-america/</a:t>
            </a:r>
            <a:r>
              <a:rPr lang="en-US" sz="1200" dirty="0" smtClean="0">
                <a:solidFill>
                  <a:srgbClr val="FF0000"/>
                </a:solidFill>
              </a:rPr>
              <a:t> </a:t>
            </a:r>
          </a:p>
          <a:p>
            <a:r>
              <a:rPr lang="en-US" sz="1200" dirty="0" smtClean="0">
                <a:solidFill>
                  <a:srgbClr val="00B050"/>
                </a:solidFill>
              </a:rPr>
              <a:t>* </a:t>
            </a:r>
            <a:r>
              <a:rPr lang="en-US" sz="1400" dirty="0" smtClean="0">
                <a:solidFill>
                  <a:srgbClr val="00B050"/>
                </a:solidFill>
              </a:rPr>
              <a:t>What it Means to be American (Color of Fear)</a:t>
            </a:r>
            <a:r>
              <a:rPr lang="en-US" sz="1400" dirty="0" smtClean="0">
                <a:solidFill>
                  <a:srgbClr val="FF0000"/>
                </a:solidFill>
              </a:rPr>
              <a:t> </a:t>
            </a:r>
            <a:r>
              <a:rPr lang="en-US" sz="1200" dirty="0" smtClean="0">
                <a:hlinkClick r:id="rId3"/>
              </a:rPr>
              <a:t>https://www.youtube.com/watch?time_continue=3&amp;v=2nmhAJYxFT4&amp;feature=emb_logo</a:t>
            </a:r>
            <a:r>
              <a:rPr lang="en-US" sz="1200" dirty="0" smtClean="0">
                <a:solidFill>
                  <a:srgbClr val="FF0000"/>
                </a:solidFill>
              </a:rPr>
              <a:t>  </a:t>
            </a:r>
          </a:p>
          <a:p>
            <a:r>
              <a:rPr lang="en-US" sz="1200" dirty="0" smtClean="0">
                <a:solidFill>
                  <a:srgbClr val="00B050"/>
                </a:solidFill>
              </a:rPr>
              <a:t>* </a:t>
            </a:r>
            <a:r>
              <a:rPr lang="en-US" sz="1400" dirty="0" smtClean="0">
                <a:solidFill>
                  <a:srgbClr val="00B050"/>
                </a:solidFill>
              </a:rPr>
              <a:t>Conversations on Race (New York Times</a:t>
            </a:r>
            <a:r>
              <a:rPr lang="en-US" sz="1200" dirty="0" smtClean="0">
                <a:solidFill>
                  <a:srgbClr val="00B050"/>
                </a:solidFill>
              </a:rPr>
              <a:t>) </a:t>
            </a:r>
            <a:r>
              <a:rPr lang="en-US" sz="1200" dirty="0" smtClean="0">
                <a:hlinkClick r:id="rId4"/>
              </a:rPr>
              <a:t>https://www.nytimes.com/interactive/projects/your-stories/conversations-on-race</a:t>
            </a:r>
            <a:r>
              <a:rPr lang="en-US" sz="1200" dirty="0" smtClean="0"/>
              <a:t> </a:t>
            </a:r>
          </a:p>
          <a:p>
            <a:r>
              <a:rPr lang="en-US" sz="1200" dirty="0" smtClean="0">
                <a:solidFill>
                  <a:srgbClr val="00B050"/>
                </a:solidFill>
              </a:rPr>
              <a:t>* How Can We Win (Kimberly Latrice Jones)</a:t>
            </a:r>
            <a:r>
              <a:rPr lang="en-US" sz="1200" dirty="0" smtClean="0">
                <a:solidFill>
                  <a:srgbClr val="00B050"/>
                </a:solidFill>
                <a:hlinkClick r:id="rId3"/>
              </a:rPr>
              <a:t> </a:t>
            </a:r>
            <a:r>
              <a:rPr lang="en-US" sz="1200" dirty="0" smtClean="0">
                <a:hlinkClick r:id="rId5"/>
              </a:rPr>
              <a:t>https://www.youtube.com/watch?v=ZkedkvNn5V0</a:t>
            </a:r>
            <a:r>
              <a:rPr lang="en-US" sz="1200" dirty="0" smtClean="0">
                <a:solidFill>
                  <a:srgbClr val="FF0000"/>
                </a:solidFill>
              </a:rPr>
              <a:t>                 </a:t>
            </a:r>
          </a:p>
          <a:p>
            <a:endParaRPr lang="en-US" dirty="0"/>
          </a:p>
        </p:txBody>
      </p:sp>
    </p:spTree>
    <p:extLst>
      <p:ext uri="{BB962C8B-B14F-4D97-AF65-F5344CB8AC3E}">
        <p14:creationId xmlns:p14="http://schemas.microsoft.com/office/powerpoint/2010/main" val="560158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965244" cy="982131"/>
          </a:xfrm>
        </p:spPr>
        <p:txBody>
          <a:bodyPr/>
          <a:lstStyle/>
          <a:p>
            <a:r>
              <a:rPr lang="en-US" b="1" i="1" dirty="0" smtClean="0">
                <a:solidFill>
                  <a:srgbClr val="FF0000"/>
                </a:solidFill>
              </a:rPr>
              <a:t>Team Teaching Allows You to</a:t>
            </a:r>
            <a:r>
              <a:rPr lang="mr-IN" b="1" i="1" dirty="0" smtClean="0">
                <a:solidFill>
                  <a:srgbClr val="FF0000"/>
                </a:solidFill>
              </a:rPr>
              <a:t>…</a:t>
            </a:r>
            <a:endParaRPr lang="en-US" b="1" i="1" dirty="0">
              <a:solidFill>
                <a:srgbClr val="FF0000"/>
              </a:solidFill>
            </a:endParaRPr>
          </a:p>
        </p:txBody>
      </p:sp>
      <p:sp>
        <p:nvSpPr>
          <p:cNvPr id="3" name="Content Placeholder 2"/>
          <p:cNvSpPr>
            <a:spLocks noGrp="1"/>
          </p:cNvSpPr>
          <p:nvPr>
            <p:ph idx="1"/>
          </p:nvPr>
        </p:nvSpPr>
        <p:spPr>
          <a:xfrm>
            <a:off x="0" y="982132"/>
            <a:ext cx="12192000" cy="5875867"/>
          </a:xfrm>
          <a:solidFill>
            <a:schemeClr val="accent6">
              <a:lumMod val="20000"/>
              <a:lumOff val="80000"/>
            </a:schemeClr>
          </a:solidFill>
        </p:spPr>
        <p:txBody>
          <a:bodyPr>
            <a:normAutofit lnSpcReduction="10000"/>
          </a:bodyPr>
          <a:lstStyle/>
          <a:p>
            <a:r>
              <a:rPr lang="en-US" dirty="0" smtClean="0"/>
              <a:t>Model how racial identity frames team decisions / process</a:t>
            </a:r>
          </a:p>
          <a:p>
            <a:r>
              <a:rPr lang="en-US" dirty="0" smtClean="0"/>
              <a:t>Facilitate racial affinity groups</a:t>
            </a:r>
          </a:p>
          <a:p>
            <a:r>
              <a:rPr lang="en-US" dirty="0" smtClean="0"/>
              <a:t>Show you sit with differences between you</a:t>
            </a:r>
            <a:r>
              <a:rPr lang="mr-IN" dirty="0" smtClean="0"/>
              <a:t>…</a:t>
            </a:r>
            <a:r>
              <a:rPr lang="en-US" dirty="0" smtClean="0"/>
              <a:t> </a:t>
            </a:r>
          </a:p>
          <a:p>
            <a:r>
              <a:rPr lang="en-US" dirty="0"/>
              <a:t>H</a:t>
            </a:r>
            <a:r>
              <a:rPr lang="en-US" dirty="0" smtClean="0"/>
              <a:t>ow you negotiate experiencing the classroom differently</a:t>
            </a:r>
          </a:p>
          <a:p>
            <a:r>
              <a:rPr lang="en-US" dirty="0" smtClean="0"/>
              <a:t>Address racial imbalances in the teaching team’s operation </a:t>
            </a:r>
          </a:p>
          <a:p>
            <a:r>
              <a:rPr lang="en-US" dirty="0" smtClean="0"/>
              <a:t>How you deal w/ micro aggressions, power asymmetries</a:t>
            </a:r>
          </a:p>
          <a:p>
            <a:r>
              <a:rPr lang="en-US" dirty="0" smtClean="0"/>
              <a:t>How your racial &amp; cultural identities frame your practice</a:t>
            </a:r>
          </a:p>
          <a:p>
            <a:r>
              <a:rPr lang="en-US" dirty="0" smtClean="0"/>
              <a:t>Call &amp; response, gumbo </a:t>
            </a:r>
            <a:r>
              <a:rPr lang="en-US" dirty="0" err="1" smtClean="0"/>
              <a:t>ya-ya</a:t>
            </a:r>
            <a:r>
              <a:rPr lang="en-US" dirty="0" smtClean="0"/>
              <a:t>, silence, group identity</a:t>
            </a:r>
          </a:p>
          <a:p>
            <a:r>
              <a:rPr lang="en-US" dirty="0" smtClean="0"/>
              <a:t>Demonstrate how to engage in difficult conversations </a:t>
            </a:r>
          </a:p>
          <a:p>
            <a:r>
              <a:rPr lang="mr-IN" dirty="0" smtClean="0"/>
              <a:t>…</a:t>
            </a:r>
            <a:r>
              <a:rPr lang="en-US" dirty="0" smtClean="0"/>
              <a:t>.how to focus on</a:t>
            </a:r>
            <a:r>
              <a:rPr lang="en-US" i="1" dirty="0" smtClean="0">
                <a:solidFill>
                  <a:srgbClr val="FF0000"/>
                </a:solidFill>
              </a:rPr>
              <a:t> behaviors </a:t>
            </a:r>
            <a:r>
              <a:rPr lang="en-US" dirty="0" smtClean="0"/>
              <a:t>not personhood </a:t>
            </a:r>
          </a:p>
          <a:p>
            <a:r>
              <a:rPr lang="mr-IN" dirty="0" smtClean="0"/>
              <a:t>…</a:t>
            </a:r>
            <a:r>
              <a:rPr lang="en-US" dirty="0" smtClean="0"/>
              <a:t>.how white supremacy is learned &amp; internalized </a:t>
            </a:r>
          </a:p>
          <a:p>
            <a:r>
              <a:rPr lang="mr-IN" dirty="0" smtClean="0"/>
              <a:t>…</a:t>
            </a:r>
            <a:r>
              <a:rPr lang="en-US" dirty="0" smtClean="0"/>
              <a:t>.how racism is learned &amp; NOT essential moral difference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9657" y="982131"/>
            <a:ext cx="3107010" cy="29125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9657" y="3894668"/>
            <a:ext cx="3122343" cy="2963332"/>
          </a:xfrm>
          <a:prstGeom prst="rect">
            <a:avLst/>
          </a:prstGeom>
        </p:spPr>
      </p:pic>
    </p:spTree>
    <p:extLst>
      <p:ext uri="{BB962C8B-B14F-4D97-AF65-F5344CB8AC3E}">
        <p14:creationId xmlns:p14="http://schemas.microsoft.com/office/powerpoint/2010/main" val="1412822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6208888" cy="6857999"/>
          </a:xfrm>
          <a:solidFill>
            <a:schemeClr val="accent4">
              <a:lumMod val="20000"/>
              <a:lumOff val="80000"/>
            </a:schemeClr>
          </a:solidFill>
        </p:spPr>
        <p:txBody>
          <a:bodyPr>
            <a:normAutofit/>
          </a:bodyPr>
          <a:lstStyle/>
          <a:p>
            <a:pPr algn="ctr"/>
            <a:r>
              <a:rPr lang="en-US" sz="2400" b="1" i="1" dirty="0" smtClean="0">
                <a:solidFill>
                  <a:srgbClr val="FF0000"/>
                </a:solidFill>
                <a:latin typeface="+mn-lt"/>
              </a:rPr>
              <a:t/>
            </a:r>
            <a:br>
              <a:rPr lang="en-US" sz="2400" b="1" i="1" dirty="0" smtClean="0">
                <a:solidFill>
                  <a:srgbClr val="FF0000"/>
                </a:solidFill>
                <a:latin typeface="+mn-lt"/>
              </a:rPr>
            </a:br>
            <a:r>
              <a:rPr lang="en-US" sz="2400" b="1" i="1" dirty="0">
                <a:solidFill>
                  <a:srgbClr val="FF0000"/>
                </a:solidFill>
                <a:latin typeface="+mn-lt"/>
              </a:rPr>
              <a:t/>
            </a:r>
            <a:br>
              <a:rPr lang="en-US" sz="2400" b="1" i="1" dirty="0">
                <a:solidFill>
                  <a:srgbClr val="FF0000"/>
                </a:solidFill>
                <a:latin typeface="+mn-lt"/>
              </a:rPr>
            </a:br>
            <a:r>
              <a:rPr lang="en-US" sz="2400" b="1" i="1" dirty="0" smtClean="0">
                <a:solidFill>
                  <a:srgbClr val="FF0000"/>
                </a:solidFill>
                <a:latin typeface="+mn-lt"/>
              </a:rPr>
              <a:t/>
            </a:r>
            <a:br>
              <a:rPr lang="en-US" sz="2400" b="1" i="1" dirty="0" smtClean="0">
                <a:solidFill>
                  <a:srgbClr val="FF0000"/>
                </a:solidFill>
                <a:latin typeface="+mn-lt"/>
              </a:rPr>
            </a:br>
            <a:r>
              <a:rPr lang="en-US" sz="2400" b="1" i="1" dirty="0">
                <a:solidFill>
                  <a:srgbClr val="FF0000"/>
                </a:solidFill>
                <a:latin typeface="+mn-lt"/>
              </a:rPr>
              <a:t/>
            </a:r>
            <a:br>
              <a:rPr lang="en-US" sz="2400" b="1" i="1" dirty="0">
                <a:solidFill>
                  <a:srgbClr val="FF0000"/>
                </a:solidFill>
                <a:latin typeface="+mn-lt"/>
              </a:rPr>
            </a:br>
            <a:r>
              <a:rPr lang="en-US" sz="2400" b="1" i="1" dirty="0" smtClean="0">
                <a:solidFill>
                  <a:srgbClr val="FF0000"/>
                </a:solidFill>
                <a:latin typeface="+mn-lt"/>
              </a:rPr>
              <a:t/>
            </a:r>
            <a:br>
              <a:rPr lang="en-US" sz="2400" b="1" i="1" dirty="0" smtClean="0">
                <a:solidFill>
                  <a:srgbClr val="FF0000"/>
                </a:solidFill>
                <a:latin typeface="+mn-lt"/>
              </a:rPr>
            </a:br>
            <a:r>
              <a:rPr lang="en-US" sz="2400" b="1" i="1" dirty="0" smtClean="0">
                <a:solidFill>
                  <a:srgbClr val="FF0000"/>
                </a:solidFill>
                <a:latin typeface="+mn-lt"/>
              </a:rPr>
              <a:t/>
            </a:r>
            <a:br>
              <a:rPr lang="en-US" sz="2400" b="1" i="1" dirty="0" smtClean="0">
                <a:solidFill>
                  <a:srgbClr val="FF0000"/>
                </a:solidFill>
                <a:latin typeface="+mn-lt"/>
              </a:rPr>
            </a:br>
            <a:r>
              <a:rPr lang="en-US" sz="2400" b="1" i="1" dirty="0">
                <a:solidFill>
                  <a:srgbClr val="FF0000"/>
                </a:solidFill>
                <a:latin typeface="+mn-lt"/>
              </a:rPr>
              <a:t/>
            </a:r>
            <a:br>
              <a:rPr lang="en-US" sz="2400" b="1" i="1" dirty="0">
                <a:solidFill>
                  <a:srgbClr val="FF0000"/>
                </a:solidFill>
                <a:latin typeface="+mn-lt"/>
              </a:rPr>
            </a:br>
            <a:r>
              <a:rPr lang="en-US" sz="2400" b="1" i="1" dirty="0" smtClean="0">
                <a:solidFill>
                  <a:srgbClr val="FF0000"/>
                </a:solidFill>
                <a:latin typeface="+mn-lt"/>
              </a:rPr>
              <a:t/>
            </a:r>
            <a:br>
              <a:rPr lang="en-US" sz="2400" b="1" i="1" dirty="0" smtClean="0">
                <a:solidFill>
                  <a:srgbClr val="FF0000"/>
                </a:solidFill>
                <a:latin typeface="+mn-lt"/>
              </a:rPr>
            </a:br>
            <a:r>
              <a:rPr lang="en-US" sz="2400" b="1" i="1" dirty="0" smtClean="0">
                <a:solidFill>
                  <a:srgbClr val="FF0000"/>
                </a:solidFill>
                <a:latin typeface="+mn-lt"/>
              </a:rPr>
              <a:t>WHITE </a:t>
            </a:r>
            <a:r>
              <a:rPr lang="en-US" sz="2400" b="1" i="1" dirty="0">
                <a:solidFill>
                  <a:srgbClr val="FF0000"/>
                </a:solidFill>
                <a:latin typeface="+mn-lt"/>
              </a:rPr>
              <a:t>AFFINITY GROUPS</a:t>
            </a:r>
            <a:r>
              <a:rPr lang="en-US" sz="2400" dirty="0" smtClean="0">
                <a:latin typeface="+mn-lt"/>
              </a:rPr>
              <a:t/>
            </a:r>
            <a:br>
              <a:rPr lang="en-US" sz="2400" dirty="0" smtClean="0">
                <a:latin typeface="+mn-lt"/>
              </a:rPr>
            </a:br>
            <a:r>
              <a:rPr lang="en-US" sz="2400" dirty="0">
                <a:latin typeface="+mn-lt"/>
              </a:rPr>
              <a:t>No need to prove oneself as a “good, woke White person” – or to declare </a:t>
            </a:r>
            <a:r>
              <a:rPr lang="en-US" sz="2400" dirty="0" err="1">
                <a:latin typeface="+mn-lt"/>
              </a:rPr>
              <a:t>allyship</a:t>
            </a:r>
            <a:r>
              <a:rPr lang="en-US" sz="2400" dirty="0">
                <a:latin typeface="+mn-lt"/>
              </a:rPr>
              <a:t/>
            </a:r>
            <a:br>
              <a:rPr lang="en-US" sz="2400" dirty="0">
                <a:latin typeface="+mn-lt"/>
              </a:rPr>
            </a:br>
            <a:r>
              <a:rPr lang="en-US" sz="2400" dirty="0">
                <a:latin typeface="+mn-lt"/>
              </a:rPr>
              <a:t/>
            </a:r>
            <a:br>
              <a:rPr lang="en-US" sz="2400" dirty="0">
                <a:latin typeface="+mn-lt"/>
              </a:rPr>
            </a:br>
            <a:r>
              <a:rPr lang="en-US" sz="2400" dirty="0">
                <a:latin typeface="+mn-lt"/>
              </a:rPr>
              <a:t>No opportunity to ask BIPOC to educate White people on race</a:t>
            </a:r>
            <a:br>
              <a:rPr lang="en-US" sz="2400" dirty="0">
                <a:latin typeface="+mn-lt"/>
              </a:rPr>
            </a:br>
            <a:r>
              <a:rPr lang="en-US" sz="2400" dirty="0">
                <a:latin typeface="+mn-lt"/>
              </a:rPr>
              <a:t/>
            </a:r>
            <a:br>
              <a:rPr lang="en-US" sz="2400" dirty="0">
                <a:latin typeface="+mn-lt"/>
              </a:rPr>
            </a:br>
            <a:r>
              <a:rPr lang="en-US" sz="2400" dirty="0">
                <a:latin typeface="+mn-lt"/>
              </a:rPr>
              <a:t>Lessens fear of saying the ‘wrong’ thing in front of BIPOC peers</a:t>
            </a:r>
            <a:br>
              <a:rPr lang="en-US" sz="2400" dirty="0">
                <a:latin typeface="+mn-lt"/>
              </a:rPr>
            </a:br>
            <a:r>
              <a:rPr lang="en-US" sz="2400" dirty="0">
                <a:latin typeface="+mn-lt"/>
              </a:rPr>
              <a:t/>
            </a:r>
            <a:br>
              <a:rPr lang="en-US" sz="2400" dirty="0">
                <a:latin typeface="+mn-lt"/>
              </a:rPr>
            </a:br>
            <a:r>
              <a:rPr lang="en-US" sz="2400" dirty="0">
                <a:latin typeface="+mn-lt"/>
              </a:rPr>
              <a:t>Removes temptation to ‘confess’ to racism &amp; ask absolution from BIPOC</a:t>
            </a:r>
          </a:p>
        </p:txBody>
      </p:sp>
      <p:sp>
        <p:nvSpPr>
          <p:cNvPr id="3" name="Content Placeholder 2"/>
          <p:cNvSpPr>
            <a:spLocks noGrp="1"/>
          </p:cNvSpPr>
          <p:nvPr>
            <p:ph idx="1"/>
          </p:nvPr>
        </p:nvSpPr>
        <p:spPr>
          <a:xfrm>
            <a:off x="6208888" y="0"/>
            <a:ext cx="5983112" cy="6858000"/>
          </a:xfrm>
          <a:solidFill>
            <a:schemeClr val="accent1">
              <a:lumMod val="20000"/>
              <a:lumOff val="80000"/>
            </a:schemeClr>
          </a:solidFill>
        </p:spPr>
        <p:txBody>
          <a:bodyPr>
            <a:normAutofit/>
          </a:bodyPr>
          <a:lstStyle/>
          <a:p>
            <a:pPr algn="ctr"/>
            <a:r>
              <a:rPr lang="en-US" sz="2400" b="1" i="1" dirty="0" smtClean="0">
                <a:solidFill>
                  <a:srgbClr val="FF0000"/>
                </a:solidFill>
              </a:rPr>
              <a:t>BIPOC AFFINITY GROUPS</a:t>
            </a:r>
          </a:p>
          <a:p>
            <a:pPr algn="ctr"/>
            <a:r>
              <a:rPr lang="en-US" sz="2400" dirty="0" smtClean="0"/>
              <a:t>No need to ‘take care’ of sensitivities of White egos</a:t>
            </a:r>
          </a:p>
          <a:p>
            <a:pPr algn="ctr"/>
            <a:r>
              <a:rPr lang="en-US" sz="2400" dirty="0" smtClean="0"/>
              <a:t>Chance to relax in real talk around experiences of racism</a:t>
            </a:r>
          </a:p>
          <a:p>
            <a:pPr algn="ctr"/>
            <a:r>
              <a:rPr lang="en-US" sz="2400" dirty="0" smtClean="0"/>
              <a:t>Can develop support networks &amp; provide emotional sustenance</a:t>
            </a:r>
          </a:p>
          <a:p>
            <a:pPr algn="ctr"/>
            <a:r>
              <a:rPr lang="en-US" sz="2400" dirty="0" smtClean="0"/>
              <a:t>Share knowledge of negotiating the White power structure</a:t>
            </a:r>
          </a:p>
          <a:p>
            <a:pPr algn="ctr"/>
            <a:r>
              <a:rPr lang="en-US" sz="2400" dirty="0" smtClean="0"/>
              <a:t>No requests to ‘teach’ Whites about race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340" y="100361"/>
            <a:ext cx="3187700" cy="25527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425" y="4086578"/>
            <a:ext cx="4003286" cy="2687444"/>
          </a:xfrm>
          <a:prstGeom prst="rect">
            <a:avLst/>
          </a:prstGeom>
        </p:spPr>
      </p:pic>
    </p:spTree>
    <p:extLst>
      <p:ext uri="{BB962C8B-B14F-4D97-AF65-F5344CB8AC3E}">
        <p14:creationId xmlns:p14="http://schemas.microsoft.com/office/powerpoint/2010/main" val="13405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54044" cy="6857999"/>
          </a:xfrm>
          <a:solidFill>
            <a:schemeClr val="accent2">
              <a:lumMod val="20000"/>
              <a:lumOff val="80000"/>
            </a:schemeClr>
          </a:solidFill>
        </p:spPr>
        <p:txBody>
          <a:bodyPr>
            <a:normAutofit/>
          </a:bodyPr>
          <a:lstStyle/>
          <a:p>
            <a:pPr algn="ctr"/>
            <a:r>
              <a:rPr lang="en-US" sz="2400" dirty="0" smtClean="0">
                <a:latin typeface="+mn-lt"/>
              </a:rPr>
              <a:t/>
            </a:r>
            <a:br>
              <a:rPr lang="en-US" sz="2400" dirty="0" smtClean="0">
                <a:latin typeface="+mn-lt"/>
              </a:rPr>
            </a:br>
            <a:r>
              <a:rPr lang="en-US" sz="2400" dirty="0">
                <a:latin typeface="+mn-lt"/>
              </a:rPr>
              <a:t/>
            </a:r>
            <a:br>
              <a:rPr lang="en-US" sz="2400" dirty="0">
                <a:latin typeface="+mn-lt"/>
              </a:rPr>
            </a:br>
            <a:r>
              <a:rPr lang="en-US" sz="2400" dirty="0" smtClean="0">
                <a:latin typeface="+mn-lt"/>
              </a:rPr>
              <a:t/>
            </a:r>
            <a:br>
              <a:rPr lang="en-US" sz="2400" dirty="0" smtClean="0">
                <a:latin typeface="+mn-lt"/>
              </a:rPr>
            </a:br>
            <a:r>
              <a:rPr lang="en-US" sz="2400" dirty="0">
                <a:latin typeface="+mn-lt"/>
              </a:rPr>
              <a:t/>
            </a:r>
            <a:br>
              <a:rPr lang="en-US" sz="2400" dirty="0">
                <a:latin typeface="+mn-lt"/>
              </a:rPr>
            </a:br>
            <a:r>
              <a:rPr lang="en-US" sz="2400" dirty="0" smtClean="0">
                <a:latin typeface="+mn-lt"/>
              </a:rPr>
              <a:t/>
            </a:r>
            <a:br>
              <a:rPr lang="en-US" sz="2400" dirty="0" smtClean="0">
                <a:latin typeface="+mn-lt"/>
              </a:rPr>
            </a:br>
            <a:r>
              <a:rPr lang="en-US" sz="2400" dirty="0">
                <a:latin typeface="+mn-lt"/>
              </a:rPr>
              <a:t/>
            </a:r>
            <a:br>
              <a:rPr lang="en-US" sz="2400" dirty="0">
                <a:latin typeface="+mn-lt"/>
              </a:rPr>
            </a:br>
            <a:r>
              <a:rPr lang="en-US" sz="2400" dirty="0" smtClean="0">
                <a:latin typeface="+mn-lt"/>
              </a:rPr>
              <a:t/>
            </a:r>
            <a:br>
              <a:rPr lang="en-US" sz="2400" dirty="0" smtClean="0">
                <a:latin typeface="+mn-lt"/>
              </a:rPr>
            </a:br>
            <a:r>
              <a:rPr lang="en-US" sz="2400" dirty="0">
                <a:latin typeface="+mn-lt"/>
              </a:rPr>
              <a:t/>
            </a:r>
            <a:br>
              <a:rPr lang="en-US" sz="2400" dirty="0">
                <a:latin typeface="+mn-lt"/>
              </a:rPr>
            </a:br>
            <a:r>
              <a:rPr lang="en-US" sz="2400" dirty="0" smtClean="0">
                <a:latin typeface="+mn-lt"/>
              </a:rPr>
              <a:t/>
            </a:r>
            <a:br>
              <a:rPr lang="en-US" sz="2400" dirty="0" smtClean="0">
                <a:latin typeface="+mn-lt"/>
              </a:rPr>
            </a:br>
            <a:r>
              <a:rPr lang="en-US" sz="2400" dirty="0">
                <a:latin typeface="+mn-lt"/>
              </a:rPr>
              <a:t/>
            </a:r>
            <a:br>
              <a:rPr lang="en-US" sz="2400" dirty="0">
                <a:latin typeface="+mn-lt"/>
              </a:rPr>
            </a:br>
            <a:r>
              <a:rPr lang="en-US" sz="2400" dirty="0" smtClean="0">
                <a:latin typeface="+mn-lt"/>
              </a:rPr>
              <a:t/>
            </a:r>
            <a:br>
              <a:rPr lang="en-US" sz="2400" dirty="0" smtClean="0">
                <a:latin typeface="+mn-lt"/>
              </a:rPr>
            </a:br>
            <a:r>
              <a:rPr lang="en-US" sz="2400" dirty="0" smtClean="0">
                <a:latin typeface="+mn-lt"/>
              </a:rPr>
              <a:t>When Racial Dynamics Need to Be Addressed</a:t>
            </a:r>
            <a:br>
              <a:rPr lang="en-US" sz="2400" dirty="0" smtClean="0">
                <a:latin typeface="+mn-lt"/>
              </a:rPr>
            </a:br>
            <a:r>
              <a:rPr lang="en-US" sz="2400" dirty="0">
                <a:latin typeface="+mn-lt"/>
              </a:rPr>
              <a:t/>
            </a:r>
            <a:br>
              <a:rPr lang="en-US" sz="2400" dirty="0">
                <a:latin typeface="+mn-lt"/>
              </a:rPr>
            </a:br>
            <a:r>
              <a:rPr lang="en-US" sz="2400" dirty="0" smtClean="0">
                <a:latin typeface="+mn-lt"/>
              </a:rPr>
              <a:t>Consider the </a:t>
            </a:r>
            <a:r>
              <a:rPr lang="en-US" sz="2400" b="1" i="1" dirty="0" smtClean="0">
                <a:solidFill>
                  <a:srgbClr val="FF0000"/>
                </a:solidFill>
                <a:latin typeface="+mn-lt"/>
              </a:rPr>
              <a:t>‘Circle of Voices’ </a:t>
            </a:r>
            <a:r>
              <a:rPr lang="en-US" sz="2400" dirty="0" smtClean="0">
                <a:latin typeface="+mn-lt"/>
              </a:rPr>
              <a:t>Protocol</a:t>
            </a:r>
            <a:br>
              <a:rPr lang="en-US" sz="2400" dirty="0" smtClean="0">
                <a:latin typeface="+mn-lt"/>
              </a:rPr>
            </a:br>
            <a:r>
              <a:rPr lang="en-US" sz="2400" dirty="0">
                <a:latin typeface="+mn-lt"/>
              </a:rPr>
              <a:t/>
            </a:r>
            <a:br>
              <a:rPr lang="en-US" sz="2400" dirty="0">
                <a:latin typeface="+mn-lt"/>
              </a:rPr>
            </a:br>
            <a:r>
              <a:rPr lang="en-US" sz="1600" dirty="0">
                <a:latin typeface="+mn-lt"/>
              </a:rPr>
              <a:t> S. Brookfield &amp; S. </a:t>
            </a:r>
            <a:r>
              <a:rPr lang="en-US" sz="1600" dirty="0" err="1">
                <a:latin typeface="+mn-lt"/>
              </a:rPr>
              <a:t>Preskill</a:t>
            </a:r>
            <a:r>
              <a:rPr lang="en-US" sz="1600" dirty="0">
                <a:latin typeface="+mn-lt"/>
              </a:rPr>
              <a:t>. 2015. </a:t>
            </a:r>
            <a:r>
              <a:rPr lang="en-US" sz="1600" i="1" dirty="0">
                <a:latin typeface="+mn-lt"/>
              </a:rPr>
              <a:t>The Discussion Book: 50 Great Ways to Get People Talking</a:t>
            </a:r>
            <a:r>
              <a:rPr lang="en-US" sz="1600" dirty="0">
                <a:latin typeface="+mn-lt"/>
              </a:rPr>
              <a:t>. Hoboken, NJ: Wiley.</a:t>
            </a:r>
          </a:p>
        </p:txBody>
      </p:sp>
      <p:sp>
        <p:nvSpPr>
          <p:cNvPr id="3" name="Content Placeholder 2"/>
          <p:cNvSpPr>
            <a:spLocks noGrp="1"/>
          </p:cNvSpPr>
          <p:nvPr>
            <p:ph idx="1"/>
          </p:nvPr>
        </p:nvSpPr>
        <p:spPr>
          <a:xfrm>
            <a:off x="6254044" y="0"/>
            <a:ext cx="5937956" cy="6857999"/>
          </a:xfrm>
          <a:solidFill>
            <a:schemeClr val="accent6">
              <a:lumMod val="20000"/>
              <a:lumOff val="80000"/>
            </a:schemeClr>
          </a:solidFill>
        </p:spPr>
        <p:txBody>
          <a:bodyPr>
            <a:normAutofit lnSpcReduction="10000"/>
          </a:bodyPr>
          <a:lstStyle/>
          <a:p>
            <a:pPr algn="ctr"/>
            <a:r>
              <a:rPr lang="en-US" i="1" dirty="0" smtClean="0">
                <a:solidFill>
                  <a:srgbClr val="FF0000"/>
                </a:solidFill>
              </a:rPr>
              <a:t>CIRCLE OF VOICES</a:t>
            </a:r>
          </a:p>
          <a:p>
            <a:pPr algn="ctr"/>
            <a:r>
              <a:rPr lang="en-US" dirty="0" smtClean="0"/>
              <a:t>Equalizes the opportunity for conversation</a:t>
            </a:r>
          </a:p>
          <a:p>
            <a:pPr algn="ctr"/>
            <a:r>
              <a:rPr lang="en-US" dirty="0" smtClean="0"/>
              <a:t>Acknowledges silence as a necessary part of conversation</a:t>
            </a:r>
          </a:p>
          <a:p>
            <a:pPr algn="ctr"/>
            <a:r>
              <a:rPr lang="en-US" dirty="0" smtClean="0"/>
              <a:t>Allows every person to speak but in a way that’s as non-threatening as possible </a:t>
            </a:r>
            <a:r>
              <a:rPr lang="mr-IN" dirty="0" smtClean="0"/>
              <a:t>–</a:t>
            </a:r>
            <a:r>
              <a:rPr lang="en-US" dirty="0" smtClean="0"/>
              <a:t> important for subsequent participation</a:t>
            </a:r>
          </a:p>
          <a:p>
            <a:pPr algn="ctr"/>
            <a:r>
              <a:rPr lang="en-US" dirty="0" smtClean="0"/>
              <a:t>Designed to elicit a variety of perspectives &amp; to stop the discussion being channeled prematurely into one analysis or viewpoint</a:t>
            </a:r>
          </a:p>
          <a:p>
            <a:pPr algn="ctr"/>
            <a:r>
              <a:rPr lang="en-US" dirty="0" smtClean="0"/>
              <a:t> Trains us in habits of careful listening</a:t>
            </a:r>
          </a:p>
          <a:p>
            <a:pPr algn="ctr"/>
            <a:r>
              <a:rPr lang="en-US" dirty="0" smtClean="0"/>
              <a:t>Encourages conversation to build on earlier contributions &amp; go deeper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822" y="282223"/>
            <a:ext cx="4470400" cy="3623733"/>
          </a:xfrm>
          <a:prstGeom prst="rect">
            <a:avLst/>
          </a:prstGeom>
        </p:spPr>
      </p:pic>
    </p:spTree>
    <p:extLst>
      <p:ext uri="{BB962C8B-B14F-4D97-AF65-F5344CB8AC3E}">
        <p14:creationId xmlns:p14="http://schemas.microsoft.com/office/powerpoint/2010/main" val="1616988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255911" cy="6857999"/>
          </a:xfrm>
          <a:solidFill>
            <a:schemeClr val="accent4">
              <a:lumMod val="20000"/>
              <a:lumOff val="80000"/>
            </a:schemeClr>
          </a:solidFill>
        </p:spPr>
        <p:txBody>
          <a:bodyPr/>
          <a:lstStyle/>
          <a:p>
            <a:pPr algn="ctr"/>
            <a:r>
              <a:rPr lang="en-US" sz="4800" b="1" i="1" dirty="0" smtClean="0">
                <a:solidFill>
                  <a:srgbClr val="7030A0"/>
                </a:solidFill>
              </a:rPr>
              <a:t>Circle of Voices</a:t>
            </a:r>
            <a:br>
              <a:rPr lang="en-US" sz="4800" b="1" i="1" dirty="0" smtClean="0">
                <a:solidFill>
                  <a:srgbClr val="7030A0"/>
                </a:solidFill>
              </a:rPr>
            </a:br>
            <a:r>
              <a:rPr lang="en-US" b="1" i="1" dirty="0" smtClean="0">
                <a:solidFill>
                  <a:srgbClr val="FF0000"/>
                </a:solidFill>
              </a:rPr>
              <a:t/>
            </a:r>
            <a:br>
              <a:rPr lang="en-US" b="1" i="1" dirty="0" smtClean="0">
                <a:solidFill>
                  <a:srgbClr val="FF0000"/>
                </a:solidFill>
              </a:rPr>
            </a:br>
            <a:r>
              <a:rPr lang="en-US" sz="4000" b="1" i="1" dirty="0" smtClean="0">
                <a:solidFill>
                  <a:srgbClr val="FF0000"/>
                </a:solidFill>
              </a:rPr>
              <a:t>What’s the best way you’ve taught – or seen a colleague teach – that takes accounts of different racial &amp; cultural identities in the classroom?</a:t>
            </a:r>
            <a:endParaRPr lang="en-US" sz="4000" dirty="0"/>
          </a:p>
        </p:txBody>
      </p:sp>
      <p:sp>
        <p:nvSpPr>
          <p:cNvPr id="3" name="Content Placeholder 2"/>
          <p:cNvSpPr>
            <a:spLocks noGrp="1"/>
          </p:cNvSpPr>
          <p:nvPr>
            <p:ph idx="1"/>
          </p:nvPr>
        </p:nvSpPr>
        <p:spPr>
          <a:xfrm>
            <a:off x="4255911" y="-1"/>
            <a:ext cx="7899400" cy="6857999"/>
          </a:xfrm>
          <a:solidFill>
            <a:schemeClr val="accent5">
              <a:lumMod val="20000"/>
              <a:lumOff val="80000"/>
            </a:schemeClr>
          </a:solidFill>
        </p:spPr>
        <p:txBody>
          <a:bodyPr>
            <a:normAutofit lnSpcReduction="10000"/>
          </a:bodyPr>
          <a:lstStyle/>
          <a:p>
            <a:pPr algn="ctr">
              <a:defRPr/>
            </a:pPr>
            <a:r>
              <a:rPr lang="en-US" dirty="0">
                <a:ea typeface="ＭＳ Ｐゴシック" charset="-128"/>
                <a:cs typeface="ＭＳ Ｐゴシック" charset="-128"/>
              </a:rPr>
              <a:t>Begin by reflecting silently &amp; individually on the discussion question for 2 minutes. Use the time to make written or mental responses to the question</a:t>
            </a:r>
          </a:p>
          <a:p>
            <a:pPr algn="ctr">
              <a:defRPr/>
            </a:pPr>
            <a:r>
              <a:rPr lang="en-US" dirty="0">
                <a:ea typeface="ＭＳ Ｐゴシック" charset="-128"/>
                <a:cs typeface="ＭＳ Ｐゴシック" charset="-128"/>
              </a:rPr>
              <a:t>Form into groups of four</a:t>
            </a:r>
          </a:p>
          <a:p>
            <a:pPr algn="ctr">
              <a:defRPr/>
            </a:pPr>
            <a:r>
              <a:rPr lang="en-US" dirty="0">
                <a:ea typeface="ＭＳ Ｐゴシック" charset="-128"/>
                <a:cs typeface="ＭＳ Ｐゴシック" charset="-128"/>
              </a:rPr>
              <a:t>Go round the circle in alphabetical order (first names). Each person has up to 1 minute of uninterrupted air time to give their viewpoint on the topic.  No interruptions are allowed</a:t>
            </a:r>
          </a:p>
          <a:p>
            <a:pPr algn="ctr">
              <a:defRPr/>
            </a:pPr>
            <a:r>
              <a:rPr lang="en-US" dirty="0">
                <a:ea typeface="ＭＳ Ｐゴシック" charset="-128"/>
                <a:cs typeface="ＭＳ Ｐゴシック" charset="-128"/>
              </a:rPr>
              <a:t>After everyone has spoken uninterruptedly, move into free discussion. No order of speaking.</a:t>
            </a:r>
          </a:p>
          <a:p>
            <a:pPr algn="ctr">
              <a:defRPr/>
            </a:pPr>
            <a:r>
              <a:rPr lang="en-US" dirty="0">
                <a:ea typeface="ＭＳ Ｐゴシック" charset="-128"/>
                <a:cs typeface="ＭＳ Ｐゴシック" charset="-128"/>
              </a:rPr>
              <a:t>However, follow the ground rule that every comment offered must somehow refer back to a comment made by </a:t>
            </a:r>
            <a:r>
              <a:rPr lang="en-US" b="1" dirty="0">
                <a:ea typeface="ＭＳ Ｐゴシック" charset="-128"/>
                <a:cs typeface="ＭＳ Ｐゴシック" charset="-128"/>
              </a:rPr>
              <a:t>someone else</a:t>
            </a:r>
            <a:r>
              <a:rPr lang="en-US" dirty="0">
                <a:ea typeface="ＭＳ Ｐゴシック" charset="-128"/>
                <a:cs typeface="ＭＳ Ｐゴシック" charset="-128"/>
              </a:rPr>
              <a:t> in the opening circle of </a:t>
            </a:r>
            <a:r>
              <a:rPr lang="en-US" dirty="0" smtClean="0">
                <a:ea typeface="ＭＳ Ｐゴシック" charset="-128"/>
                <a:cs typeface="ＭＳ Ｐゴシック" charset="-128"/>
              </a:rPr>
              <a:t>voices. </a:t>
            </a:r>
          </a:p>
          <a:p>
            <a:pPr algn="ctr">
              <a:defRPr/>
            </a:pPr>
            <a:r>
              <a:rPr lang="en-US" dirty="0" smtClean="0">
                <a:ea typeface="ＭＳ Ｐゴシック" charset="-128"/>
                <a:cs typeface="ＭＳ Ｐゴシック" charset="-128"/>
              </a:rPr>
              <a:t>This </a:t>
            </a:r>
            <a:r>
              <a:rPr lang="en-US" dirty="0">
                <a:ea typeface="ＭＳ Ｐゴシック" charset="-128"/>
                <a:cs typeface="ＭＳ Ｐゴシック" charset="-128"/>
              </a:rPr>
              <a:t>need </a:t>
            </a:r>
            <a:r>
              <a:rPr lang="en-US" b="1" dirty="0">
                <a:ea typeface="ＭＳ Ｐゴシック" charset="-128"/>
                <a:cs typeface="ＭＳ Ｐゴシック" charset="-128"/>
              </a:rPr>
              <a:t>NOT</a:t>
            </a:r>
            <a:r>
              <a:rPr lang="en-US" dirty="0">
                <a:ea typeface="ＭＳ Ｐゴシック" charset="-128"/>
                <a:cs typeface="ＭＳ Ｐゴシック" charset="-128"/>
              </a:rPr>
              <a:t> be agreement - it can be a disagreement, </a:t>
            </a:r>
            <a:r>
              <a:rPr lang="en-US" dirty="0" smtClean="0">
                <a:ea typeface="ＭＳ Ｐゴシック" charset="-128"/>
                <a:cs typeface="ＭＳ Ｐゴシック" charset="-128"/>
              </a:rPr>
              <a:t>a question</a:t>
            </a:r>
            <a:r>
              <a:rPr lang="en-US" dirty="0">
                <a:ea typeface="ＭＳ Ｐゴシック" charset="-128"/>
                <a:cs typeface="ＭＳ Ｐゴシック" charset="-128"/>
              </a:rPr>
              <a:t>, </a:t>
            </a:r>
            <a:r>
              <a:rPr lang="en-US" dirty="0" smtClean="0">
                <a:ea typeface="ＭＳ Ｐゴシック" charset="-128"/>
                <a:cs typeface="ＭＳ Ｐゴシック" charset="-128"/>
              </a:rPr>
              <a:t>an elaboration </a:t>
            </a:r>
            <a:r>
              <a:rPr lang="en-US" dirty="0">
                <a:ea typeface="ＭＳ Ｐゴシック" charset="-128"/>
                <a:cs typeface="ＭＳ Ｐゴシック" charset="-128"/>
              </a:rPr>
              <a:t>/ extension, an illustration, </a:t>
            </a:r>
            <a:r>
              <a:rPr lang="en-US" dirty="0" smtClean="0">
                <a:ea typeface="ＭＳ Ｐゴシック" charset="-128"/>
                <a:cs typeface="ＭＳ Ｐゴシック" charset="-128"/>
              </a:rPr>
              <a:t>request </a:t>
            </a:r>
            <a:r>
              <a:rPr lang="en-US" dirty="0">
                <a:ea typeface="ＭＳ Ｐゴシック" charset="-128"/>
                <a:cs typeface="ＭＳ Ｐゴシック" charset="-128"/>
              </a:rPr>
              <a:t>for </a:t>
            </a:r>
            <a:r>
              <a:rPr lang="en-US" dirty="0" smtClean="0">
                <a:ea typeface="ＭＳ Ｐゴシック" charset="-128"/>
                <a:cs typeface="ＭＳ Ｐゴシック" charset="-128"/>
              </a:rPr>
              <a:t>information</a:t>
            </a:r>
            <a:endParaRPr lang="en-US" dirty="0">
              <a:ea typeface="ＭＳ Ｐゴシック" charset="-128"/>
              <a:cs typeface="ＭＳ Ｐゴシック" charset="-128"/>
            </a:endParaRPr>
          </a:p>
        </p:txBody>
      </p:sp>
    </p:spTree>
    <p:extLst>
      <p:ext uri="{BB962C8B-B14F-4D97-AF65-F5344CB8AC3E}">
        <p14:creationId xmlns:p14="http://schemas.microsoft.com/office/powerpoint/2010/main" val="2099931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80532"/>
          </a:xfrm>
        </p:spPr>
        <p:txBody>
          <a:bodyPr/>
          <a:lstStyle/>
          <a:p>
            <a:pPr algn="ctr"/>
            <a:r>
              <a:rPr lang="en-US" b="1" i="1" dirty="0" smtClean="0">
                <a:solidFill>
                  <a:srgbClr val="FF0000"/>
                </a:solidFill>
              </a:rPr>
              <a:t>Some Resources Authored by Stephen</a:t>
            </a:r>
            <a:endParaRPr lang="en-US" dirty="0"/>
          </a:p>
        </p:txBody>
      </p:sp>
      <p:sp>
        <p:nvSpPr>
          <p:cNvPr id="3" name="Content Placeholder 2"/>
          <p:cNvSpPr>
            <a:spLocks noGrp="1"/>
          </p:cNvSpPr>
          <p:nvPr>
            <p:ph idx="1"/>
          </p:nvPr>
        </p:nvSpPr>
        <p:spPr>
          <a:xfrm>
            <a:off x="0" y="880532"/>
            <a:ext cx="12192000" cy="5977467"/>
          </a:xfrm>
          <a:solidFill>
            <a:schemeClr val="accent4">
              <a:lumMod val="20000"/>
              <a:lumOff val="80000"/>
            </a:schemeClr>
          </a:solidFill>
        </p:spPr>
        <p:txBody>
          <a:bodyPr>
            <a:normAutofit fontScale="92500" lnSpcReduction="10000"/>
          </a:bodyPr>
          <a:lstStyle/>
          <a:p>
            <a:r>
              <a:rPr lang="en-US" i="1" dirty="0" smtClean="0">
                <a:solidFill>
                  <a:srgbClr val="00B050"/>
                </a:solidFill>
              </a:rPr>
              <a:t>Becoming a white antiracist: A practical guide for educators, leaders &amp; activists. </a:t>
            </a:r>
            <a:r>
              <a:rPr lang="en-US" dirty="0" smtClean="0"/>
              <a:t>2021.</a:t>
            </a:r>
            <a:r>
              <a:rPr lang="en-US" i="1" dirty="0" smtClean="0"/>
              <a:t> </a:t>
            </a:r>
            <a:r>
              <a:rPr lang="en-US" dirty="0" smtClean="0"/>
              <a:t>Sterling, VA: Stylus (w/Mary Hess)</a:t>
            </a:r>
          </a:p>
          <a:p>
            <a:r>
              <a:rPr lang="en-US" i="1" dirty="0" smtClean="0">
                <a:solidFill>
                  <a:schemeClr val="accent4">
                    <a:lumMod val="50000"/>
                  </a:schemeClr>
                </a:solidFill>
              </a:rPr>
              <a:t>Gospel Beautiful Podcast</a:t>
            </a:r>
            <a:r>
              <a:rPr lang="en-US" dirty="0" smtClean="0"/>
              <a:t>: https://</a:t>
            </a:r>
            <a:r>
              <a:rPr lang="en-US" dirty="0" err="1" smtClean="0"/>
              <a:t>www.buzzsprout.com</a:t>
            </a:r>
            <a:r>
              <a:rPr lang="en-US" dirty="0" smtClean="0"/>
              <a:t>/680528/8460030-stephen-brookfield-and-mary-hess-becoming-a-white-antiracist</a:t>
            </a:r>
          </a:p>
          <a:p>
            <a:r>
              <a:rPr lang="en-US" i="1" dirty="0" smtClean="0">
                <a:solidFill>
                  <a:srgbClr val="7030A0"/>
                </a:solidFill>
              </a:rPr>
              <a:t>Teaching race: Helping students unmask and challenge racism</a:t>
            </a:r>
            <a:r>
              <a:rPr lang="en-US" i="1" dirty="0" smtClean="0"/>
              <a:t>. </a:t>
            </a:r>
            <a:r>
              <a:rPr lang="en-US" dirty="0" smtClean="0"/>
              <a:t>Hoboken, NJ: Wiley Publishing</a:t>
            </a:r>
          </a:p>
          <a:p>
            <a:r>
              <a:rPr lang="en-US" i="1" dirty="0" smtClean="0"/>
              <a:t>Becoming a critically reflective teacher. </a:t>
            </a:r>
            <a:r>
              <a:rPr lang="en-US" dirty="0" smtClean="0"/>
              <a:t>2017 (2</a:t>
            </a:r>
            <a:r>
              <a:rPr lang="en-US" baseline="30000" dirty="0" smtClean="0"/>
              <a:t>nd</a:t>
            </a:r>
            <a:r>
              <a:rPr lang="en-US" dirty="0" smtClean="0"/>
              <a:t>. Ed.). Hoboken, NJ: Wiley Publishing</a:t>
            </a:r>
          </a:p>
          <a:p>
            <a:r>
              <a:rPr lang="en-US" i="1" dirty="0" smtClean="0">
                <a:solidFill>
                  <a:srgbClr val="FF0000"/>
                </a:solidFill>
              </a:rPr>
              <a:t>Handbook of race and adult education. </a:t>
            </a:r>
            <a:r>
              <a:rPr lang="en-US" dirty="0" smtClean="0"/>
              <a:t>2010. Hoboken, NJ: Wiley Publishing w/ Vanessa Sheared, Juanita Johnson-Bailey, Scipio Colin Jr III, &amp; Elizabeth Peterson. </a:t>
            </a:r>
          </a:p>
          <a:p>
            <a:r>
              <a:rPr lang="en-US" i="1" dirty="0" smtClean="0">
                <a:solidFill>
                  <a:srgbClr val="0070C0"/>
                </a:solidFill>
              </a:rPr>
              <a:t>The discussion book: 50 great ways to get people talking</a:t>
            </a:r>
            <a:r>
              <a:rPr lang="en-US" dirty="0" smtClean="0"/>
              <a:t>. 2016. Hoboken, NJ: Wiley Publishing (w/Stephen </a:t>
            </a:r>
            <a:r>
              <a:rPr lang="en-US" dirty="0" err="1" smtClean="0"/>
              <a:t>Preskill</a:t>
            </a:r>
            <a:r>
              <a:rPr lang="en-US" dirty="0" smtClean="0"/>
              <a:t>)</a:t>
            </a:r>
          </a:p>
          <a:p>
            <a:pPr algn="ctr"/>
            <a:r>
              <a:rPr lang="en-US" sz="6600" dirty="0" smtClean="0">
                <a:hlinkClick r:id="rId2"/>
              </a:rPr>
              <a:t>www.stephenbrookfield.com</a:t>
            </a:r>
            <a:r>
              <a:rPr lang="en-US" dirty="0" smtClean="0"/>
              <a:t> </a:t>
            </a:r>
          </a:p>
          <a:p>
            <a:pPr algn="ctr"/>
            <a:r>
              <a:rPr lang="en-US" dirty="0" smtClean="0"/>
              <a:t>(Go to “Resources”, “Creating an Anti-Racist White Identity” and “Recent Writings” links)</a:t>
            </a:r>
          </a:p>
        </p:txBody>
      </p:sp>
    </p:spTree>
    <p:extLst>
      <p:ext uri="{BB962C8B-B14F-4D97-AF65-F5344CB8AC3E}">
        <p14:creationId xmlns:p14="http://schemas.microsoft.com/office/powerpoint/2010/main" val="2114854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7643"/>
          </a:xfrm>
        </p:spPr>
        <p:txBody>
          <a:bodyPr/>
          <a:lstStyle/>
          <a:p>
            <a:pPr algn="ctr"/>
            <a:r>
              <a:rPr lang="en-US" b="1" i="1" dirty="0" smtClean="0">
                <a:solidFill>
                  <a:srgbClr val="FF0000"/>
                </a:solidFill>
              </a:rPr>
              <a:t>General Resources</a:t>
            </a:r>
            <a:endParaRPr lang="en-US" dirty="0"/>
          </a:p>
        </p:txBody>
      </p:sp>
      <p:sp>
        <p:nvSpPr>
          <p:cNvPr id="3" name="Content Placeholder 2"/>
          <p:cNvSpPr>
            <a:spLocks noGrp="1"/>
          </p:cNvSpPr>
          <p:nvPr>
            <p:ph idx="1"/>
          </p:nvPr>
        </p:nvSpPr>
        <p:spPr>
          <a:xfrm>
            <a:off x="0" y="767644"/>
            <a:ext cx="12192000" cy="6090356"/>
          </a:xfrm>
          <a:solidFill>
            <a:schemeClr val="accent6">
              <a:lumMod val="20000"/>
              <a:lumOff val="80000"/>
            </a:schemeClr>
          </a:solidFill>
        </p:spPr>
        <p:txBody>
          <a:bodyPr>
            <a:normAutofit fontScale="77500" lnSpcReduction="20000"/>
          </a:bodyPr>
          <a:lstStyle/>
          <a:p>
            <a:r>
              <a:rPr lang="en-US" dirty="0" err="1" smtClean="0"/>
              <a:t>Ijeama</a:t>
            </a:r>
            <a:r>
              <a:rPr lang="en-US" dirty="0" smtClean="0"/>
              <a:t> </a:t>
            </a:r>
            <a:r>
              <a:rPr lang="en-US" dirty="0" err="1" smtClean="0"/>
              <a:t>Oluo</a:t>
            </a:r>
            <a:r>
              <a:rPr lang="en-US" dirty="0" smtClean="0"/>
              <a:t>. 2019. </a:t>
            </a:r>
            <a:r>
              <a:rPr lang="en-US" i="1" dirty="0" smtClean="0"/>
              <a:t>So you want to talk about race. </a:t>
            </a:r>
            <a:r>
              <a:rPr lang="en-US" dirty="0" smtClean="0"/>
              <a:t>New York: Seal Press. </a:t>
            </a:r>
            <a:r>
              <a:rPr lang="en-US" dirty="0" smtClean="0">
                <a:hlinkClick r:id="rId2"/>
              </a:rPr>
              <a:t>https://www.youtube.com/watch?v=TnybJZRWipg</a:t>
            </a:r>
            <a:endParaRPr lang="en-US" dirty="0" smtClean="0"/>
          </a:p>
          <a:p>
            <a:r>
              <a:rPr lang="en-US" dirty="0" smtClean="0"/>
              <a:t>George </a:t>
            </a:r>
            <a:r>
              <a:rPr lang="en-US" dirty="0" err="1" smtClean="0"/>
              <a:t>Yancy</a:t>
            </a:r>
            <a:r>
              <a:rPr lang="en-US" dirty="0" smtClean="0"/>
              <a:t>  -  </a:t>
            </a:r>
            <a:r>
              <a:rPr lang="en-US" i="1" dirty="0" smtClean="0"/>
              <a:t>Look! A White </a:t>
            </a:r>
            <a:r>
              <a:rPr lang="en-US" dirty="0" smtClean="0"/>
              <a:t>(2012), </a:t>
            </a:r>
            <a:r>
              <a:rPr lang="en-US" i="1" dirty="0" smtClean="0"/>
              <a:t>What White Looks Like </a:t>
            </a:r>
            <a:r>
              <a:rPr lang="en-US" dirty="0" smtClean="0"/>
              <a:t>(2004), </a:t>
            </a:r>
            <a:r>
              <a:rPr lang="en-US" i="1" dirty="0" smtClean="0"/>
              <a:t>White self-criticality beyond anti-racism </a:t>
            </a:r>
            <a:r>
              <a:rPr lang="en-US" dirty="0" smtClean="0"/>
              <a:t>(2016) </a:t>
            </a:r>
            <a:r>
              <a:rPr lang="en-US" dirty="0" smtClean="0">
                <a:hlinkClick r:id="rId3"/>
              </a:rPr>
              <a:t>https://www.youtube.com/watch?v=fyZNAAr8czE</a:t>
            </a:r>
            <a:endParaRPr lang="en-US" dirty="0" smtClean="0"/>
          </a:p>
          <a:p>
            <a:r>
              <a:rPr lang="en-US" dirty="0" smtClean="0"/>
              <a:t>N.M. Joseph, C. Haynes and F. Cobb (Eds.). 2016. </a:t>
            </a:r>
            <a:r>
              <a:rPr lang="en-US" i="1" dirty="0" smtClean="0"/>
              <a:t>Interrogating Whiteness &amp; relinquishing power: White faculty’s commitment to racial consciousness in STEM classrooms</a:t>
            </a:r>
            <a:r>
              <a:rPr lang="en-US" dirty="0" smtClean="0"/>
              <a:t>. New York: Peter Lang, </a:t>
            </a:r>
          </a:p>
          <a:p>
            <a:r>
              <a:rPr lang="en-US" dirty="0" smtClean="0"/>
              <a:t>Layla F. </a:t>
            </a:r>
            <a:r>
              <a:rPr lang="en-US" dirty="0" err="1" smtClean="0"/>
              <a:t>Saad</a:t>
            </a:r>
            <a:r>
              <a:rPr lang="en-US" dirty="0" smtClean="0"/>
              <a:t>. 2020. </a:t>
            </a:r>
            <a:r>
              <a:rPr lang="en-US" i="1" dirty="0" smtClean="0"/>
              <a:t>me and White supremacy: Combat racism, change the world, and become a good ancestor. </a:t>
            </a:r>
            <a:r>
              <a:rPr lang="en-US" dirty="0" smtClean="0"/>
              <a:t>Naperville, IL: Sourcebooks. </a:t>
            </a:r>
            <a:r>
              <a:rPr lang="en-US" dirty="0" smtClean="0">
                <a:hlinkClick r:id="rId4"/>
              </a:rPr>
              <a:t>https://www.youtube.com/watch?v=gMEXBFhA-NY</a:t>
            </a:r>
            <a:endParaRPr lang="en-US" dirty="0" smtClean="0"/>
          </a:p>
          <a:p>
            <a:r>
              <a:rPr lang="en-US" dirty="0" err="1" smtClean="0"/>
              <a:t>Derald</a:t>
            </a:r>
            <a:r>
              <a:rPr lang="en-US" dirty="0" smtClean="0"/>
              <a:t> Wing Sue 2016. </a:t>
            </a:r>
            <a:r>
              <a:rPr lang="en-US" i="1" dirty="0" smtClean="0"/>
              <a:t>Race talk &amp; the conspiracy of silence. </a:t>
            </a:r>
            <a:r>
              <a:rPr lang="en-US" dirty="0" smtClean="0"/>
              <a:t>Hoboken, NJ: Wiley </a:t>
            </a:r>
            <a:r>
              <a:rPr lang="en-US" dirty="0" smtClean="0">
                <a:hlinkClick r:id="rId5"/>
              </a:rPr>
              <a:t>https://www.youtube.com/watch?v=Nrw6Bf5weTM&amp;t=53s</a:t>
            </a:r>
            <a:endParaRPr lang="en-US" dirty="0" smtClean="0"/>
          </a:p>
          <a:p>
            <a:r>
              <a:rPr lang="en-US" dirty="0" smtClean="0"/>
              <a:t>Shannon Sullivan. 2014. </a:t>
            </a:r>
            <a:r>
              <a:rPr lang="en-US" i="1" dirty="0" smtClean="0"/>
              <a:t>Good White people. </a:t>
            </a:r>
            <a:r>
              <a:rPr lang="en-US" dirty="0" smtClean="0"/>
              <a:t>Albany: SUNY Press  </a:t>
            </a:r>
            <a:r>
              <a:rPr lang="en-US" dirty="0" smtClean="0">
                <a:hlinkClick r:id="rId6"/>
              </a:rPr>
              <a:t>https://www.youtube.com/watch?v=UZo06BjmbbE</a:t>
            </a:r>
            <a:endParaRPr lang="en-US" dirty="0" smtClean="0"/>
          </a:p>
          <a:p>
            <a:r>
              <a:rPr lang="en-US" dirty="0" smtClean="0"/>
              <a:t>Robin </a:t>
            </a:r>
            <a:r>
              <a:rPr lang="en-US" dirty="0" err="1" smtClean="0"/>
              <a:t>DiAngelo</a:t>
            </a:r>
            <a:r>
              <a:rPr lang="en-US" dirty="0" smtClean="0"/>
              <a:t>. 2018. </a:t>
            </a:r>
            <a:r>
              <a:rPr lang="en-US" i="1" dirty="0" smtClean="0"/>
              <a:t>White fragility. </a:t>
            </a:r>
            <a:r>
              <a:rPr lang="en-US" dirty="0" smtClean="0"/>
              <a:t>Boston: Beacon Press </a:t>
            </a:r>
            <a:r>
              <a:rPr lang="en-US" dirty="0" smtClean="0">
                <a:hlinkClick r:id="rId7"/>
              </a:rPr>
              <a:t>https://www.youtube.com/watch?v=45ey4jgoxeU</a:t>
            </a:r>
            <a:endParaRPr lang="en-US" dirty="0" smtClean="0"/>
          </a:p>
          <a:p>
            <a:r>
              <a:rPr lang="en-US" dirty="0" err="1" smtClean="0"/>
              <a:t>Ibram</a:t>
            </a:r>
            <a:r>
              <a:rPr lang="en-US" dirty="0" smtClean="0"/>
              <a:t> X. </a:t>
            </a:r>
            <a:r>
              <a:rPr lang="en-US" dirty="0" err="1" smtClean="0"/>
              <a:t>Kendi</a:t>
            </a:r>
            <a:r>
              <a:rPr lang="en-US" dirty="0" smtClean="0"/>
              <a:t>. 2019. </a:t>
            </a:r>
            <a:r>
              <a:rPr lang="en-US" i="1" dirty="0" smtClean="0"/>
              <a:t>How to be an anti-racist. </a:t>
            </a:r>
            <a:r>
              <a:rPr lang="en-US" dirty="0" smtClean="0"/>
              <a:t>New York: One World Books</a:t>
            </a:r>
            <a:r>
              <a:rPr lang="en-US" dirty="0" smtClean="0">
                <a:effectLst/>
              </a:rPr>
              <a:t> </a:t>
            </a:r>
            <a:r>
              <a:rPr lang="en-US" dirty="0" smtClean="0"/>
              <a:t> </a:t>
            </a:r>
            <a:r>
              <a:rPr lang="en-US" dirty="0" smtClean="0">
                <a:hlinkClick r:id="rId8"/>
              </a:rPr>
              <a:t>https://www.youtube.com/watch?v=TzuOlyyQlug</a:t>
            </a:r>
            <a:endParaRPr lang="en-US" dirty="0" smtClean="0"/>
          </a:p>
          <a:p>
            <a:r>
              <a:rPr lang="en-US" dirty="0" smtClean="0"/>
              <a:t>Glenn Singleton. 2014 </a:t>
            </a:r>
            <a:r>
              <a:rPr lang="en-US" i="1" dirty="0" smtClean="0"/>
              <a:t>Courageous conversations about race. </a:t>
            </a:r>
            <a:r>
              <a:rPr lang="en-US" dirty="0" smtClean="0"/>
              <a:t>Thousand Oaks, CA: Corwin </a:t>
            </a:r>
            <a:r>
              <a:rPr lang="en-US" dirty="0" smtClean="0">
                <a:hlinkClick r:id="rId9"/>
              </a:rPr>
              <a:t>https://www.youtube.com/watch?v=IwaOBXzJ3hs</a:t>
            </a:r>
            <a:endParaRPr lang="en-US" dirty="0" smtClean="0"/>
          </a:p>
          <a:p>
            <a:r>
              <a:rPr lang="en-US" dirty="0" smtClean="0"/>
              <a:t>Tim Wise – </a:t>
            </a:r>
            <a:r>
              <a:rPr lang="en-US" i="1" dirty="0" smtClean="0"/>
              <a:t>White like me. </a:t>
            </a:r>
            <a:r>
              <a:rPr lang="en-US" dirty="0" smtClean="0"/>
              <a:t>2011.</a:t>
            </a:r>
            <a:r>
              <a:rPr lang="en-US" i="1" dirty="0" smtClean="0"/>
              <a:t> </a:t>
            </a:r>
            <a:r>
              <a:rPr lang="en-US" dirty="0" smtClean="0"/>
              <a:t>Berkeley, CA: Counterpoint </a:t>
            </a:r>
            <a:r>
              <a:rPr lang="en-US" dirty="0" smtClean="0">
                <a:hlinkClick r:id="rId10"/>
              </a:rPr>
              <a:t>https://www.youtube.com/watch?v=N4fbr1LlxEk</a:t>
            </a:r>
            <a:endParaRPr lang="en-US" dirty="0" smtClean="0"/>
          </a:p>
        </p:txBody>
      </p:sp>
    </p:spTree>
    <p:extLst>
      <p:ext uri="{BB962C8B-B14F-4D97-AF65-F5344CB8AC3E}">
        <p14:creationId xmlns:p14="http://schemas.microsoft.com/office/powerpoint/2010/main" val="55345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178"/>
            <a:ext cx="10515600" cy="1004712"/>
          </a:xfrm>
        </p:spPr>
        <p:txBody>
          <a:bodyPr/>
          <a:lstStyle/>
          <a:p>
            <a:pPr algn="ctr"/>
            <a:r>
              <a:rPr lang="en-US" b="1" i="1" dirty="0" smtClean="0">
                <a:solidFill>
                  <a:srgbClr val="FF0000"/>
                </a:solidFill>
              </a:rPr>
              <a:t>How to access this power point</a:t>
            </a:r>
            <a:r>
              <a:rPr lang="mr-IN" b="1" i="1" dirty="0" smtClean="0">
                <a:solidFill>
                  <a:srgbClr val="FF0000"/>
                </a:solidFill>
              </a:rPr>
              <a:t>…</a:t>
            </a:r>
            <a:endParaRPr lang="en-US" dirty="0"/>
          </a:p>
        </p:txBody>
      </p:sp>
      <p:sp>
        <p:nvSpPr>
          <p:cNvPr id="3" name="Content Placeholder 2"/>
          <p:cNvSpPr>
            <a:spLocks noGrp="1"/>
          </p:cNvSpPr>
          <p:nvPr>
            <p:ph idx="1"/>
          </p:nvPr>
        </p:nvSpPr>
        <p:spPr>
          <a:xfrm>
            <a:off x="838200" y="1128890"/>
            <a:ext cx="10515600" cy="5531553"/>
          </a:xfrm>
          <a:solidFill>
            <a:schemeClr val="accent6">
              <a:lumMod val="20000"/>
              <a:lumOff val="80000"/>
            </a:schemeClr>
          </a:solidFill>
        </p:spPr>
        <p:txBody>
          <a:bodyPr>
            <a:normAutofit/>
          </a:bodyPr>
          <a:lstStyle/>
          <a:p>
            <a:pPr algn="ctr"/>
            <a:r>
              <a:rPr lang="en-US" sz="3600" dirty="0" smtClean="0"/>
              <a:t>Go to my home page: </a:t>
            </a:r>
            <a:r>
              <a:rPr lang="en-US" sz="3600" dirty="0" smtClean="0">
                <a:hlinkClick r:id="rId2"/>
              </a:rPr>
              <a:t>http://www.stephenbrookfield.com/</a:t>
            </a:r>
            <a:endParaRPr lang="en-US" sz="3600" dirty="0" smtClean="0"/>
          </a:p>
          <a:p>
            <a:pPr algn="ctr"/>
            <a:r>
              <a:rPr lang="en-US" sz="3600" dirty="0" smtClean="0"/>
              <a:t>Click on the “Resources” link (top left, next to ‘Home’</a:t>
            </a:r>
          </a:p>
          <a:p>
            <a:pPr algn="ctr"/>
            <a:r>
              <a:rPr lang="en-US" sz="3600" dirty="0" smtClean="0"/>
              <a:t>Scroll down to power points &amp; pdf’s </a:t>
            </a:r>
            <a:r>
              <a:rPr lang="en-US" sz="3600" dirty="0" smtClean="0">
                <a:hlinkClick r:id="rId3"/>
              </a:rPr>
              <a:t>http://www.stephenbrookfield.com/powerpoints-pdfs</a:t>
            </a:r>
            <a:endParaRPr lang="en-US" sz="3600" dirty="0" smtClean="0"/>
          </a:p>
          <a:p>
            <a:pPr algn="ctr"/>
            <a:r>
              <a:rPr lang="en-US" sz="3600" dirty="0" smtClean="0"/>
              <a:t>This power point is the 1st one listed –</a:t>
            </a:r>
            <a:r>
              <a:rPr lang="en-US" sz="3600" i="1" dirty="0" smtClean="0">
                <a:solidFill>
                  <a:srgbClr val="FF0000"/>
                </a:solidFill>
              </a:rPr>
              <a:t>Teaching with Racial Identity in Mind</a:t>
            </a:r>
          </a:p>
          <a:p>
            <a:pPr algn="ctr"/>
            <a:r>
              <a:rPr lang="en-US" sz="3600" dirty="0" smtClean="0"/>
              <a:t>Feel free to steal anything from my home page – it’s open access for free download</a:t>
            </a:r>
          </a:p>
          <a:p>
            <a:endParaRPr lang="en-US" dirty="0"/>
          </a:p>
        </p:txBody>
      </p:sp>
    </p:spTree>
    <p:extLst>
      <p:ext uri="{BB962C8B-B14F-4D97-AF65-F5344CB8AC3E}">
        <p14:creationId xmlns:p14="http://schemas.microsoft.com/office/powerpoint/2010/main" val="399715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951110" cy="6857999"/>
          </a:xfrm>
        </p:spPr>
        <p:txBody>
          <a:bodyPr/>
          <a:lstStyle/>
          <a:p>
            <a:endParaRPr lang="en-US"/>
          </a:p>
        </p:txBody>
      </p:sp>
      <p:sp>
        <p:nvSpPr>
          <p:cNvPr id="3" name="Content Placeholder 2"/>
          <p:cNvSpPr>
            <a:spLocks noGrp="1"/>
          </p:cNvSpPr>
          <p:nvPr>
            <p:ph idx="1"/>
          </p:nvPr>
        </p:nvSpPr>
        <p:spPr>
          <a:xfrm>
            <a:off x="3601158" y="0"/>
            <a:ext cx="8590842" cy="6857999"/>
          </a:xfrm>
          <a:solidFill>
            <a:srgbClr val="0070C0"/>
          </a:solidFill>
        </p:spPr>
        <p:txBody>
          <a:bodyPr>
            <a:normAutofit/>
          </a:bodyPr>
          <a:lstStyle/>
          <a:p>
            <a:r>
              <a:rPr lang="en-US" sz="4000" i="1" dirty="0" smtClean="0">
                <a:solidFill>
                  <a:schemeClr val="bg1"/>
                </a:solidFill>
                <a:latin typeface="+mn-lt"/>
              </a:rPr>
              <a:t>The (White) Elephant in the Room</a:t>
            </a:r>
            <a:r>
              <a:rPr lang="en-US" sz="3200" dirty="0" smtClean="0">
                <a:solidFill>
                  <a:schemeClr val="bg1"/>
                </a:solidFill>
                <a:latin typeface="+mn-lt"/>
              </a:rPr>
              <a:t/>
            </a:r>
            <a:br>
              <a:rPr lang="en-US" sz="3200" dirty="0" smtClean="0">
                <a:solidFill>
                  <a:schemeClr val="bg1"/>
                </a:solidFill>
                <a:latin typeface="+mn-lt"/>
              </a:rPr>
            </a:br>
            <a:r>
              <a:rPr lang="en-US" sz="3200" dirty="0" smtClean="0">
                <a:solidFill>
                  <a:schemeClr val="bg1"/>
                </a:solidFill>
                <a:latin typeface="+mn-lt"/>
              </a:rPr>
              <a:t>Another White man leading something on race – doesn’t this underscore the power of Whiteness?</a:t>
            </a:r>
          </a:p>
          <a:p>
            <a:r>
              <a:rPr lang="en-US" dirty="0" smtClean="0">
                <a:solidFill>
                  <a:schemeClr val="bg1"/>
                </a:solidFill>
              </a:rPr>
              <a:t>The problem of race is the problem of unchallenged white supremacy – its idea &amp; practice </a:t>
            </a:r>
            <a:endParaRPr lang="en-US" sz="3200" dirty="0" smtClean="0">
              <a:solidFill>
                <a:schemeClr val="bg1"/>
              </a:solidFill>
              <a:latin typeface="+mn-lt"/>
            </a:endParaRPr>
          </a:p>
          <a:p>
            <a:r>
              <a:rPr lang="en-US" dirty="0" smtClean="0">
                <a:solidFill>
                  <a:schemeClr val="bg1"/>
                </a:solidFill>
              </a:rPr>
              <a:t>At the heart of racism is the fact that many White folks such as Stephen Brookfield have not examined what it means to have a White racial identity</a:t>
            </a:r>
          </a:p>
          <a:p>
            <a:r>
              <a:rPr lang="en-US" dirty="0" smtClean="0">
                <a:solidFill>
                  <a:schemeClr val="bg1"/>
                </a:solidFill>
              </a:rPr>
              <a:t>White students &amp; colleagues need to see us typically &amp; unremarkably center racial dynamics as a factor in teaching &amp; leadership – “equity pause” in meetings</a:t>
            </a:r>
          </a:p>
          <a:p>
            <a:r>
              <a:rPr lang="en-US" dirty="0" smtClean="0">
                <a:solidFill>
                  <a:schemeClr val="bg1"/>
                </a:solidFill>
              </a:rPr>
              <a:t>Diversity, equity &amp; inclusion (DEI) work often involves cross-racial conversations &amp; alliances – facilitated by a team of colleagues of different racial identities</a:t>
            </a:r>
          </a:p>
          <a:p>
            <a:endParaRPr lang="en-US" dirty="0"/>
          </a:p>
        </p:txBody>
      </p:sp>
      <p:pic>
        <p:nvPicPr>
          <p:cNvPr id="4" name="Picture 3"/>
          <p:cNvPicPr>
            <a:picLocks noChangeAspect="1"/>
          </p:cNvPicPr>
          <p:nvPr/>
        </p:nvPicPr>
        <p:blipFill>
          <a:blip r:embed="rId2"/>
          <a:stretch>
            <a:fillRect/>
          </a:stretch>
        </p:blipFill>
        <p:spPr>
          <a:xfrm>
            <a:off x="0" y="0"/>
            <a:ext cx="3601157" cy="3266617"/>
          </a:xfrm>
          <a:prstGeom prst="rect">
            <a:avLst/>
          </a:prstGeom>
        </p:spPr>
      </p:pic>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77907"/>
            <a:ext cx="3601156" cy="3591382"/>
          </a:xfrm>
          <a:prstGeom prst="rect">
            <a:avLst/>
          </a:prstGeom>
        </p:spPr>
      </p:pic>
    </p:spTree>
    <p:extLst>
      <p:ext uri="{BB962C8B-B14F-4D97-AF65-F5344CB8AC3E}">
        <p14:creationId xmlns:p14="http://schemas.microsoft.com/office/powerpoint/2010/main" val="1303614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12192000" cy="6857999"/>
          </a:xfrm>
          <a:solidFill>
            <a:schemeClr val="accent4">
              <a:lumMod val="20000"/>
              <a:lumOff val="80000"/>
            </a:schemeClr>
          </a:solidFill>
        </p:spPr>
        <p:txBody>
          <a:bodyPr>
            <a:normAutofit/>
          </a:bodyPr>
          <a:lstStyle/>
          <a:p>
            <a:r>
              <a:rPr lang="en-US" i="1" dirty="0" smtClean="0"/>
              <a:t>I am from…*</a:t>
            </a:r>
            <a:endParaRPr lang="en-US" dirty="0" smtClean="0"/>
          </a:p>
          <a:p>
            <a:r>
              <a:rPr lang="en-US" i="1" dirty="0" smtClean="0">
                <a:solidFill>
                  <a:srgbClr val="FF0000"/>
                </a:solidFill>
              </a:rPr>
              <a:t>the </a:t>
            </a:r>
            <a:r>
              <a:rPr lang="en-US" b="1" i="1" dirty="0" smtClean="0">
                <a:solidFill>
                  <a:srgbClr val="FF0000"/>
                </a:solidFill>
              </a:rPr>
              <a:t>sound</a:t>
            </a:r>
            <a:r>
              <a:rPr lang="en-US" i="1" dirty="0" smtClean="0">
                <a:solidFill>
                  <a:srgbClr val="FF0000"/>
                </a:solidFill>
              </a:rPr>
              <a:t> of seagulls crying over the north sea and </a:t>
            </a:r>
            <a:r>
              <a:rPr lang="en-US" i="1" dirty="0" err="1" smtClean="0">
                <a:solidFill>
                  <a:srgbClr val="FF0000"/>
                </a:solidFill>
              </a:rPr>
              <a:t>merseybeat</a:t>
            </a:r>
            <a:r>
              <a:rPr lang="en-US" i="1" dirty="0" smtClean="0">
                <a:solidFill>
                  <a:srgbClr val="FF0000"/>
                </a:solidFill>
              </a:rPr>
              <a:t> blasting at the Cavern club, </a:t>
            </a:r>
            <a:r>
              <a:rPr lang="en-US" dirty="0" smtClean="0"/>
              <a:t> </a:t>
            </a:r>
          </a:p>
          <a:p>
            <a:r>
              <a:rPr lang="en-US" i="1" dirty="0" smtClean="0">
                <a:solidFill>
                  <a:srgbClr val="7030A0"/>
                </a:solidFill>
              </a:rPr>
              <a:t>the </a:t>
            </a:r>
            <a:r>
              <a:rPr lang="en-US" b="1" i="1" dirty="0" smtClean="0">
                <a:solidFill>
                  <a:srgbClr val="7030A0"/>
                </a:solidFill>
              </a:rPr>
              <a:t>smell</a:t>
            </a:r>
            <a:r>
              <a:rPr lang="en-US" i="1" dirty="0" smtClean="0">
                <a:solidFill>
                  <a:srgbClr val="7030A0"/>
                </a:solidFill>
              </a:rPr>
              <a:t> of fish &amp; chips, factory waste and coal burning fires, </a:t>
            </a:r>
            <a:r>
              <a:rPr lang="en-US" dirty="0" smtClean="0"/>
              <a:t> </a:t>
            </a:r>
          </a:p>
          <a:p>
            <a:r>
              <a:rPr lang="en-US" i="1" dirty="0" smtClean="0">
                <a:solidFill>
                  <a:srgbClr val="00B050"/>
                </a:solidFill>
              </a:rPr>
              <a:t>the </a:t>
            </a:r>
            <a:r>
              <a:rPr lang="en-US" b="1" i="1" dirty="0" smtClean="0">
                <a:solidFill>
                  <a:srgbClr val="00B050"/>
                </a:solidFill>
              </a:rPr>
              <a:t>taste</a:t>
            </a:r>
            <a:r>
              <a:rPr lang="en-US" i="1" dirty="0" smtClean="0">
                <a:solidFill>
                  <a:srgbClr val="00B050"/>
                </a:solidFill>
              </a:rPr>
              <a:t> of grease, sour milk tea and dust at the back of my throat</a:t>
            </a:r>
            <a:endParaRPr lang="en-US" dirty="0" smtClean="0">
              <a:solidFill>
                <a:srgbClr val="00B050"/>
              </a:solidFill>
            </a:endParaRPr>
          </a:p>
          <a:p>
            <a:r>
              <a:rPr lang="en-US" i="1" dirty="0" smtClean="0">
                <a:solidFill>
                  <a:srgbClr val="0070C0"/>
                </a:solidFill>
              </a:rPr>
              <a:t>the </a:t>
            </a:r>
            <a:r>
              <a:rPr lang="en-US" b="1" i="1" dirty="0" smtClean="0">
                <a:solidFill>
                  <a:srgbClr val="0070C0"/>
                </a:solidFill>
              </a:rPr>
              <a:t>idea</a:t>
            </a:r>
            <a:r>
              <a:rPr lang="en-US" i="1" dirty="0" smtClean="0">
                <a:solidFill>
                  <a:srgbClr val="0070C0"/>
                </a:solidFill>
              </a:rPr>
              <a:t> of community pride &amp; the triumph of humor over pretentiousness</a:t>
            </a:r>
          </a:p>
          <a:p>
            <a:r>
              <a:rPr lang="en-US" sz="1500" dirty="0" smtClean="0"/>
              <a:t>* Adapted from the poem </a:t>
            </a:r>
            <a:r>
              <a:rPr lang="en-US" sz="1500" i="1" dirty="0" smtClean="0"/>
              <a:t>Where I’m From </a:t>
            </a:r>
            <a:r>
              <a:rPr lang="en-US" sz="1500" dirty="0" smtClean="0"/>
              <a:t>by George Ella Lyon</a:t>
            </a:r>
          </a:p>
          <a:p>
            <a:endParaRPr lang="en-US" dirty="0"/>
          </a:p>
        </p:txBody>
      </p:sp>
      <p:pic>
        <p:nvPicPr>
          <p:cNvPr id="4" name="Picture 3"/>
          <p:cNvPicPr>
            <a:picLocks noChangeAspect="1"/>
          </p:cNvPicPr>
          <p:nvPr/>
        </p:nvPicPr>
        <p:blipFill>
          <a:blip r:embed="rId2"/>
          <a:stretch>
            <a:fillRect/>
          </a:stretch>
        </p:blipFill>
        <p:spPr>
          <a:xfrm>
            <a:off x="2443753" y="3428999"/>
            <a:ext cx="2647536" cy="3340100"/>
          </a:xfrm>
          <a:prstGeom prst="rect">
            <a:avLst/>
          </a:prstGeom>
        </p:spPr>
      </p:pic>
      <p:pic>
        <p:nvPicPr>
          <p:cNvPr id="5" name="Picture 4"/>
          <p:cNvPicPr>
            <a:picLocks noChangeAspect="1"/>
          </p:cNvPicPr>
          <p:nvPr/>
        </p:nvPicPr>
        <p:blipFill>
          <a:blip r:embed="rId3"/>
          <a:stretch>
            <a:fillRect/>
          </a:stretch>
        </p:blipFill>
        <p:spPr>
          <a:xfrm>
            <a:off x="5679576" y="3428999"/>
            <a:ext cx="2857500" cy="3340100"/>
          </a:xfrm>
          <a:prstGeom prst="rect">
            <a:avLst/>
          </a:prstGeom>
        </p:spPr>
      </p:pic>
    </p:spTree>
    <p:extLst>
      <p:ext uri="{BB962C8B-B14F-4D97-AF65-F5344CB8AC3E}">
        <p14:creationId xmlns:p14="http://schemas.microsoft.com/office/powerpoint/2010/main" val="1462494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846666"/>
          </a:xfrm>
        </p:spPr>
        <p:txBody>
          <a:bodyPr/>
          <a:lstStyle/>
          <a:p>
            <a:pPr algn="ctr"/>
            <a:r>
              <a:rPr lang="en-US" b="1" i="1" dirty="0">
                <a:solidFill>
                  <a:srgbClr val="FF0000"/>
                </a:solidFill>
              </a:rPr>
              <a:t>Situating Myself as a Teacher</a:t>
            </a:r>
            <a:endParaRPr lang="en-US" i="1" dirty="0">
              <a:solidFill>
                <a:srgbClr val="FF0000"/>
              </a:solidFill>
            </a:endParaRPr>
          </a:p>
        </p:txBody>
      </p:sp>
      <p:sp>
        <p:nvSpPr>
          <p:cNvPr id="3" name="Content Placeholder 2"/>
          <p:cNvSpPr>
            <a:spLocks noGrp="1"/>
          </p:cNvSpPr>
          <p:nvPr>
            <p:ph idx="1"/>
          </p:nvPr>
        </p:nvSpPr>
        <p:spPr>
          <a:xfrm>
            <a:off x="0" y="846668"/>
            <a:ext cx="12192000" cy="6011332"/>
          </a:xfrm>
          <a:solidFill>
            <a:schemeClr val="accent6">
              <a:lumMod val="20000"/>
              <a:lumOff val="80000"/>
            </a:schemeClr>
          </a:solidFill>
        </p:spPr>
        <p:txBody>
          <a:bodyPr>
            <a:normAutofit/>
          </a:bodyPr>
          <a:lstStyle/>
          <a:p>
            <a:r>
              <a:rPr lang="en-US" b="1" dirty="0" smtClean="0">
                <a:solidFill>
                  <a:srgbClr val="FF0000"/>
                </a:solidFill>
              </a:rPr>
              <a:t>History </a:t>
            </a:r>
            <a:r>
              <a:rPr lang="en-US" b="1" dirty="0">
                <a:solidFill>
                  <a:srgbClr val="FF0000"/>
                </a:solidFill>
              </a:rPr>
              <a:t>of academic mediocrity </a:t>
            </a:r>
            <a:r>
              <a:rPr lang="en-US" dirty="0"/>
              <a:t>–failed high school leaving exams, university places cancelled, College of Technology, graduated in bottom half of my class, turned down for graduate study, failed my master’s degree exam </a:t>
            </a:r>
            <a:r>
              <a:rPr lang="en-US" dirty="0" smtClean="0"/>
              <a:t> </a:t>
            </a:r>
          </a:p>
          <a:p>
            <a:r>
              <a:rPr lang="en-US" i="1" dirty="0" smtClean="0"/>
              <a:t>Broadening </a:t>
            </a:r>
            <a:r>
              <a:rPr lang="en-US" i="1" dirty="0"/>
              <a:t>student-centered assessment measures</a:t>
            </a:r>
            <a:br>
              <a:rPr lang="en-US" i="1" dirty="0"/>
            </a:br>
            <a:r>
              <a:rPr lang="en-US" i="1" dirty="0"/>
              <a:t/>
            </a:r>
            <a:br>
              <a:rPr lang="en-US" i="1" dirty="0"/>
            </a:br>
            <a:r>
              <a:rPr lang="en-US" b="1" dirty="0">
                <a:solidFill>
                  <a:srgbClr val="FF0000"/>
                </a:solidFill>
              </a:rPr>
              <a:t>Watching my doctoral supervisor </a:t>
            </a:r>
            <a:r>
              <a:rPr lang="en-US" dirty="0"/>
              <a:t>– giving me ‘bad’ inconvenient news in a way that I knew was in my own best </a:t>
            </a:r>
            <a:r>
              <a:rPr lang="en-US" dirty="0" smtClean="0"/>
              <a:t>interests</a:t>
            </a:r>
          </a:p>
          <a:p>
            <a:r>
              <a:rPr lang="en-US" i="1" dirty="0" smtClean="0"/>
              <a:t>Ethical </a:t>
            </a:r>
            <a:r>
              <a:rPr lang="en-US" i="1" dirty="0"/>
              <a:t>use of teacher </a:t>
            </a:r>
            <a:r>
              <a:rPr lang="en-US" i="1" dirty="0" smtClean="0"/>
              <a:t>power</a:t>
            </a:r>
          </a:p>
          <a:p>
            <a:r>
              <a:rPr lang="en-US" i="1" dirty="0" smtClean="0"/>
              <a:t>Relational </a:t>
            </a:r>
            <a:r>
              <a:rPr lang="en-US" i="1" dirty="0"/>
              <a:t>underpinnings to critical thinking </a:t>
            </a:r>
            <a:endParaRPr lang="en-US" i="1" dirty="0" smtClean="0"/>
          </a:p>
          <a:p>
            <a:r>
              <a:rPr lang="en-US" i="1" dirty="0" smtClean="0"/>
              <a:t>Balancing </a:t>
            </a:r>
            <a:r>
              <a:rPr lang="en-US" i="1" dirty="0"/>
              <a:t>credibility &amp; authenticity</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9853" y="3336981"/>
            <a:ext cx="4192859" cy="3430709"/>
          </a:xfrm>
          <a:prstGeom prst="rect">
            <a:avLst/>
          </a:prstGeom>
        </p:spPr>
      </p:pic>
    </p:spTree>
    <p:extLst>
      <p:ext uri="{BB962C8B-B14F-4D97-AF65-F5344CB8AC3E}">
        <p14:creationId xmlns:p14="http://schemas.microsoft.com/office/powerpoint/2010/main" val="657330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127999" cy="6858000"/>
          </a:xfrm>
          <a:solidFill>
            <a:schemeClr val="accent1">
              <a:lumMod val="20000"/>
              <a:lumOff val="80000"/>
            </a:schemeClr>
          </a:solidFill>
        </p:spPr>
        <p:txBody>
          <a:bodyPr>
            <a:normAutofit fontScale="90000"/>
          </a:bodyPr>
          <a:lstStyle/>
          <a:p>
            <a:r>
              <a:rPr lang="en-US" dirty="0" smtClean="0"/>
              <a:t/>
            </a:r>
            <a:br>
              <a:rPr lang="en-US" dirty="0" smtClean="0"/>
            </a:br>
            <a:r>
              <a:rPr lang="en-US" b="1" dirty="0" smtClean="0">
                <a:solidFill>
                  <a:srgbClr val="FF0000"/>
                </a:solidFill>
                <a:latin typeface="+mn-lt"/>
              </a:rPr>
              <a:t>Situating Myself Racially</a:t>
            </a:r>
            <a:r>
              <a:rPr lang="en-US" dirty="0" smtClean="0">
                <a:latin typeface="+mn-lt"/>
              </a:rPr>
              <a:t/>
            </a:r>
            <a:br>
              <a:rPr lang="en-US" dirty="0" smtClean="0">
                <a:latin typeface="+mn-lt"/>
              </a:rPr>
            </a:br>
            <a:r>
              <a:rPr lang="en-US" sz="2700" dirty="0" smtClean="0">
                <a:latin typeface="+mn-lt"/>
              </a:rPr>
              <a:t>Born into a White family in Liverpool, England grew up in the UK</a:t>
            </a:r>
            <a:br>
              <a:rPr lang="en-US" sz="2700" dirty="0" smtClean="0">
                <a:latin typeface="+mn-lt"/>
              </a:rPr>
            </a:br>
            <a:r>
              <a:rPr lang="en-US" sz="2700" dirty="0" smtClean="0">
                <a:latin typeface="+mn-lt"/>
              </a:rPr>
              <a:t/>
            </a:r>
            <a:br>
              <a:rPr lang="en-US" sz="2700" dirty="0" smtClean="0">
                <a:latin typeface="+mn-lt"/>
              </a:rPr>
            </a:br>
            <a:r>
              <a:rPr lang="en-US" sz="2700" dirty="0" smtClean="0">
                <a:latin typeface="+mn-lt"/>
              </a:rPr>
              <a:t>Did not speak to anyone who wasn’t White until I was 18</a:t>
            </a:r>
            <a:br>
              <a:rPr lang="en-US" sz="2700" dirty="0" smtClean="0">
                <a:latin typeface="+mn-lt"/>
              </a:rPr>
            </a:br>
            <a:r>
              <a:rPr lang="en-US" sz="2700" dirty="0" smtClean="0">
                <a:latin typeface="+mn-lt"/>
              </a:rPr>
              <a:t/>
            </a:r>
            <a:br>
              <a:rPr lang="en-US" sz="2700" dirty="0" smtClean="0">
                <a:latin typeface="+mn-lt"/>
              </a:rPr>
            </a:br>
            <a:r>
              <a:rPr lang="en-US" sz="2700" dirty="0" smtClean="0">
                <a:latin typeface="+mn-lt"/>
              </a:rPr>
              <a:t>Spent over half my life regarding myself as a “Good White Person”* who has escaped racism with a color-blind perspective</a:t>
            </a:r>
            <a:br>
              <a:rPr lang="en-US" sz="2700" dirty="0" smtClean="0">
                <a:latin typeface="+mn-lt"/>
              </a:rPr>
            </a:br>
            <a:r>
              <a:rPr lang="en-US" sz="2700" dirty="0" smtClean="0">
                <a:latin typeface="+mn-lt"/>
              </a:rPr>
              <a:t/>
            </a:r>
            <a:br>
              <a:rPr lang="en-US" sz="2700" dirty="0" smtClean="0">
                <a:latin typeface="+mn-lt"/>
              </a:rPr>
            </a:br>
            <a:r>
              <a:rPr lang="en-US" sz="2700" dirty="0" smtClean="0">
                <a:latin typeface="+mn-lt"/>
              </a:rPr>
              <a:t>Will never lose the White supremacist conditioning I’ve received </a:t>
            </a:r>
            <a:br>
              <a:rPr lang="en-US" sz="2700" dirty="0" smtClean="0">
                <a:latin typeface="+mn-lt"/>
              </a:rPr>
            </a:br>
            <a:r>
              <a:rPr lang="en-US" sz="2800" dirty="0" smtClean="0">
                <a:latin typeface="+mn-lt"/>
              </a:rPr>
              <a:t>- blackness as dangerous &amp; volatile </a:t>
            </a:r>
            <a:r>
              <a:rPr lang="en-US" sz="2800" dirty="0" smtClean="0"/>
              <a:t/>
            </a:r>
            <a:br>
              <a:rPr lang="en-US" sz="2800" dirty="0" smtClean="0"/>
            </a:br>
            <a:r>
              <a:rPr lang="en-US" sz="2700" dirty="0" smtClean="0">
                <a:latin typeface="+mn-lt"/>
              </a:rPr>
              <a:t/>
            </a:r>
            <a:br>
              <a:rPr lang="en-US" sz="2700" dirty="0" smtClean="0">
                <a:latin typeface="+mn-lt"/>
              </a:rPr>
            </a:br>
            <a:r>
              <a:rPr lang="en-US" sz="2700" dirty="0" smtClean="0">
                <a:latin typeface="+mn-lt"/>
              </a:rPr>
              <a:t>Will always feel “unqualified” to talk about racism - &amp; then remind myself I’m an expert on how white supremacy is learned </a:t>
            </a:r>
            <a:br>
              <a:rPr lang="en-US" sz="2700" dirty="0" smtClean="0">
                <a:latin typeface="+mn-lt"/>
              </a:rPr>
            </a:br>
            <a:r>
              <a:rPr lang="en-US" sz="2700" dirty="0" smtClean="0">
                <a:latin typeface="+mn-lt"/>
              </a:rPr>
              <a:t/>
            </a:r>
            <a:br>
              <a:rPr lang="en-US" sz="2700" dirty="0" smtClean="0">
                <a:latin typeface="+mn-lt"/>
              </a:rPr>
            </a:br>
            <a:r>
              <a:rPr lang="en-US" sz="2700" dirty="0" smtClean="0">
                <a:latin typeface="+mn-lt"/>
              </a:rPr>
              <a:t>Believe that Whites like me need to develop an antiracist identity</a:t>
            </a:r>
            <a:r>
              <a:rPr lang="en-US" sz="2000" dirty="0" smtClean="0">
                <a:latin typeface="+mn-lt"/>
              </a:rPr>
              <a:t>**</a:t>
            </a:r>
            <a:r>
              <a:rPr lang="en-US" sz="2700" dirty="0" smtClean="0">
                <a:latin typeface="+mn-lt"/>
              </a:rPr>
              <a:t/>
            </a:r>
            <a:br>
              <a:rPr lang="en-US" sz="2700" dirty="0" smtClean="0">
                <a:latin typeface="+mn-lt"/>
              </a:rPr>
            </a:br>
            <a:r>
              <a:rPr lang="en-US" sz="2700" dirty="0" smtClean="0">
                <a:latin typeface="+mn-lt"/>
              </a:rPr>
              <a:t/>
            </a:r>
            <a:br>
              <a:rPr lang="en-US" sz="2700" dirty="0" smtClean="0">
                <a:latin typeface="+mn-lt"/>
              </a:rPr>
            </a:br>
            <a:r>
              <a:rPr lang="en-US" sz="2000" dirty="0" smtClean="0">
                <a:latin typeface="+mn-lt"/>
              </a:rPr>
              <a:t>*Shannon Sullivan. 2014. </a:t>
            </a:r>
            <a:r>
              <a:rPr lang="en-US" sz="2000" i="1" dirty="0" smtClean="0">
                <a:latin typeface="+mn-lt"/>
              </a:rPr>
              <a:t>Good White People </a:t>
            </a:r>
            <a:r>
              <a:rPr lang="en-US" sz="2000" dirty="0" smtClean="0">
                <a:latin typeface="+mn-lt"/>
              </a:rPr>
              <a:t>(SUNY Press) </a:t>
            </a:r>
            <a:br>
              <a:rPr lang="en-US" sz="2000" dirty="0" smtClean="0">
                <a:latin typeface="+mn-lt"/>
              </a:rPr>
            </a:br>
            <a:r>
              <a:rPr lang="en-US" sz="2000" dirty="0" smtClean="0">
                <a:latin typeface="+mn-lt"/>
              </a:rPr>
              <a:t>** Stephen Brookfield &amp; Mary Hess. 2021. </a:t>
            </a:r>
            <a:r>
              <a:rPr lang="en-US" sz="2000" i="1" dirty="0" smtClean="0">
                <a:latin typeface="+mn-lt"/>
              </a:rPr>
              <a:t>Becoming a White Antiracist</a:t>
            </a:r>
            <a:r>
              <a:rPr lang="en-US" sz="2000" dirty="0" smtClean="0">
                <a:latin typeface="+mn-lt"/>
              </a:rPr>
              <a:t> (Stylus)</a:t>
            </a:r>
            <a:r>
              <a:rPr lang="en-US" sz="3600" dirty="0" smtClean="0"/>
              <a:t/>
            </a:r>
            <a:br>
              <a:rPr lang="en-US" sz="3600" dirty="0" smtClean="0"/>
            </a:br>
            <a:endParaRPr lang="en-US" sz="3600" dirty="0"/>
          </a:p>
        </p:txBody>
      </p:sp>
      <p:sp>
        <p:nvSpPr>
          <p:cNvPr id="3" name="Content Placeholder 2"/>
          <p:cNvSpPr>
            <a:spLocks noGrp="1"/>
          </p:cNvSpPr>
          <p:nvPr>
            <p:ph idx="1"/>
          </p:nvPr>
        </p:nvSpPr>
        <p:spPr>
          <a:xfrm>
            <a:off x="8556978" y="1825626"/>
            <a:ext cx="3178531" cy="3386666"/>
          </a:xfrm>
        </p:spPr>
        <p:txBody>
          <a:bodyPr/>
          <a:lstStyle/>
          <a:p>
            <a:endParaRPr lang="en-US"/>
          </a:p>
        </p:txBody>
      </p:sp>
      <p:pic>
        <p:nvPicPr>
          <p:cNvPr id="4" name="Picture 2">
            <a:extLst>
              <a:ext uri="{FF2B5EF4-FFF2-40B4-BE49-F238E27FC236}">
                <a16:creationId xmlns:a16="http://schemas.microsoft.com/office/drawing/2014/main" xmlns="" id="{1BE62666-FD16-5144-83D6-D56014A656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549"/>
          <a:stretch/>
        </p:blipFill>
        <p:spPr bwMode="auto">
          <a:xfrm>
            <a:off x="8556978" y="1825625"/>
            <a:ext cx="3178531" cy="3386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03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31467" cy="6857999"/>
          </a:xfrm>
          <a:solidFill>
            <a:schemeClr val="accent2">
              <a:lumMod val="20000"/>
              <a:lumOff val="80000"/>
            </a:schemeClr>
          </a:solidFill>
        </p:spPr>
        <p:txBody>
          <a:bodyPr>
            <a:normAutofit fontScale="90000"/>
          </a:bodyPr>
          <a:lstStyle/>
          <a:p>
            <a:r>
              <a:rPr lang="en-US" sz="2800" dirty="0" smtClean="0">
                <a:latin typeface="+mn-lt"/>
              </a:rPr>
              <a:t/>
            </a:r>
            <a:br>
              <a:rPr lang="en-US" sz="2800" dirty="0" smtClean="0">
                <a:latin typeface="+mn-lt"/>
              </a:rPr>
            </a:br>
            <a:r>
              <a:rPr lang="en-US" sz="2800" dirty="0">
                <a:latin typeface="+mn-lt"/>
              </a:rPr>
              <a:t/>
            </a:r>
            <a:br>
              <a:rPr lang="en-US" sz="2800" dirty="0">
                <a:latin typeface="+mn-lt"/>
              </a:rPr>
            </a:br>
            <a:r>
              <a:rPr lang="en-US" sz="2200" b="1" i="1" dirty="0" smtClean="0">
                <a:solidFill>
                  <a:srgbClr val="FF0000"/>
                </a:solidFill>
                <a:latin typeface="+mn-lt"/>
              </a:rPr>
              <a:t>Who I am racially shapes how I experience the world – including my classroom</a:t>
            </a:r>
            <a:r>
              <a:rPr lang="en-US" sz="2200" dirty="0" smtClean="0">
                <a:latin typeface="+mn-lt"/>
              </a:rPr>
              <a:t/>
            </a:r>
            <a:br>
              <a:rPr lang="en-US" sz="2200" dirty="0" smtClean="0">
                <a:latin typeface="+mn-lt"/>
              </a:rPr>
            </a:br>
            <a:r>
              <a:rPr lang="en-US" sz="2000" dirty="0" smtClean="0">
                <a:latin typeface="+mn-lt"/>
              </a:rPr>
              <a:t>As a White man Stephen has</a:t>
            </a:r>
            <a:r>
              <a:rPr lang="mr-IN" sz="2000" dirty="0" smtClean="0">
                <a:latin typeface="+mn-lt"/>
              </a:rPr>
              <a:t>…</a:t>
            </a:r>
            <a:r>
              <a:rPr lang="en-US" sz="2000" dirty="0" smtClean="0">
                <a:latin typeface="+mn-lt"/>
              </a:rPr>
              <a:t>.</a:t>
            </a:r>
            <a:br>
              <a:rPr lang="en-US" sz="2000" dirty="0" smtClean="0">
                <a:latin typeface="+mn-lt"/>
              </a:rPr>
            </a:br>
            <a:r>
              <a:rPr lang="en-US" sz="2000" dirty="0" smtClean="0">
                <a:latin typeface="+mn-lt"/>
              </a:rPr>
              <a:t/>
            </a:r>
            <a:br>
              <a:rPr lang="en-US" sz="2000" dirty="0" smtClean="0">
                <a:latin typeface="+mn-lt"/>
              </a:rPr>
            </a:br>
            <a:r>
              <a:rPr lang="en-US" sz="2000" dirty="0" smtClean="0">
                <a:latin typeface="+mn-lt"/>
              </a:rPr>
              <a:t>Often tried</a:t>
            </a:r>
            <a:r>
              <a:rPr lang="en-US" sz="2000" i="1" dirty="0" smtClean="0">
                <a:latin typeface="+mn-lt"/>
              </a:rPr>
              <a:t> NOT </a:t>
            </a:r>
            <a:r>
              <a:rPr lang="en-US" sz="2000" dirty="0" smtClean="0">
                <a:latin typeface="+mn-lt"/>
              </a:rPr>
              <a:t>to see color &amp; treat everyone the same (color blindness)</a:t>
            </a:r>
            <a:br>
              <a:rPr lang="en-US" sz="2000" dirty="0" smtClean="0">
                <a:latin typeface="+mn-lt"/>
              </a:rPr>
            </a:br>
            <a:r>
              <a:rPr lang="en-US" sz="2000" dirty="0" smtClean="0">
                <a:latin typeface="+mn-lt"/>
              </a:rPr>
              <a:t/>
            </a:r>
            <a:br>
              <a:rPr lang="en-US" sz="2000" dirty="0" smtClean="0">
                <a:latin typeface="+mn-lt"/>
              </a:rPr>
            </a:br>
            <a:r>
              <a:rPr lang="en-US" sz="2000" dirty="0" smtClean="0">
                <a:latin typeface="+mn-lt"/>
              </a:rPr>
              <a:t>Had the freedom to choose when to focus on race</a:t>
            </a:r>
            <a:br>
              <a:rPr lang="en-US" sz="2000" dirty="0" smtClean="0">
                <a:latin typeface="+mn-lt"/>
              </a:rPr>
            </a:br>
            <a:r>
              <a:rPr lang="en-US" sz="2000" dirty="0">
                <a:latin typeface="+mn-lt"/>
              </a:rPr>
              <a:t/>
            </a:r>
            <a:br>
              <a:rPr lang="en-US" sz="2000" dirty="0">
                <a:latin typeface="+mn-lt"/>
              </a:rPr>
            </a:br>
            <a:r>
              <a:rPr lang="en-US" sz="2000" dirty="0" smtClean="0">
                <a:latin typeface="+mn-lt"/>
              </a:rPr>
              <a:t>Doesn’t have to worry about how his racial identity undercuts students’ perceptions of his pedagogic authority</a:t>
            </a:r>
            <a:br>
              <a:rPr lang="en-US" sz="2000" dirty="0" smtClean="0">
                <a:latin typeface="+mn-lt"/>
              </a:rPr>
            </a:br>
            <a:r>
              <a:rPr lang="en-US" sz="2000" dirty="0" smtClean="0">
                <a:latin typeface="+mn-lt"/>
              </a:rPr>
              <a:t/>
            </a:r>
            <a:br>
              <a:rPr lang="en-US" sz="2000" dirty="0" smtClean="0">
                <a:latin typeface="+mn-lt"/>
              </a:rPr>
            </a:br>
            <a:r>
              <a:rPr lang="en-US" sz="2000" dirty="0" smtClean="0">
                <a:latin typeface="+mn-lt"/>
              </a:rPr>
              <a:t>Is used to seeing people who look like him in leadership</a:t>
            </a:r>
            <a:br>
              <a:rPr lang="en-US" sz="2000" dirty="0" smtClean="0">
                <a:latin typeface="+mn-lt"/>
              </a:rPr>
            </a:br>
            <a:r>
              <a:rPr lang="en-US" sz="2000" dirty="0" smtClean="0">
                <a:latin typeface="+mn-lt"/>
              </a:rPr>
              <a:t/>
            </a:r>
            <a:br>
              <a:rPr lang="en-US" sz="2000" dirty="0" smtClean="0">
                <a:latin typeface="+mn-lt"/>
              </a:rPr>
            </a:br>
            <a:r>
              <a:rPr lang="en-US" sz="2000" dirty="0" smtClean="0">
                <a:latin typeface="+mn-lt"/>
              </a:rPr>
              <a:t>Will often be institutionally rewarded for raising issues of race &amp; is not seen as playing the ‘race card’</a:t>
            </a:r>
            <a:br>
              <a:rPr lang="en-US" sz="2000" dirty="0" smtClean="0">
                <a:latin typeface="+mn-lt"/>
              </a:rPr>
            </a:br>
            <a:r>
              <a:rPr lang="en-US" sz="2000" dirty="0" smtClean="0">
                <a:latin typeface="+mn-lt"/>
              </a:rPr>
              <a:t/>
            </a:r>
            <a:br>
              <a:rPr lang="en-US" sz="2000" dirty="0" smtClean="0">
                <a:latin typeface="+mn-lt"/>
              </a:rPr>
            </a:br>
            <a:r>
              <a:rPr lang="en-US" sz="2000" dirty="0" smtClean="0">
                <a:latin typeface="+mn-lt"/>
              </a:rPr>
              <a:t>Expects his expressions of ally-ship to be taken seriously</a:t>
            </a:r>
            <a:br>
              <a:rPr lang="en-US" sz="2000" dirty="0" smtClean="0">
                <a:latin typeface="+mn-lt"/>
              </a:rPr>
            </a:br>
            <a:r>
              <a:rPr lang="en-US" sz="2000" dirty="0" smtClean="0">
                <a:latin typeface="+mn-lt"/>
              </a:rPr>
              <a:t/>
            </a:r>
            <a:br>
              <a:rPr lang="en-US" sz="2000" dirty="0" smtClean="0">
                <a:latin typeface="+mn-lt"/>
              </a:rPr>
            </a:br>
            <a:r>
              <a:rPr lang="en-US" sz="2000" dirty="0" smtClean="0">
                <a:latin typeface="+mn-lt"/>
              </a:rPr>
              <a:t>Is regarded as ‘vulnerable’ and ‘brave’ when he admits to screwing up &amp; owns his mistakes</a:t>
            </a:r>
            <a:br>
              <a:rPr lang="en-US" sz="2000" dirty="0" smtClean="0">
                <a:latin typeface="+mn-lt"/>
              </a:rPr>
            </a:br>
            <a:r>
              <a:rPr lang="en-US" sz="2000" dirty="0">
                <a:latin typeface="+mn-lt"/>
              </a:rPr>
              <a:t/>
            </a:r>
            <a:br>
              <a:rPr lang="en-US" sz="2000" dirty="0">
                <a:latin typeface="+mn-lt"/>
              </a:rPr>
            </a:br>
            <a:r>
              <a:rPr lang="en-US" sz="2000" dirty="0" smtClean="0">
                <a:latin typeface="+mn-lt"/>
              </a:rPr>
              <a:t>Is viewed with justifiable skepticism by many students of color when he talks about race</a:t>
            </a:r>
            <a:br>
              <a:rPr lang="en-US" sz="2000" dirty="0" smtClean="0">
                <a:latin typeface="+mn-lt"/>
              </a:rPr>
            </a:br>
            <a:r>
              <a:rPr lang="en-US" sz="2000" dirty="0">
                <a:latin typeface="+mn-lt"/>
              </a:rPr>
              <a:t/>
            </a:r>
            <a:br>
              <a:rPr lang="en-US" sz="2000" dirty="0">
                <a:latin typeface="+mn-lt"/>
              </a:rPr>
            </a:br>
            <a:r>
              <a:rPr lang="en-US" sz="2000" dirty="0" smtClean="0">
                <a:latin typeface="+mn-lt"/>
              </a:rPr>
              <a:t>Has withheld from commenting in multiracial groups &amp; had that ‘malefic generosity’ seen as a lack of interest or commitment </a:t>
            </a:r>
            <a:br>
              <a:rPr lang="en-US" sz="2000" dirty="0" smtClean="0">
                <a:latin typeface="+mn-lt"/>
              </a:rPr>
            </a:br>
            <a:r>
              <a:rPr lang="en-US" sz="2800" dirty="0" smtClean="0"/>
              <a:t/>
            </a:r>
            <a:br>
              <a:rPr lang="en-US" sz="2800" dirty="0" smtClean="0"/>
            </a:br>
            <a:endParaRPr lang="en-US" sz="2800" dirty="0"/>
          </a:p>
        </p:txBody>
      </p:sp>
      <p:sp>
        <p:nvSpPr>
          <p:cNvPr id="3" name="Content Placeholder 2"/>
          <p:cNvSpPr>
            <a:spLocks noGrp="1"/>
          </p:cNvSpPr>
          <p:nvPr>
            <p:ph idx="1"/>
          </p:nvPr>
        </p:nvSpPr>
        <p:spPr>
          <a:xfrm>
            <a:off x="6231467" y="0"/>
            <a:ext cx="5960533" cy="6857999"/>
          </a:xfrm>
        </p:spPr>
        <p:txBody>
          <a:bodyPr/>
          <a:lstStyle/>
          <a:p>
            <a:endParaRPr lang="en-US" dirty="0"/>
          </a:p>
        </p:txBody>
      </p:sp>
      <p:pic>
        <p:nvPicPr>
          <p:cNvPr id="4" name="Picture 3" descr="A picture containing text, person, indoor, posing&#10;&#10;Description automatically generated">
            <a:extLst>
              <a:ext uri="{FF2B5EF4-FFF2-40B4-BE49-F238E27FC236}">
                <a16:creationId xmlns:a16="http://schemas.microsoft.com/office/drawing/2014/main" xmlns="" id="{BE485152-C0D5-8241-BF2F-900C54457C29}"/>
              </a:ext>
            </a:extLst>
          </p:cNvPr>
          <p:cNvPicPr>
            <a:picLocks noChangeAspect="1"/>
          </p:cNvPicPr>
          <p:nvPr/>
        </p:nvPicPr>
        <p:blipFill rotWithShape="1">
          <a:blip r:embed="rId2"/>
          <a:srcRect r="3" b="17456"/>
          <a:stretch/>
        </p:blipFill>
        <p:spPr>
          <a:xfrm>
            <a:off x="9211733" y="9"/>
            <a:ext cx="3003123" cy="1843273"/>
          </a:xfrm>
          <a:prstGeom prst="rect">
            <a:avLst/>
          </a:prstGeom>
        </p:spPr>
      </p:pic>
      <p:pic>
        <p:nvPicPr>
          <p:cNvPr id="5" name="Picture 4" descr="A person holding a baby&#10;&#10;Description automatically generated with medium confidence">
            <a:extLst>
              <a:ext uri="{FF2B5EF4-FFF2-40B4-BE49-F238E27FC236}">
                <a16:creationId xmlns:a16="http://schemas.microsoft.com/office/drawing/2014/main" xmlns="" id="{001F7CEC-64D2-7443-9CBC-0D66B440D0B0}"/>
              </a:ext>
            </a:extLst>
          </p:cNvPr>
          <p:cNvPicPr>
            <a:picLocks noChangeAspect="1"/>
          </p:cNvPicPr>
          <p:nvPr/>
        </p:nvPicPr>
        <p:blipFill rotWithShape="1">
          <a:blip r:embed="rId3"/>
          <a:srcRect l="8425" r="5" b="5"/>
          <a:stretch/>
        </p:blipFill>
        <p:spPr>
          <a:xfrm>
            <a:off x="6290585" y="75018"/>
            <a:ext cx="2780277" cy="2223338"/>
          </a:xfrm>
          <a:prstGeom prst="rect">
            <a:avLst/>
          </a:prstGeom>
        </p:spPr>
      </p:pic>
      <p:pic>
        <p:nvPicPr>
          <p:cNvPr id="6" name="Picture 5" descr="A couple of men posing for the camera&#10;&#10;Description automatically generated with medium confidence">
            <a:extLst>
              <a:ext uri="{FF2B5EF4-FFF2-40B4-BE49-F238E27FC236}">
                <a16:creationId xmlns:a16="http://schemas.microsoft.com/office/drawing/2014/main" xmlns="" id="{8CD00A55-843E-2844-BE02-2055CF10CC22}"/>
              </a:ext>
            </a:extLst>
          </p:cNvPr>
          <p:cNvPicPr>
            <a:picLocks noChangeAspect="1"/>
          </p:cNvPicPr>
          <p:nvPr/>
        </p:nvPicPr>
        <p:blipFill rotWithShape="1">
          <a:blip r:embed="rId4"/>
          <a:srcRect l="13044" r="5154" b="3"/>
          <a:stretch/>
        </p:blipFill>
        <p:spPr>
          <a:xfrm>
            <a:off x="9070862" y="2298356"/>
            <a:ext cx="3003123" cy="1910137"/>
          </a:xfrm>
          <a:prstGeom prst="rect">
            <a:avLst/>
          </a:prstGeom>
        </p:spPr>
      </p:pic>
      <p:pic>
        <p:nvPicPr>
          <p:cNvPr id="7" name="Picture 6" descr="A group of people playing instruments on a stage&#10;&#10;Description automatically generated">
            <a:extLst>
              <a:ext uri="{FF2B5EF4-FFF2-40B4-BE49-F238E27FC236}">
                <a16:creationId xmlns:a16="http://schemas.microsoft.com/office/drawing/2014/main" xmlns="" id="{4DB1A067-1770-D443-A8D5-C367D1A45853}"/>
              </a:ext>
            </a:extLst>
          </p:cNvPr>
          <p:cNvPicPr>
            <a:picLocks noChangeAspect="1"/>
          </p:cNvPicPr>
          <p:nvPr/>
        </p:nvPicPr>
        <p:blipFill rotWithShape="1">
          <a:blip r:embed="rId5"/>
          <a:srcRect l="13809" r="14035" b="4"/>
          <a:stretch/>
        </p:blipFill>
        <p:spPr>
          <a:xfrm>
            <a:off x="9188878" y="4289778"/>
            <a:ext cx="3003123" cy="2568223"/>
          </a:xfrm>
          <a:prstGeom prst="rect">
            <a:avLst/>
          </a:prstGeom>
        </p:spPr>
      </p:pic>
      <p:pic>
        <p:nvPicPr>
          <p:cNvPr id="8" name="Picture 7" descr="A person holding a baby&#10;&#10;Description automatically generated with low confidence">
            <a:extLst>
              <a:ext uri="{FF2B5EF4-FFF2-40B4-BE49-F238E27FC236}">
                <a16:creationId xmlns:a16="http://schemas.microsoft.com/office/drawing/2014/main" xmlns="" id="{BE11DDEB-2ED7-F542-987F-4FC835168AC3}"/>
              </a:ext>
            </a:extLst>
          </p:cNvPr>
          <p:cNvPicPr>
            <a:picLocks noChangeAspect="1"/>
          </p:cNvPicPr>
          <p:nvPr/>
        </p:nvPicPr>
        <p:blipFill rotWithShape="1">
          <a:blip r:embed="rId6"/>
          <a:srcRect t="13589" r="4" b="37566"/>
          <a:stretch/>
        </p:blipFill>
        <p:spPr>
          <a:xfrm>
            <a:off x="6290585" y="4704253"/>
            <a:ext cx="2780277" cy="2067887"/>
          </a:xfrm>
          <a:prstGeom prst="rect">
            <a:avLst/>
          </a:prstGeom>
        </p:spPr>
      </p:pic>
      <p:pic>
        <p:nvPicPr>
          <p:cNvPr id="9" name="Picture 8" descr="A picture containing person, indoor, wall, older&#10;&#10;Description automatically generated">
            <a:extLst>
              <a:ext uri="{FF2B5EF4-FFF2-40B4-BE49-F238E27FC236}">
                <a16:creationId xmlns:a16="http://schemas.microsoft.com/office/drawing/2014/main" xmlns="" id="{8B2DF65A-783C-5D4A-9C41-239C321D3F09}"/>
              </a:ext>
            </a:extLst>
          </p:cNvPr>
          <p:cNvPicPr>
            <a:picLocks noChangeAspect="1"/>
          </p:cNvPicPr>
          <p:nvPr/>
        </p:nvPicPr>
        <p:blipFill rotWithShape="1">
          <a:blip r:embed="rId7"/>
          <a:srcRect r="3" b="1243"/>
          <a:stretch/>
        </p:blipFill>
        <p:spPr>
          <a:xfrm>
            <a:off x="6290585" y="2384215"/>
            <a:ext cx="2721159" cy="2234180"/>
          </a:xfrm>
          <a:prstGeom prst="rect">
            <a:avLst/>
          </a:prstGeom>
        </p:spPr>
      </p:pic>
    </p:spTree>
    <p:extLst>
      <p:ext uri="{BB962C8B-B14F-4D97-AF65-F5344CB8AC3E}">
        <p14:creationId xmlns:p14="http://schemas.microsoft.com/office/powerpoint/2010/main" val="221997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10" y="756356"/>
            <a:ext cx="3533422" cy="5678311"/>
          </a:xfrm>
        </p:spPr>
        <p:txBody>
          <a:bodyPr>
            <a:normAutofit/>
          </a:bodyPr>
          <a:lstStyle/>
          <a:p>
            <a:r>
              <a:rPr lang="en-US" b="1" i="1" dirty="0" smtClean="0">
                <a:solidFill>
                  <a:srgbClr val="FF0000"/>
                </a:solidFill>
                <a:latin typeface="+mn-lt"/>
              </a:rPr>
              <a:t>Why Spend So Much Time on ME in the first few slides?</a:t>
            </a:r>
            <a:br>
              <a:rPr lang="en-US" b="1" i="1" dirty="0" smtClean="0">
                <a:solidFill>
                  <a:srgbClr val="FF0000"/>
                </a:solidFill>
                <a:latin typeface="+mn-lt"/>
              </a:rPr>
            </a:br>
            <a:r>
              <a:rPr lang="en-US" b="1" i="1" dirty="0" smtClean="0">
                <a:solidFill>
                  <a:srgbClr val="FF0000"/>
                </a:solidFill>
                <a:latin typeface="+mn-lt"/>
              </a:rPr>
              <a:t/>
            </a:r>
            <a:br>
              <a:rPr lang="en-US" b="1" i="1" dirty="0" smtClean="0">
                <a:solidFill>
                  <a:srgbClr val="FF0000"/>
                </a:solidFill>
                <a:latin typeface="+mn-lt"/>
              </a:rPr>
            </a:br>
            <a:r>
              <a:rPr lang="en-US" b="1" i="1" dirty="0" smtClean="0">
                <a:solidFill>
                  <a:srgbClr val="FF0000"/>
                </a:solidFill>
                <a:latin typeface="+mn-lt"/>
              </a:rPr>
              <a:t>Isn’t this incredible self-indulgence?</a:t>
            </a:r>
            <a:endParaRPr lang="en-US" b="1" i="1" dirty="0">
              <a:solidFill>
                <a:srgbClr val="FF0000"/>
              </a:solidFill>
              <a:latin typeface="+mn-lt"/>
            </a:endParaRPr>
          </a:p>
        </p:txBody>
      </p:sp>
      <p:sp>
        <p:nvSpPr>
          <p:cNvPr id="3" name="Content Placeholder 2"/>
          <p:cNvSpPr>
            <a:spLocks noGrp="1"/>
          </p:cNvSpPr>
          <p:nvPr>
            <p:ph idx="1"/>
          </p:nvPr>
        </p:nvSpPr>
        <p:spPr>
          <a:xfrm>
            <a:off x="3623732" y="0"/>
            <a:ext cx="8568268" cy="6857999"/>
          </a:xfrm>
        </p:spPr>
        <p:txBody>
          <a:bodyPr/>
          <a:lstStyle/>
          <a:p>
            <a:r>
              <a:rPr lang="en-US" dirty="0" smtClean="0"/>
              <a:t>Because students say that if a teacher models autobiographical disclosure around racial identity, &amp; publicly engages with issues of race – it makes it MUCH easier for students to raise any concerns they have around racial dynamics in the classroom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956" y="2032000"/>
            <a:ext cx="8286044" cy="4826000"/>
          </a:xfrm>
          <a:prstGeom prst="rect">
            <a:avLst/>
          </a:prstGeom>
        </p:spPr>
      </p:pic>
    </p:spTree>
    <p:extLst>
      <p:ext uri="{BB962C8B-B14F-4D97-AF65-F5344CB8AC3E}">
        <p14:creationId xmlns:p14="http://schemas.microsoft.com/office/powerpoint/2010/main" val="2013116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2445" y="1106310"/>
            <a:ext cx="2607734" cy="3307645"/>
          </a:xfrm>
        </p:spPr>
        <p:txBody>
          <a:bodyPr/>
          <a:lstStyle/>
          <a:p>
            <a:endParaRPr lang="en-US" dirty="0"/>
          </a:p>
        </p:txBody>
      </p:sp>
      <p:sp>
        <p:nvSpPr>
          <p:cNvPr id="3" name="Content Placeholder 2"/>
          <p:cNvSpPr>
            <a:spLocks noGrp="1"/>
          </p:cNvSpPr>
          <p:nvPr>
            <p:ph idx="1"/>
          </p:nvPr>
        </p:nvSpPr>
        <p:spPr>
          <a:xfrm>
            <a:off x="0" y="0"/>
            <a:ext cx="8150578" cy="6858000"/>
          </a:xfrm>
          <a:solidFill>
            <a:schemeClr val="accent1">
              <a:lumMod val="20000"/>
              <a:lumOff val="80000"/>
            </a:schemeClr>
          </a:solidFill>
        </p:spPr>
        <p:txBody>
          <a:bodyPr>
            <a:normAutofit/>
          </a:bodyPr>
          <a:lstStyle/>
          <a:p>
            <a:r>
              <a:rPr lang="en-US" dirty="0" smtClean="0"/>
              <a:t>Let’s try a social media tool</a:t>
            </a:r>
          </a:p>
          <a:p>
            <a:r>
              <a:rPr lang="en-US" dirty="0" smtClean="0"/>
              <a:t>Go to </a:t>
            </a:r>
            <a:r>
              <a:rPr lang="en-US" sz="6600" dirty="0" err="1" smtClean="0">
                <a:solidFill>
                  <a:srgbClr val="FF0000"/>
                </a:solidFill>
              </a:rPr>
              <a:t>sli.do</a:t>
            </a:r>
            <a:endParaRPr lang="en-US" sz="6600" dirty="0" smtClean="0">
              <a:solidFill>
                <a:srgbClr val="FF0000"/>
              </a:solidFill>
            </a:endParaRPr>
          </a:p>
          <a:p>
            <a:r>
              <a:rPr lang="en-US" dirty="0" smtClean="0"/>
              <a:t>Enter </a:t>
            </a:r>
            <a:r>
              <a:rPr lang="en-US" dirty="0"/>
              <a:t>C</a:t>
            </a:r>
            <a:r>
              <a:rPr lang="en-US" dirty="0" smtClean="0"/>
              <a:t>ode: </a:t>
            </a:r>
            <a:r>
              <a:rPr lang="en-US" dirty="0" smtClean="0"/>
              <a:t>Or </a:t>
            </a:r>
            <a:r>
              <a:rPr lang="en-US" dirty="0" smtClean="0"/>
              <a:t>use the QR code opposite (if you’re using a smart phone)</a:t>
            </a:r>
          </a:p>
          <a:p>
            <a:r>
              <a:rPr lang="en-US" dirty="0" smtClean="0"/>
              <a:t>Give your response to the following question</a:t>
            </a:r>
            <a:r>
              <a:rPr lang="mr-IN" dirty="0" smtClean="0"/>
              <a:t>…</a:t>
            </a:r>
            <a:r>
              <a:rPr lang="en-US" dirty="0" smtClean="0"/>
              <a:t>. </a:t>
            </a:r>
            <a:r>
              <a:rPr lang="en-US" sz="4400" i="1" dirty="0" smtClean="0">
                <a:solidFill>
                  <a:srgbClr val="FF0000"/>
                </a:solidFill>
              </a:rPr>
              <a:t>How have you heard or seen colleagues model an interest in racial dynamics within a class – or, how have you done this yourself?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7334" y="1106310"/>
            <a:ext cx="3104444" cy="3409245"/>
          </a:xfrm>
          <a:prstGeom prst="rect">
            <a:avLst/>
          </a:prstGeom>
        </p:spPr>
      </p:pic>
    </p:spTree>
    <p:extLst>
      <p:ext uri="{BB962C8B-B14F-4D97-AF65-F5344CB8AC3E}">
        <p14:creationId xmlns:p14="http://schemas.microsoft.com/office/powerpoint/2010/main" val="1707277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1402</Words>
  <Application>Microsoft Macintosh PowerPoint</Application>
  <PresentationFormat>Widescreen</PresentationFormat>
  <Paragraphs>119</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Calibri Light</vt:lpstr>
      <vt:lpstr>Mangal</vt:lpstr>
      <vt:lpstr>ＭＳ Ｐゴシック</vt:lpstr>
      <vt:lpstr>Arial</vt:lpstr>
      <vt:lpstr>Office Theme</vt:lpstr>
      <vt:lpstr>Teaching with Racial Identity in Mind Temple University 20th Annual Faculty Conference on Teaching Excellence</vt:lpstr>
      <vt:lpstr>How to access this power point…</vt:lpstr>
      <vt:lpstr>PowerPoint Presentation</vt:lpstr>
      <vt:lpstr>PowerPoint Presentation</vt:lpstr>
      <vt:lpstr>Situating Myself as a Teacher</vt:lpstr>
      <vt:lpstr> Situating Myself Racially Born into a White family in Liverpool, England grew up in the UK  Did not speak to anyone who wasn’t White until I was 18  Spent over half my life regarding myself as a “Good White Person”* who has escaped racism with a color-blind perspective  Will never lose the White supremacist conditioning I’ve received  - blackness as dangerous &amp; volatile   Will always feel “unqualified” to talk about racism - &amp; then remind myself I’m an expert on how white supremacy is learned   Believe that Whites like me need to develop an antiracist identity**  *Shannon Sullivan. 2014. Good White People (SUNY Press)  ** Stephen Brookfield &amp; Mary Hess. 2021. Becoming a White Antiracist (Stylus) </vt:lpstr>
      <vt:lpstr>  Who I am racially shapes how I experience the world – including my classroom As a White man Stephen has….  Often tried NOT to see color &amp; treat everyone the same (color blindness)  Had the freedom to choose when to focus on race  Doesn’t have to worry about how his racial identity undercuts students’ perceptions of his pedagogic authority  Is used to seeing people who look like him in leadership  Will often be institutionally rewarded for raising issues of race &amp; is not seen as playing the ‘race card’  Expects his expressions of ally-ship to be taken seriously  Is regarded as ‘vulnerable’ and ‘brave’ when he admits to screwing up &amp; owns his mistakes  Is viewed with justifiable skepticism by many students of color when he talks about race  Has withheld from commenting in multiracial groups &amp; had that ‘malefic generosity’ seen as a lack of interest or commitment   </vt:lpstr>
      <vt:lpstr>Why Spend So Much Time on ME in the first few slides?  Isn’t this incredible self-indulgence?</vt:lpstr>
      <vt:lpstr>PowerPoint Presentation</vt:lpstr>
      <vt:lpstr>PowerPoint Presentation</vt:lpstr>
      <vt:lpstr>         TWO KINDS OF PREPARATION FOR TEACHING &amp; LEADING AROUND RACE </vt:lpstr>
      <vt:lpstr>When Racial Dynamics Emerge &amp;/or Need Addressing</vt:lpstr>
      <vt:lpstr>Team Teaching Allows You to…</vt:lpstr>
      <vt:lpstr>        WHITE AFFINITY GROUPS No need to prove oneself as a “good, woke White person” – or to declare allyship  No opportunity to ask BIPOC to educate White people on race  Lessens fear of saying the ‘wrong’ thing in front of BIPOC peers  Removes temptation to ‘confess’ to racism &amp; ask absolution from BIPOC</vt:lpstr>
      <vt:lpstr>           When Racial Dynamics Need to Be Addressed  Consider the ‘Circle of Voices’ Protocol   S. Brookfield &amp; S. Preskill. 2015. The Discussion Book: 50 Great Ways to Get People Talking. Hoboken, NJ: Wiley.</vt:lpstr>
      <vt:lpstr>Circle of Voices  What’s the best way you’ve taught – or seen a colleague teach – that takes accounts of different racial &amp; cultural identities in the classroom?</vt:lpstr>
      <vt:lpstr>Some Resources Authored by Stephen</vt:lpstr>
      <vt:lpstr>General Resources</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with Racial Identity in Mind Temple University 20th Annual Faculty Conference on Teaching Excellence</dc:title>
  <dc:creator>Brookfield, Stephen D.</dc:creator>
  <cp:lastModifiedBy>Brookfield, Stephen D.</cp:lastModifiedBy>
  <cp:revision>22</cp:revision>
  <dcterms:created xsi:type="dcterms:W3CDTF">2021-12-29T17:34:26Z</dcterms:created>
  <dcterms:modified xsi:type="dcterms:W3CDTF">2022-01-04T17:24:20Z</dcterms:modified>
</cp:coreProperties>
</file>