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1" r:id="rId5"/>
    <p:sldId id="260" r:id="rId6"/>
    <p:sldId id="258" r:id="rId7"/>
    <p:sldId id="263" r:id="rId8"/>
    <p:sldId id="262" r:id="rId9"/>
    <p:sldId id="264" r:id="rId10"/>
    <p:sldId id="265" r:id="rId11"/>
    <p:sldId id="273" r:id="rId12"/>
    <p:sldId id="266" r:id="rId13"/>
    <p:sldId id="267" r:id="rId14"/>
    <p:sldId id="268" r:id="rId15"/>
    <p:sldId id="269" r:id="rId16"/>
    <p:sldId id="270" r:id="rId17"/>
    <p:sldId id="271" r:id="rId18"/>
    <p:sldId id="272" r:id="rId19"/>
    <p:sldId id="274" r:id="rId20"/>
    <p:sldId id="275" r:id="rId21"/>
    <p:sldId id="285" r:id="rId22"/>
    <p:sldId id="278" r:id="rId23"/>
    <p:sldId id="279" r:id="rId24"/>
    <p:sldId id="286" r:id="rId25"/>
    <p:sldId id="280" r:id="rId26"/>
    <p:sldId id="281" r:id="rId27"/>
    <p:sldId id="282" r:id="rId28"/>
    <p:sldId id="283" r:id="rId29"/>
    <p:sldId id="276" r:id="rId30"/>
    <p:sldId id="277"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9"/>
    <p:restoredTop sz="95940"/>
  </p:normalViewPr>
  <p:slideViewPr>
    <p:cSldViewPr snapToGrid="0" snapToObjects="1">
      <p:cViewPr varScale="1">
        <p:scale>
          <a:sx n="91" d="100"/>
          <a:sy n="91" d="100"/>
        </p:scale>
        <p:origin x="224"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6E87AC-BBC0-3041-A651-50265DCE4222}"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B747E-6BCB-514D-9270-8C99103BC97B}" type="slidenum">
              <a:rPr lang="en-US" smtClean="0"/>
              <a:t>‹#›</a:t>
            </a:fld>
            <a:endParaRPr lang="en-US"/>
          </a:p>
        </p:txBody>
      </p:sp>
    </p:spTree>
    <p:extLst>
      <p:ext uri="{BB962C8B-B14F-4D97-AF65-F5344CB8AC3E}">
        <p14:creationId xmlns:p14="http://schemas.microsoft.com/office/powerpoint/2010/main" val="172990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E87AC-BBC0-3041-A651-50265DCE4222}"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B747E-6BCB-514D-9270-8C99103BC97B}" type="slidenum">
              <a:rPr lang="en-US" smtClean="0"/>
              <a:t>‹#›</a:t>
            </a:fld>
            <a:endParaRPr lang="en-US"/>
          </a:p>
        </p:txBody>
      </p:sp>
    </p:spTree>
    <p:extLst>
      <p:ext uri="{BB962C8B-B14F-4D97-AF65-F5344CB8AC3E}">
        <p14:creationId xmlns:p14="http://schemas.microsoft.com/office/powerpoint/2010/main" val="471763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E87AC-BBC0-3041-A651-50265DCE4222}"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B747E-6BCB-514D-9270-8C99103BC97B}" type="slidenum">
              <a:rPr lang="en-US" smtClean="0"/>
              <a:t>‹#›</a:t>
            </a:fld>
            <a:endParaRPr lang="en-US"/>
          </a:p>
        </p:txBody>
      </p:sp>
    </p:spTree>
    <p:extLst>
      <p:ext uri="{BB962C8B-B14F-4D97-AF65-F5344CB8AC3E}">
        <p14:creationId xmlns:p14="http://schemas.microsoft.com/office/powerpoint/2010/main" val="41583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E87AC-BBC0-3041-A651-50265DCE4222}"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B747E-6BCB-514D-9270-8C99103BC97B}" type="slidenum">
              <a:rPr lang="en-US" smtClean="0"/>
              <a:t>‹#›</a:t>
            </a:fld>
            <a:endParaRPr lang="en-US"/>
          </a:p>
        </p:txBody>
      </p:sp>
    </p:spTree>
    <p:extLst>
      <p:ext uri="{BB962C8B-B14F-4D97-AF65-F5344CB8AC3E}">
        <p14:creationId xmlns:p14="http://schemas.microsoft.com/office/powerpoint/2010/main" val="118906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6E87AC-BBC0-3041-A651-50265DCE4222}"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B747E-6BCB-514D-9270-8C99103BC97B}" type="slidenum">
              <a:rPr lang="en-US" smtClean="0"/>
              <a:t>‹#›</a:t>
            </a:fld>
            <a:endParaRPr lang="en-US"/>
          </a:p>
        </p:txBody>
      </p:sp>
    </p:spTree>
    <p:extLst>
      <p:ext uri="{BB962C8B-B14F-4D97-AF65-F5344CB8AC3E}">
        <p14:creationId xmlns:p14="http://schemas.microsoft.com/office/powerpoint/2010/main" val="52969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6E87AC-BBC0-3041-A651-50265DCE4222}" type="datetimeFigureOut">
              <a:rPr lang="en-US" smtClean="0"/>
              <a:t>5/23/23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B747E-6BCB-514D-9270-8C99103BC97B}" type="slidenum">
              <a:rPr lang="en-US" smtClean="0"/>
              <a:t>‹#›</a:t>
            </a:fld>
            <a:endParaRPr lang="en-US"/>
          </a:p>
        </p:txBody>
      </p:sp>
    </p:spTree>
    <p:extLst>
      <p:ext uri="{BB962C8B-B14F-4D97-AF65-F5344CB8AC3E}">
        <p14:creationId xmlns:p14="http://schemas.microsoft.com/office/powerpoint/2010/main" val="133532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6E87AC-BBC0-3041-A651-50265DCE4222}" type="datetimeFigureOut">
              <a:rPr lang="en-US" smtClean="0"/>
              <a:t>5/23/23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B747E-6BCB-514D-9270-8C99103BC97B}" type="slidenum">
              <a:rPr lang="en-US" smtClean="0"/>
              <a:t>‹#›</a:t>
            </a:fld>
            <a:endParaRPr lang="en-US"/>
          </a:p>
        </p:txBody>
      </p:sp>
    </p:spTree>
    <p:extLst>
      <p:ext uri="{BB962C8B-B14F-4D97-AF65-F5344CB8AC3E}">
        <p14:creationId xmlns:p14="http://schemas.microsoft.com/office/powerpoint/2010/main" val="161711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6E87AC-BBC0-3041-A651-50265DCE4222}" type="datetimeFigureOut">
              <a:rPr lang="en-US" smtClean="0"/>
              <a:t>5/23/23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B747E-6BCB-514D-9270-8C99103BC97B}" type="slidenum">
              <a:rPr lang="en-US" smtClean="0"/>
              <a:t>‹#›</a:t>
            </a:fld>
            <a:endParaRPr lang="en-US"/>
          </a:p>
        </p:txBody>
      </p:sp>
    </p:spTree>
    <p:extLst>
      <p:ext uri="{BB962C8B-B14F-4D97-AF65-F5344CB8AC3E}">
        <p14:creationId xmlns:p14="http://schemas.microsoft.com/office/powerpoint/2010/main" val="27624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E87AC-BBC0-3041-A651-50265DCE4222}" type="datetimeFigureOut">
              <a:rPr lang="en-US" smtClean="0"/>
              <a:t>5/23/23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B747E-6BCB-514D-9270-8C99103BC97B}" type="slidenum">
              <a:rPr lang="en-US" smtClean="0"/>
              <a:t>‹#›</a:t>
            </a:fld>
            <a:endParaRPr lang="en-US"/>
          </a:p>
        </p:txBody>
      </p:sp>
    </p:spTree>
    <p:extLst>
      <p:ext uri="{BB962C8B-B14F-4D97-AF65-F5344CB8AC3E}">
        <p14:creationId xmlns:p14="http://schemas.microsoft.com/office/powerpoint/2010/main" val="2684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E87AC-BBC0-3041-A651-50265DCE4222}" type="datetimeFigureOut">
              <a:rPr lang="en-US" smtClean="0"/>
              <a:t>5/23/23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B747E-6BCB-514D-9270-8C99103BC97B}" type="slidenum">
              <a:rPr lang="en-US" smtClean="0"/>
              <a:t>‹#›</a:t>
            </a:fld>
            <a:endParaRPr lang="en-US"/>
          </a:p>
        </p:txBody>
      </p:sp>
    </p:spTree>
    <p:extLst>
      <p:ext uri="{BB962C8B-B14F-4D97-AF65-F5344CB8AC3E}">
        <p14:creationId xmlns:p14="http://schemas.microsoft.com/office/powerpoint/2010/main" val="19389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E87AC-BBC0-3041-A651-50265DCE4222}" type="datetimeFigureOut">
              <a:rPr lang="en-US" smtClean="0"/>
              <a:t>5/23/23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B747E-6BCB-514D-9270-8C99103BC97B}" type="slidenum">
              <a:rPr lang="en-US" smtClean="0"/>
              <a:t>‹#›</a:t>
            </a:fld>
            <a:endParaRPr lang="en-US"/>
          </a:p>
        </p:txBody>
      </p:sp>
    </p:spTree>
    <p:extLst>
      <p:ext uri="{BB962C8B-B14F-4D97-AF65-F5344CB8AC3E}">
        <p14:creationId xmlns:p14="http://schemas.microsoft.com/office/powerpoint/2010/main" val="10613120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E87AC-BBC0-3041-A651-50265DCE4222}" type="datetimeFigureOut">
              <a:rPr lang="en-US" smtClean="0"/>
              <a:t>5/23/23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B747E-6BCB-514D-9270-8C99103BC97B}" type="slidenum">
              <a:rPr lang="en-US" smtClean="0"/>
              <a:t>‹#›</a:t>
            </a:fld>
            <a:endParaRPr lang="en-US"/>
          </a:p>
        </p:txBody>
      </p:sp>
    </p:spTree>
    <p:extLst>
      <p:ext uri="{BB962C8B-B14F-4D97-AF65-F5344CB8AC3E}">
        <p14:creationId xmlns:p14="http://schemas.microsoft.com/office/powerpoint/2010/main" val="28452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tephenbrookfiel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 Id="rId3" Type="http://schemas.openxmlformats.org/officeDocument/2006/relationships/image" Target="../media/image1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 Id="rId3" Type="http://schemas.openxmlformats.org/officeDocument/2006/relationships/hyperlink" Target="http://www.stephenbrookfield.com/powerpoints-pdf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 Id="rId3" Type="http://schemas.openxmlformats.org/officeDocument/2006/relationships/image" Target="../media/image19.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time_continue=3&amp;v=2nmhAJYxFT4&amp;feature=emb_logo" TargetMode="External"/><Relationship Id="rId4" Type="http://schemas.openxmlformats.org/officeDocument/2006/relationships/hyperlink" Target="https://www.nytimes.com/interactive/projects/your-stories/conversations-on-race" TargetMode="External"/><Relationship Id="rId5" Type="http://schemas.openxmlformats.org/officeDocument/2006/relationships/hyperlink" Target="https://www.youtube.com/watch?v=ZkedkvNn5V0" TargetMode="External"/><Relationship Id="rId1" Type="http://schemas.openxmlformats.org/officeDocument/2006/relationships/slideLayout" Target="../slideLayouts/slideLayout2.xml"/><Relationship Id="rId2" Type="http://schemas.openxmlformats.org/officeDocument/2006/relationships/hyperlink" Target="https://opinionator.blogs.nytimes.com/2015/12/24/dear-white-americ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 Id="rId3" Type="http://schemas.openxmlformats.org/officeDocument/2006/relationships/image" Target="../media/image21.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 Id="rId3" Type="http://schemas.openxmlformats.org/officeDocument/2006/relationships/image" Target="../media/image22.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5422"/>
            <a:ext cx="9144000" cy="4178104"/>
          </a:xfrm>
          <a:solidFill>
            <a:schemeClr val="accent1">
              <a:lumMod val="60000"/>
              <a:lumOff val="40000"/>
            </a:schemeClr>
          </a:solidFill>
        </p:spPr>
        <p:txBody>
          <a:bodyPr>
            <a:normAutofit/>
          </a:bodyPr>
          <a:lstStyle/>
          <a:p>
            <a:r>
              <a:rPr lang="en-US" sz="7200" b="1" dirty="0">
                <a:solidFill>
                  <a:srgbClr val="FF0000"/>
                </a:solidFill>
              </a:rPr>
              <a:t>Teaching for Critical Thinking Through an Antiracist </a:t>
            </a:r>
            <a:r>
              <a:rPr lang="en-US" sz="7200" b="1" dirty="0" smtClean="0">
                <a:solidFill>
                  <a:srgbClr val="FF0000"/>
                </a:solidFill>
              </a:rPr>
              <a:t>Lens</a:t>
            </a:r>
            <a:r>
              <a:rPr lang="en-US" b="1" dirty="0">
                <a:solidFill>
                  <a:srgbClr val="FF0000"/>
                </a:solidFill>
              </a:rPr>
              <a:t/>
            </a:r>
            <a:br>
              <a:rPr lang="en-US" b="1" dirty="0">
                <a:solidFill>
                  <a:srgbClr val="FF0000"/>
                </a:solidFill>
              </a:rPr>
            </a:br>
            <a:r>
              <a:rPr lang="en-US" sz="3600" b="1" dirty="0" smtClean="0">
                <a:solidFill>
                  <a:srgbClr val="FF0000"/>
                </a:solidFill>
              </a:rPr>
              <a:t>College of Nursing &amp; Health Sciences</a:t>
            </a:r>
            <a:br>
              <a:rPr lang="en-US" sz="3600" b="1" dirty="0" smtClean="0">
                <a:solidFill>
                  <a:srgbClr val="FF0000"/>
                </a:solidFill>
              </a:rPr>
            </a:br>
            <a:r>
              <a:rPr lang="en-US" sz="3600" b="1" dirty="0" smtClean="0">
                <a:solidFill>
                  <a:srgbClr val="FF0000"/>
                </a:solidFill>
              </a:rPr>
              <a:t>University of Vermont, May 23</a:t>
            </a:r>
            <a:r>
              <a:rPr lang="en-US" sz="3600" b="1" baseline="30000" dirty="0" smtClean="0">
                <a:solidFill>
                  <a:srgbClr val="FF0000"/>
                </a:solidFill>
              </a:rPr>
              <a:t>rd</a:t>
            </a:r>
            <a:r>
              <a:rPr lang="en-US" sz="3600" b="1" dirty="0" smtClean="0">
                <a:solidFill>
                  <a:srgbClr val="FF0000"/>
                </a:solidFill>
              </a:rPr>
              <a:t>, 2023</a:t>
            </a:r>
            <a:endParaRPr lang="en-US" sz="3600" b="1" dirty="0">
              <a:solidFill>
                <a:srgbClr val="FF0000"/>
              </a:solidFill>
            </a:endParaRPr>
          </a:p>
        </p:txBody>
      </p:sp>
      <p:sp>
        <p:nvSpPr>
          <p:cNvPr id="3" name="Subtitle 2"/>
          <p:cNvSpPr>
            <a:spLocks noGrp="1"/>
          </p:cNvSpPr>
          <p:nvPr>
            <p:ph type="subTitle" idx="1"/>
          </p:nvPr>
        </p:nvSpPr>
        <p:spPr>
          <a:xfrm>
            <a:off x="1524000" y="4909624"/>
            <a:ext cx="9144000" cy="1772529"/>
          </a:xfrm>
          <a:solidFill>
            <a:schemeClr val="accent6">
              <a:lumMod val="20000"/>
              <a:lumOff val="80000"/>
            </a:schemeClr>
          </a:solidFill>
        </p:spPr>
        <p:txBody>
          <a:bodyPr/>
          <a:lstStyle/>
          <a:p>
            <a:r>
              <a:rPr lang="en-US" sz="3200" dirty="0" smtClean="0"/>
              <a:t>Stephen Brookfield (he, him)</a:t>
            </a:r>
          </a:p>
          <a:p>
            <a:r>
              <a:rPr lang="en-US" sz="3200" dirty="0" smtClean="0"/>
              <a:t>Distinguished Scholar, Antioch University</a:t>
            </a:r>
          </a:p>
          <a:p>
            <a:r>
              <a:rPr lang="en-US" sz="3200" dirty="0" smtClean="0">
                <a:hlinkClick r:id="rId2"/>
              </a:rPr>
              <a:t>http://www.stephenbrookfield.com/</a:t>
            </a:r>
            <a:endParaRPr lang="en-US" sz="3200" dirty="0" smtClean="0"/>
          </a:p>
          <a:p>
            <a:endParaRPr lang="en-US" dirty="0"/>
          </a:p>
        </p:txBody>
      </p:sp>
    </p:spTree>
    <p:extLst>
      <p:ext uri="{BB962C8B-B14F-4D97-AF65-F5344CB8AC3E}">
        <p14:creationId xmlns:p14="http://schemas.microsoft.com/office/powerpoint/2010/main" val="1805519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8258" y="365125"/>
            <a:ext cx="5303519" cy="6176352"/>
          </a:xfrm>
          <a:solidFill>
            <a:schemeClr val="accent1">
              <a:lumMod val="20000"/>
              <a:lumOff val="80000"/>
            </a:schemeClr>
          </a:solidFill>
        </p:spPr>
        <p:txBody>
          <a:bodyPr>
            <a:normAutofit fontScale="90000"/>
          </a:bodyPr>
          <a:lstStyle/>
          <a:p>
            <a:r>
              <a:rPr kumimoji="1" lang="en-US" sz="3200" b="1" i="1" dirty="0" smtClean="0">
                <a:solidFill>
                  <a:srgbClr val="FF0000"/>
                </a:solidFill>
                <a:latin typeface="+mn-lt"/>
              </a:rPr>
              <a:t>An informed action is</a:t>
            </a:r>
            <a:r>
              <a:rPr kumimoji="1" lang="mr-IN" sz="3200" b="1" i="1" dirty="0" smtClean="0">
                <a:solidFill>
                  <a:srgbClr val="FF0000"/>
                </a:solidFill>
                <a:latin typeface="+mn-lt"/>
              </a:rPr>
              <a:t>…</a:t>
            </a:r>
            <a:r>
              <a:rPr kumimoji="1" lang="en-US" sz="3200" i="1" dirty="0" smtClean="0">
                <a:solidFill>
                  <a:srgbClr val="FF0000"/>
                </a:solidFill>
                <a:latin typeface="+mn-lt"/>
              </a:rPr>
              <a:t/>
            </a:r>
            <a:br>
              <a:rPr kumimoji="1" lang="en-US" sz="3200" i="1" dirty="0" smtClean="0">
                <a:solidFill>
                  <a:srgbClr val="FF0000"/>
                </a:solidFill>
                <a:latin typeface="+mn-lt"/>
              </a:rPr>
            </a:br>
            <a:r>
              <a:rPr kumimoji="1" lang="en-US" sz="3200" dirty="0" smtClean="0">
                <a:latin typeface="+mn-lt"/>
              </a:rPr>
              <a:t/>
            </a:r>
            <a:br>
              <a:rPr kumimoji="1" lang="en-US" sz="3200" dirty="0" smtClean="0">
                <a:latin typeface="+mn-lt"/>
              </a:rPr>
            </a:br>
            <a:r>
              <a:rPr kumimoji="1" lang="en-US" sz="3600" dirty="0" smtClean="0">
                <a:latin typeface="+mn-lt"/>
              </a:rPr>
              <a:t>Based on Assessed Evidence or Experience </a:t>
            </a:r>
            <a:br>
              <a:rPr kumimoji="1" lang="en-US" sz="3600" dirty="0" smtClean="0">
                <a:latin typeface="+mn-lt"/>
              </a:rPr>
            </a:br>
            <a:r>
              <a:rPr kumimoji="1" lang="en-US" sz="3600" dirty="0" smtClean="0">
                <a:latin typeface="+mn-lt"/>
              </a:rPr>
              <a:t/>
            </a:r>
            <a:br>
              <a:rPr kumimoji="1" lang="en-US" sz="3600" dirty="0" smtClean="0">
                <a:latin typeface="+mn-lt"/>
              </a:rPr>
            </a:br>
            <a:r>
              <a:rPr kumimoji="1" lang="en-US" sz="3600" dirty="0" smtClean="0">
                <a:latin typeface="+mn-lt"/>
              </a:rPr>
              <a:t>Has Its Assumptions Known &amp; Checked</a:t>
            </a:r>
            <a:br>
              <a:rPr kumimoji="1" lang="en-US" sz="3600" dirty="0" smtClean="0">
                <a:latin typeface="+mn-lt"/>
              </a:rPr>
            </a:br>
            <a:r>
              <a:rPr kumimoji="1" lang="en-US" sz="3600" dirty="0" smtClean="0">
                <a:latin typeface="+mn-lt"/>
              </a:rPr>
              <a:t/>
            </a:r>
            <a:br>
              <a:rPr kumimoji="1" lang="en-US" sz="3600" dirty="0" smtClean="0">
                <a:latin typeface="+mn-lt"/>
              </a:rPr>
            </a:br>
            <a:r>
              <a:rPr kumimoji="1" lang="en-US" sz="3600" dirty="0" smtClean="0">
                <a:latin typeface="+mn-lt"/>
              </a:rPr>
              <a:t>Stands a Chance of Achieving Its Intended Consequence</a:t>
            </a:r>
            <a:br>
              <a:rPr kumimoji="1" lang="en-US" sz="3600" dirty="0" smtClean="0">
                <a:latin typeface="+mn-lt"/>
              </a:rPr>
            </a:br>
            <a:r>
              <a:rPr kumimoji="1" lang="en-US" sz="3600" dirty="0" smtClean="0">
                <a:latin typeface="+mn-lt"/>
              </a:rPr>
              <a:t/>
            </a:r>
            <a:br>
              <a:rPr kumimoji="1" lang="en-US" sz="3600" dirty="0" smtClean="0">
                <a:latin typeface="+mn-lt"/>
              </a:rPr>
            </a:br>
            <a:r>
              <a:rPr lang="en-US" sz="3600" dirty="0" smtClean="0">
                <a:latin typeface="+mn-lt"/>
              </a:rPr>
              <a:t>Has a Rationale that Can Be Clearly Explained to a 3</a:t>
            </a:r>
            <a:r>
              <a:rPr lang="en-US" sz="3600" baseline="30000" dirty="0" smtClean="0">
                <a:latin typeface="+mn-lt"/>
              </a:rPr>
              <a:t>rd</a:t>
            </a:r>
            <a:r>
              <a:rPr lang="en-US" sz="3600" dirty="0" smtClean="0">
                <a:latin typeface="+mn-lt"/>
              </a:rPr>
              <a:t> Party</a:t>
            </a:r>
            <a:r>
              <a:rPr lang="en-US" dirty="0" smtClean="0"/>
              <a:t/>
            </a:r>
            <a:br>
              <a:rPr lang="en-US" dirty="0" smtClean="0"/>
            </a:br>
            <a:endParaRPr lang="en-US" dirty="0">
              <a:latin typeface="+mn-lt"/>
            </a:endParaRPr>
          </a:p>
        </p:txBody>
      </p:sp>
      <p:sp>
        <p:nvSpPr>
          <p:cNvPr id="3" name="Content Placeholder 2"/>
          <p:cNvSpPr>
            <a:spLocks noGrp="1"/>
          </p:cNvSpPr>
          <p:nvPr>
            <p:ph idx="1"/>
          </p:nvPr>
        </p:nvSpPr>
        <p:spPr>
          <a:xfrm>
            <a:off x="225084" y="365125"/>
            <a:ext cx="5950633" cy="6176352"/>
          </a:xfrm>
          <a:solidFill>
            <a:schemeClr val="accent2">
              <a:lumMod val="20000"/>
              <a:lumOff val="80000"/>
            </a:schemeClr>
          </a:solidFill>
        </p:spPr>
        <p:txBody>
          <a:bodyPr>
            <a:normAutofit/>
          </a:bodyPr>
          <a:lstStyle/>
          <a:p>
            <a:pPr algn="ctr"/>
            <a:r>
              <a:rPr lang="en-US" sz="3200" b="1" i="1" dirty="0" smtClean="0">
                <a:solidFill>
                  <a:srgbClr val="FF0000"/>
                </a:solidFill>
              </a:rPr>
              <a:t>Someone who thinks critically can</a:t>
            </a:r>
            <a:r>
              <a:rPr lang="mr-IN" sz="3200" b="1" i="1" dirty="0" smtClean="0">
                <a:solidFill>
                  <a:srgbClr val="FF0000"/>
                </a:solidFill>
              </a:rPr>
              <a:t>…</a:t>
            </a:r>
            <a:endParaRPr lang="en-US" sz="3200" b="1" i="1" dirty="0" smtClean="0">
              <a:solidFill>
                <a:srgbClr val="FF0000"/>
              </a:solidFill>
            </a:endParaRPr>
          </a:p>
          <a:p>
            <a:pPr algn="ctr"/>
            <a:r>
              <a:rPr lang="en-US" sz="3600" dirty="0" smtClean="0"/>
              <a:t>Identify The Assumptions Behind Their Thinking &amp; Actions</a:t>
            </a:r>
          </a:p>
          <a:p>
            <a:pPr algn="ctr"/>
            <a:r>
              <a:rPr lang="en-US" sz="3600" dirty="0" smtClean="0"/>
              <a:t>Check Their Assumptions for Accuracy &amp; Validity</a:t>
            </a:r>
          </a:p>
          <a:p>
            <a:pPr algn="ctr"/>
            <a:r>
              <a:rPr lang="en-US" sz="3600" dirty="0" smtClean="0"/>
              <a:t>View Their Ideas &amp; Actions from Multiple Perspectives</a:t>
            </a:r>
          </a:p>
          <a:p>
            <a:pPr algn="ctr"/>
            <a:r>
              <a:rPr lang="en-US" sz="3600" dirty="0" smtClean="0"/>
              <a:t>Take Informed Action</a:t>
            </a:r>
          </a:p>
        </p:txBody>
      </p:sp>
    </p:spTree>
    <p:extLst>
      <p:ext uri="{BB962C8B-B14F-4D97-AF65-F5344CB8AC3E}">
        <p14:creationId xmlns:p14="http://schemas.microsoft.com/office/powerpoint/2010/main" val="1866614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365124"/>
            <a:ext cx="4061178" cy="6218555"/>
          </a:xfrm>
        </p:spPr>
        <p:txBody>
          <a:bodyPr/>
          <a:lstStyle/>
          <a:p>
            <a:pPr algn="ctr"/>
            <a:r>
              <a:rPr lang="en-US" i="1" dirty="0" smtClean="0">
                <a:solidFill>
                  <a:srgbClr val="FF0000"/>
                </a:solidFill>
                <a:latin typeface="+mn-lt"/>
              </a:rPr>
              <a:t>What Students Say is Helpful</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4360985" y="365125"/>
            <a:ext cx="6992815" cy="6218554"/>
          </a:xfrm>
          <a:solidFill>
            <a:schemeClr val="accent4">
              <a:lumMod val="20000"/>
              <a:lumOff val="80000"/>
            </a:schemeClr>
          </a:solidFill>
        </p:spPr>
        <p:txBody>
          <a:bodyPr>
            <a:normAutofit lnSpcReduction="10000"/>
          </a:bodyPr>
          <a:lstStyle/>
          <a:p>
            <a:r>
              <a:rPr lang="en-US" b="1" dirty="0" smtClean="0">
                <a:solidFill>
                  <a:srgbClr val="FF0000"/>
                </a:solidFill>
              </a:rPr>
              <a:t>MODELING</a:t>
            </a:r>
            <a:r>
              <a:rPr lang="en-US" dirty="0" smtClean="0"/>
              <a:t> </a:t>
            </a:r>
          </a:p>
          <a:p>
            <a:r>
              <a:rPr lang="en-US" dirty="0" smtClean="0"/>
              <a:t>Seeing It MODELED by instructors through team-teaching and through instructors practicing critical reflection &amp; naming that process </a:t>
            </a:r>
          </a:p>
          <a:p>
            <a:r>
              <a:rPr lang="en-US" dirty="0" smtClean="0"/>
              <a:t> </a:t>
            </a:r>
            <a:r>
              <a:rPr lang="en-US" b="1" dirty="0" smtClean="0">
                <a:solidFill>
                  <a:srgbClr val="FF0000"/>
                </a:solidFill>
              </a:rPr>
              <a:t>PEER</a:t>
            </a:r>
            <a:r>
              <a:rPr lang="en-US" b="1" dirty="0" smtClean="0"/>
              <a:t> </a:t>
            </a:r>
            <a:r>
              <a:rPr lang="en-US" b="1" dirty="0" smtClean="0">
                <a:solidFill>
                  <a:srgbClr val="FF0000"/>
                </a:solidFill>
              </a:rPr>
              <a:t>LEARNING </a:t>
            </a:r>
            <a:endParaRPr lang="en-US" dirty="0" smtClean="0"/>
          </a:p>
          <a:p>
            <a:r>
              <a:rPr lang="en-US" dirty="0" smtClean="0"/>
              <a:t>Using peers as sounding boards &amp; mirrors to help reveal other ways of thinking &amp; acting</a:t>
            </a:r>
          </a:p>
          <a:p>
            <a:r>
              <a:rPr lang="en-US" b="1" dirty="0" smtClean="0">
                <a:solidFill>
                  <a:srgbClr val="FF0000"/>
                </a:solidFill>
              </a:rPr>
              <a:t>SEQUENCED &amp; SCAFFOLDED</a:t>
            </a:r>
            <a:r>
              <a:rPr lang="en-US" dirty="0" smtClean="0"/>
              <a:t> </a:t>
            </a:r>
          </a:p>
          <a:p>
            <a:r>
              <a:rPr lang="en-US" dirty="0" smtClean="0"/>
              <a:t>Begin with simple case studies &amp; scenarios </a:t>
            </a:r>
          </a:p>
          <a:p>
            <a:r>
              <a:rPr lang="en-US" dirty="0" smtClean="0"/>
              <a:t>Move into analyzing increasingly complex questions</a:t>
            </a:r>
          </a:p>
          <a:p>
            <a:r>
              <a:rPr lang="en-US" dirty="0" smtClean="0"/>
              <a:t>Over time bring the analysis to bear directly on our own reasoning and actions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2403493"/>
            <a:ext cx="4061178" cy="3623732"/>
          </a:xfrm>
          <a:prstGeom prst="rect">
            <a:avLst/>
          </a:prstGeom>
        </p:spPr>
      </p:pic>
    </p:spTree>
    <p:extLst>
      <p:ext uri="{BB962C8B-B14F-4D97-AF65-F5344CB8AC3E}">
        <p14:creationId xmlns:p14="http://schemas.microsoft.com/office/powerpoint/2010/main" val="1117932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610"/>
            <a:ext cx="10515600" cy="829994"/>
          </a:xfrm>
        </p:spPr>
        <p:txBody>
          <a:bodyPr/>
          <a:lstStyle/>
          <a:p>
            <a:r>
              <a:rPr lang="en-US" b="1" i="1" dirty="0" smtClean="0">
                <a:solidFill>
                  <a:srgbClr val="FF0000"/>
                </a:solidFill>
              </a:rPr>
              <a:t>A Personal Example – My Clinical Depression</a:t>
            </a:r>
            <a:endParaRPr lang="en-US" b="1" i="1" dirty="0">
              <a:solidFill>
                <a:srgbClr val="FF0000"/>
              </a:solidFill>
            </a:endParaRPr>
          </a:p>
        </p:txBody>
      </p:sp>
      <p:sp>
        <p:nvSpPr>
          <p:cNvPr id="3" name="Content Placeholder 2"/>
          <p:cNvSpPr>
            <a:spLocks noGrp="1"/>
          </p:cNvSpPr>
          <p:nvPr>
            <p:ph idx="1"/>
          </p:nvPr>
        </p:nvSpPr>
        <p:spPr>
          <a:xfrm>
            <a:off x="2518117" y="956604"/>
            <a:ext cx="6583680" cy="5795887"/>
          </a:xfrm>
          <a:solidFill>
            <a:schemeClr val="accent6">
              <a:lumMod val="20000"/>
              <a:lumOff val="80000"/>
            </a:schemeClr>
          </a:solidFill>
        </p:spPr>
        <p:txBody>
          <a:bodyPr>
            <a:normAutofit lnSpcReduction="10000"/>
          </a:bodyPr>
          <a:lstStyle/>
          <a:p>
            <a:pPr marL="0" indent="0">
              <a:buNone/>
            </a:pPr>
            <a:r>
              <a:rPr lang="en-US" i="1" u="sng" dirty="0" smtClean="0"/>
              <a:t>Assumptions:</a:t>
            </a:r>
          </a:p>
          <a:p>
            <a:r>
              <a:rPr lang="en-US" dirty="0" smtClean="0"/>
              <a:t>Clinical Depression is Caused by External Circumstances (So I shouldn’t </a:t>
            </a:r>
            <a:r>
              <a:rPr lang="en-US" dirty="0"/>
              <a:t>b</a:t>
            </a:r>
            <a:r>
              <a:rPr lang="en-US" dirty="0" smtClean="0"/>
              <a:t>e </a:t>
            </a:r>
            <a:r>
              <a:rPr lang="en-US" dirty="0"/>
              <a:t>d</a:t>
            </a:r>
            <a:r>
              <a:rPr lang="en-US" dirty="0" smtClean="0"/>
              <a:t>epressed)</a:t>
            </a:r>
          </a:p>
          <a:p>
            <a:r>
              <a:rPr lang="en-US" dirty="0" smtClean="0"/>
              <a:t>The Way to Deal With Depression Is To Reason Through It (So I must </a:t>
            </a:r>
            <a:r>
              <a:rPr lang="en-US" dirty="0"/>
              <a:t>t</a:t>
            </a:r>
            <a:r>
              <a:rPr lang="en-US" dirty="0" smtClean="0"/>
              <a:t>ell myself </a:t>
            </a:r>
            <a:r>
              <a:rPr lang="en-US" dirty="0"/>
              <a:t>t</a:t>
            </a:r>
            <a:r>
              <a:rPr lang="en-US" dirty="0" smtClean="0"/>
              <a:t>o </a:t>
            </a:r>
            <a:r>
              <a:rPr lang="en-US" dirty="0"/>
              <a:t>s</a:t>
            </a:r>
            <a:r>
              <a:rPr lang="en-US" dirty="0" smtClean="0"/>
              <a:t>nap </a:t>
            </a:r>
            <a:r>
              <a:rPr lang="en-US" dirty="0"/>
              <a:t>o</a:t>
            </a:r>
            <a:r>
              <a:rPr lang="en-US" dirty="0" smtClean="0"/>
              <a:t>ut of it)</a:t>
            </a:r>
          </a:p>
          <a:p>
            <a:r>
              <a:rPr lang="en-US" dirty="0" smtClean="0"/>
              <a:t>Medications Are For Those Too Weak To Deal With The World</a:t>
            </a:r>
          </a:p>
          <a:p>
            <a:pPr marL="0" indent="0">
              <a:buNone/>
            </a:pPr>
            <a:r>
              <a:rPr lang="en-US" b="1" dirty="0" smtClean="0"/>
              <a:t>                 Rooted in Ideology: PATRIARCHY</a:t>
            </a:r>
          </a:p>
          <a:p>
            <a:pPr marL="0" indent="0" algn="ctr">
              <a:buNone/>
            </a:pPr>
            <a:r>
              <a:rPr lang="en-US" dirty="0" smtClean="0"/>
              <a:t>(Men are to be entrusted with making decisions </a:t>
            </a:r>
          </a:p>
          <a:p>
            <a:pPr marL="0" indent="0" algn="ctr">
              <a:buNone/>
            </a:pPr>
            <a:r>
              <a:rPr lang="en-US" dirty="0" smtClean="0"/>
              <a:t>by virtue of their superior rationality &amp; logic)</a:t>
            </a:r>
          </a:p>
        </p:txBody>
      </p:sp>
      <p:pic>
        <p:nvPicPr>
          <p:cNvPr id="4" name="Picture 3"/>
          <p:cNvPicPr>
            <a:picLocks noChangeAspect="1"/>
          </p:cNvPicPr>
          <p:nvPr/>
        </p:nvPicPr>
        <p:blipFill>
          <a:blip r:embed="rId2"/>
          <a:stretch>
            <a:fillRect/>
          </a:stretch>
        </p:blipFill>
        <p:spPr>
          <a:xfrm>
            <a:off x="9248986" y="2771511"/>
            <a:ext cx="2833511" cy="2777066"/>
          </a:xfrm>
          <a:prstGeom prst="rect">
            <a:avLst/>
          </a:prstGeom>
        </p:spPr>
      </p:pic>
      <p:pic>
        <p:nvPicPr>
          <p:cNvPr id="5" name="Picture 4"/>
          <p:cNvPicPr>
            <a:picLocks noChangeAspect="1"/>
          </p:cNvPicPr>
          <p:nvPr/>
        </p:nvPicPr>
        <p:blipFill>
          <a:blip r:embed="rId3"/>
          <a:stretch>
            <a:fillRect/>
          </a:stretch>
        </p:blipFill>
        <p:spPr>
          <a:xfrm>
            <a:off x="176368" y="2429890"/>
            <a:ext cx="2194560" cy="3460309"/>
          </a:xfrm>
          <a:prstGeom prst="rect">
            <a:avLst/>
          </a:prstGeom>
        </p:spPr>
      </p:pic>
    </p:spTree>
    <p:extLst>
      <p:ext uri="{BB962C8B-B14F-4D97-AF65-F5344CB8AC3E}">
        <p14:creationId xmlns:p14="http://schemas.microsoft.com/office/powerpoint/2010/main" val="1135205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73723"/>
          </a:xfrm>
        </p:spPr>
        <p:txBody>
          <a:bodyPr/>
          <a:lstStyle/>
          <a:p>
            <a:pPr algn="ctr"/>
            <a:r>
              <a:rPr lang="en-US" b="1" i="1" dirty="0" smtClean="0">
                <a:solidFill>
                  <a:srgbClr val="FF0000"/>
                </a:solidFill>
              </a:rPr>
              <a:t>A Professional Example – The Circle</a:t>
            </a:r>
            <a:endParaRPr lang="en-US" b="1" i="1" dirty="0">
              <a:solidFill>
                <a:srgbClr val="FF0000"/>
              </a:solidFill>
            </a:endParaRPr>
          </a:p>
        </p:txBody>
      </p:sp>
      <p:sp>
        <p:nvSpPr>
          <p:cNvPr id="3" name="Content Placeholder 2"/>
          <p:cNvSpPr>
            <a:spLocks noGrp="1"/>
          </p:cNvSpPr>
          <p:nvPr>
            <p:ph idx="1"/>
          </p:nvPr>
        </p:nvSpPr>
        <p:spPr>
          <a:xfrm>
            <a:off x="112543" y="1125416"/>
            <a:ext cx="11915334" cy="5627076"/>
          </a:xfrm>
        </p:spPr>
        <p:txBody>
          <a:bodyPr/>
          <a:lstStyle/>
          <a:p>
            <a:endParaRPr lang="en-US"/>
          </a:p>
        </p:txBody>
      </p:sp>
      <p:pic>
        <p:nvPicPr>
          <p:cNvPr id="4" name="Content Placeholder 3" descr="Talking Circle-1.jpg"/>
          <p:cNvPicPr>
            <a:picLocks noChangeAspect="1"/>
          </p:cNvPicPr>
          <p:nvPr/>
        </p:nvPicPr>
        <p:blipFill>
          <a:blip r:embed="rId2">
            <a:extLst>
              <a:ext uri="{28A0092B-C50C-407E-A947-70E740481C1C}">
                <a14:useLocalDpi xmlns:a14="http://schemas.microsoft.com/office/drawing/2010/main" val="0"/>
              </a:ext>
            </a:extLst>
          </a:blip>
          <a:srcRect t="9246" b="9246"/>
          <a:stretch>
            <a:fillRect/>
          </a:stretch>
        </p:blipFill>
        <p:spPr>
          <a:xfrm>
            <a:off x="112543" y="773723"/>
            <a:ext cx="11915334" cy="6084277"/>
          </a:xfrm>
          <a:prstGeom prst="rect">
            <a:avLst/>
          </a:prstGeom>
        </p:spPr>
      </p:pic>
    </p:spTree>
    <p:extLst>
      <p:ext uri="{BB962C8B-B14F-4D97-AF65-F5344CB8AC3E}">
        <p14:creationId xmlns:p14="http://schemas.microsoft.com/office/powerpoint/2010/main" val="1144160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1617786"/>
            <a:ext cx="3024553" cy="2729132"/>
          </a:xfrm>
          <a:solidFill>
            <a:schemeClr val="accent6">
              <a:lumMod val="20000"/>
              <a:lumOff val="80000"/>
            </a:schemeClr>
          </a:solidFill>
        </p:spPr>
        <p:txBody>
          <a:bodyPr/>
          <a:lstStyle/>
          <a:p>
            <a:pPr algn="ctr"/>
            <a:r>
              <a:rPr lang="en-US" dirty="0" smtClean="0"/>
              <a:t>My assumptions</a:t>
            </a:r>
            <a:endParaRPr lang="en-US" dirty="0"/>
          </a:p>
        </p:txBody>
      </p:sp>
      <p:sp>
        <p:nvSpPr>
          <p:cNvPr id="3" name="Content Placeholder 2"/>
          <p:cNvSpPr>
            <a:spLocks noGrp="1"/>
          </p:cNvSpPr>
          <p:nvPr>
            <p:ph idx="1"/>
          </p:nvPr>
        </p:nvSpPr>
        <p:spPr>
          <a:xfrm>
            <a:off x="3348111" y="112542"/>
            <a:ext cx="8005689" cy="6527409"/>
          </a:xfrm>
          <a:solidFill>
            <a:schemeClr val="accent1">
              <a:lumMod val="20000"/>
              <a:lumOff val="80000"/>
            </a:schemeClr>
          </a:solidFill>
        </p:spPr>
        <p:txBody>
          <a:bodyPr>
            <a:noAutofit/>
          </a:bodyPr>
          <a:lstStyle/>
          <a:p>
            <a:pPr marL="0" indent="0">
              <a:buNone/>
            </a:pPr>
            <a:r>
              <a:rPr lang="en-US" sz="3200" i="1" dirty="0" smtClean="0">
                <a:solidFill>
                  <a:srgbClr val="FF0000"/>
                </a:solidFill>
              </a:rPr>
              <a:t>If I get to class early &amp; arrange the chairs in a circle… </a:t>
            </a:r>
          </a:p>
          <a:p>
            <a:r>
              <a:rPr lang="en-US" sz="3200" dirty="0" smtClean="0"/>
              <a:t>Students will feel their experience is respected &amp; acknowledged when they walk in.  </a:t>
            </a:r>
          </a:p>
          <a:p>
            <a:r>
              <a:rPr lang="en-US" sz="3200" dirty="0" smtClean="0"/>
              <a:t>This will create a relaxed and congenial environment for learning</a:t>
            </a:r>
          </a:p>
          <a:p>
            <a:r>
              <a:rPr lang="en-US" sz="3200" dirty="0" smtClean="0"/>
              <a:t>The distance between me as the teacher &amp; them as the students will be reduced</a:t>
            </a:r>
          </a:p>
          <a:p>
            <a:r>
              <a:rPr lang="en-US" sz="3200" dirty="0" smtClean="0"/>
              <a:t>They will see me as an ally for their learning – someone they can trust</a:t>
            </a:r>
          </a:p>
          <a:p>
            <a:r>
              <a:rPr lang="en-US" sz="3200" dirty="0" smtClean="0"/>
              <a:t>Students will therefore be more likely to participate, contribute, ask questions etc.</a:t>
            </a:r>
          </a:p>
        </p:txBody>
      </p:sp>
    </p:spTree>
    <p:extLst>
      <p:ext uri="{BB962C8B-B14F-4D97-AF65-F5344CB8AC3E}">
        <p14:creationId xmlns:p14="http://schemas.microsoft.com/office/powerpoint/2010/main" val="176967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87" y="365124"/>
            <a:ext cx="5486400" cy="6260759"/>
          </a:xfrm>
          <a:solidFill>
            <a:schemeClr val="accent4">
              <a:lumMod val="20000"/>
              <a:lumOff val="80000"/>
            </a:schemeClr>
          </a:solidFill>
        </p:spPr>
        <p:txBody>
          <a:bodyPr/>
          <a:lstStyle/>
          <a:p>
            <a:pPr algn="ctr"/>
            <a:r>
              <a:rPr lang="en-US" dirty="0" smtClean="0">
                <a:solidFill>
                  <a:srgbClr val="FF0000"/>
                </a:solidFill>
                <a:latin typeface="+mn-lt"/>
              </a:rPr>
              <a:t/>
            </a:r>
            <a:br>
              <a:rPr lang="en-US" dirty="0" smtClean="0">
                <a:solidFill>
                  <a:srgbClr val="FF0000"/>
                </a:solidFill>
                <a:latin typeface="+mn-lt"/>
              </a:rPr>
            </a:br>
            <a:r>
              <a:rPr lang="en-US" dirty="0">
                <a:solidFill>
                  <a:srgbClr val="FF0000"/>
                </a:solidFill>
                <a:latin typeface="+mn-lt"/>
              </a:rPr>
              <a:t/>
            </a:r>
            <a:br>
              <a:rPr lang="en-US" dirty="0">
                <a:solidFill>
                  <a:srgbClr val="FF0000"/>
                </a:solidFill>
                <a:latin typeface="+mn-lt"/>
              </a:rPr>
            </a:br>
            <a:r>
              <a:rPr lang="en-US" dirty="0" smtClean="0">
                <a:solidFill>
                  <a:srgbClr val="FF0000"/>
                </a:solidFill>
                <a:latin typeface="+mn-lt"/>
              </a:rPr>
              <a:t/>
            </a:r>
            <a:br>
              <a:rPr lang="en-US" dirty="0" smtClean="0">
                <a:solidFill>
                  <a:srgbClr val="FF0000"/>
                </a:solidFill>
                <a:latin typeface="+mn-lt"/>
              </a:rPr>
            </a:br>
            <a:r>
              <a:rPr lang="en-US" dirty="0">
                <a:solidFill>
                  <a:srgbClr val="FF0000"/>
                </a:solidFill>
                <a:latin typeface="+mn-lt"/>
              </a:rPr>
              <a:t/>
            </a:r>
            <a:br>
              <a:rPr lang="en-US" dirty="0">
                <a:solidFill>
                  <a:srgbClr val="FF0000"/>
                </a:solidFill>
                <a:latin typeface="+mn-lt"/>
              </a:rPr>
            </a:br>
            <a:r>
              <a:rPr lang="en-US" dirty="0" smtClean="0">
                <a:solidFill>
                  <a:srgbClr val="FF0000"/>
                </a:solidFill>
                <a:latin typeface="+mn-lt"/>
              </a:rPr>
              <a:t/>
            </a:r>
            <a:br>
              <a:rPr lang="en-US" dirty="0" smtClean="0">
                <a:solidFill>
                  <a:srgbClr val="FF0000"/>
                </a:solidFill>
                <a:latin typeface="+mn-lt"/>
              </a:rPr>
            </a:br>
            <a:r>
              <a:rPr lang="en-US" dirty="0">
                <a:solidFill>
                  <a:srgbClr val="FF0000"/>
                </a:solidFill>
                <a:latin typeface="+mn-lt"/>
              </a:rPr>
              <a:t/>
            </a:r>
            <a:br>
              <a:rPr lang="en-US" dirty="0">
                <a:solidFill>
                  <a:srgbClr val="FF0000"/>
                </a:solidFill>
                <a:latin typeface="+mn-lt"/>
              </a:rPr>
            </a:br>
            <a:r>
              <a:rPr lang="en-US" dirty="0" smtClean="0">
                <a:solidFill>
                  <a:srgbClr val="FF0000"/>
                </a:solidFill>
                <a:latin typeface="+mn-lt"/>
              </a:rPr>
              <a:t/>
            </a:r>
            <a:br>
              <a:rPr lang="en-US" dirty="0" smtClean="0">
                <a:solidFill>
                  <a:srgbClr val="FF0000"/>
                </a:solidFill>
                <a:latin typeface="+mn-lt"/>
              </a:rPr>
            </a:br>
            <a:r>
              <a:rPr lang="en-US" dirty="0" smtClean="0">
                <a:solidFill>
                  <a:srgbClr val="FF0000"/>
                </a:solidFill>
                <a:latin typeface="+mn-lt"/>
              </a:rPr>
              <a:t>The Circle Through Students’ Eyes</a:t>
            </a:r>
            <a:endParaRPr lang="en-US" dirty="0">
              <a:latin typeface="+mn-lt"/>
            </a:endParaRPr>
          </a:p>
        </p:txBody>
      </p:sp>
      <p:sp>
        <p:nvSpPr>
          <p:cNvPr id="3" name="Content Placeholder 2"/>
          <p:cNvSpPr>
            <a:spLocks noGrp="1"/>
          </p:cNvSpPr>
          <p:nvPr>
            <p:ph idx="1"/>
          </p:nvPr>
        </p:nvSpPr>
        <p:spPr>
          <a:xfrm>
            <a:off x="5753686" y="225083"/>
            <a:ext cx="6133514" cy="6400800"/>
          </a:xfrm>
          <a:solidFill>
            <a:schemeClr val="accent2">
              <a:lumMod val="20000"/>
              <a:lumOff val="80000"/>
            </a:schemeClr>
          </a:solidFill>
        </p:spPr>
        <p:txBody>
          <a:bodyPr/>
          <a:lstStyle/>
          <a:p>
            <a:r>
              <a:rPr lang="en-US" sz="2400" dirty="0" smtClean="0"/>
              <a:t>The circle is an </a:t>
            </a:r>
            <a:r>
              <a:rPr lang="en-US" sz="2400" dirty="0" smtClean="0">
                <a:solidFill>
                  <a:srgbClr val="FF0000"/>
                </a:solidFill>
              </a:rPr>
              <a:t>arena of surveillance </a:t>
            </a:r>
            <a:r>
              <a:rPr lang="en-US" sz="2400" dirty="0" smtClean="0"/>
              <a:t>– everything I do will be seen, my mistakes will be noticed by everyone (peers &amp; instructor)</a:t>
            </a:r>
          </a:p>
          <a:p>
            <a:r>
              <a:rPr lang="en-US" sz="2400" dirty="0" smtClean="0"/>
              <a:t>The circle is </a:t>
            </a:r>
            <a:r>
              <a:rPr lang="en-US" sz="2400" dirty="0" smtClean="0">
                <a:solidFill>
                  <a:srgbClr val="FF0000"/>
                </a:solidFill>
              </a:rPr>
              <a:t>alienating</a:t>
            </a:r>
            <a:r>
              <a:rPr lang="en-US" sz="2400" dirty="0" smtClean="0"/>
              <a:t> – if anything about me marks me out as different (how I look or sound) my discomfort is increased</a:t>
            </a:r>
          </a:p>
          <a:p>
            <a:r>
              <a:rPr lang="en-US" sz="2400" dirty="0" smtClean="0"/>
              <a:t>The circle is </a:t>
            </a:r>
            <a:r>
              <a:rPr lang="en-US" sz="2400" dirty="0" smtClean="0">
                <a:solidFill>
                  <a:srgbClr val="FF0000"/>
                </a:solidFill>
              </a:rPr>
              <a:t>coercion</a:t>
            </a:r>
            <a:r>
              <a:rPr lang="en-US" sz="2400" dirty="0" smtClean="0"/>
              <a:t> – you are coercing me into speech before you have earned the right to do that</a:t>
            </a:r>
          </a:p>
          <a:p>
            <a:r>
              <a:rPr lang="en-US" sz="2400" dirty="0" smtClean="0"/>
              <a:t>The circle increases </a:t>
            </a:r>
            <a:r>
              <a:rPr lang="en-US" sz="2400" dirty="0" smtClean="0">
                <a:solidFill>
                  <a:srgbClr val="FF0000"/>
                </a:solidFill>
              </a:rPr>
              <a:t>mistrust</a:t>
            </a:r>
            <a:r>
              <a:rPr lang="en-US" sz="2400" dirty="0" smtClean="0"/>
              <a:t> – I can’t sit back &amp; judge your competence or authenticity, just let me process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7" y="225083"/>
            <a:ext cx="5373859" cy="41359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202" y="4536658"/>
            <a:ext cx="2370666" cy="1885244"/>
          </a:xfrm>
          <a:prstGeom prst="rect">
            <a:avLst/>
          </a:prstGeom>
        </p:spPr>
      </p:pic>
    </p:spTree>
    <p:extLst>
      <p:ext uri="{BB962C8B-B14F-4D97-AF65-F5344CB8AC3E}">
        <p14:creationId xmlns:p14="http://schemas.microsoft.com/office/powerpoint/2010/main" val="730951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813"/>
            <a:ext cx="2158218" cy="1802978"/>
          </a:xfrm>
        </p:spPr>
        <p:txBody>
          <a:bodyPr>
            <a:normAutofit/>
          </a:bodyPr>
          <a:lstStyle/>
          <a:p>
            <a:r>
              <a:rPr lang="en-US" sz="5400" b="1" i="1" dirty="0" smtClean="0">
                <a:solidFill>
                  <a:srgbClr val="FF0000"/>
                </a:solidFill>
              </a:rPr>
              <a:t>NOW</a:t>
            </a:r>
            <a:r>
              <a:rPr lang="mr-IN" sz="5400" b="1" i="1" dirty="0" smtClean="0">
                <a:solidFill>
                  <a:srgbClr val="FF0000"/>
                </a:solidFill>
              </a:rPr>
              <a:t>…</a:t>
            </a:r>
            <a:endParaRPr lang="en-US" sz="5400" b="1" i="1" dirty="0">
              <a:solidFill>
                <a:srgbClr val="FF0000"/>
              </a:solidFill>
            </a:endParaRPr>
          </a:p>
        </p:txBody>
      </p:sp>
      <p:sp>
        <p:nvSpPr>
          <p:cNvPr id="3" name="Content Placeholder 2"/>
          <p:cNvSpPr>
            <a:spLocks noGrp="1"/>
          </p:cNvSpPr>
          <p:nvPr>
            <p:ph idx="1"/>
          </p:nvPr>
        </p:nvSpPr>
        <p:spPr>
          <a:xfrm>
            <a:off x="5162842" y="0"/>
            <a:ext cx="7029157" cy="6858000"/>
          </a:xfrm>
          <a:solidFill>
            <a:schemeClr val="accent6">
              <a:lumMod val="20000"/>
              <a:lumOff val="80000"/>
            </a:schemeClr>
          </a:solidFill>
        </p:spPr>
        <p:txBody>
          <a:bodyPr>
            <a:noAutofit/>
          </a:bodyPr>
          <a:lstStyle/>
          <a:p>
            <a:pPr marL="0" indent="0">
              <a:buNone/>
            </a:pPr>
            <a:endParaRPr lang="en-US" sz="3600" dirty="0" smtClean="0"/>
          </a:p>
          <a:p>
            <a:pPr marL="0" indent="0">
              <a:buNone/>
            </a:pPr>
            <a:r>
              <a:rPr lang="en-US" sz="3600" dirty="0" smtClean="0"/>
              <a:t>I still use the circle but explain…</a:t>
            </a:r>
          </a:p>
          <a:p>
            <a:pPr algn="ctr"/>
            <a:r>
              <a:rPr lang="en-US" sz="3600" dirty="0" smtClean="0"/>
              <a:t>It’s to keep sight lines clear – so students who wish to contribute or ask a question can do that easily</a:t>
            </a:r>
          </a:p>
          <a:p>
            <a:pPr algn="ctr"/>
            <a:r>
              <a:rPr lang="en-US" sz="3600" dirty="0" smtClean="0"/>
              <a:t>It’s so students don’t have to talk to the back of other people’s heads</a:t>
            </a:r>
          </a:p>
          <a:p>
            <a:pPr algn="ctr"/>
            <a:r>
              <a:rPr lang="en-US" sz="3600" dirty="0" smtClean="0"/>
              <a:t>I won’t assume that those who are quiet are less diligent or intelligent</a:t>
            </a:r>
          </a:p>
          <a:p>
            <a:pPr algn="ctr"/>
            <a:r>
              <a:rPr lang="en-US" sz="3600" dirty="0" smtClean="0"/>
              <a:t>I must self-disclose before expecting students to do the same</a:t>
            </a:r>
          </a:p>
        </p:txBody>
      </p:sp>
      <p:pic>
        <p:nvPicPr>
          <p:cNvPr id="4" name="Picture 3"/>
          <p:cNvPicPr>
            <a:picLocks noChangeAspect="1"/>
          </p:cNvPicPr>
          <p:nvPr/>
        </p:nvPicPr>
        <p:blipFill>
          <a:blip r:embed="rId2"/>
          <a:stretch>
            <a:fillRect/>
          </a:stretch>
        </p:blipFill>
        <p:spPr>
          <a:xfrm>
            <a:off x="0" y="2405575"/>
            <a:ext cx="5162842" cy="4018641"/>
          </a:xfrm>
          <a:prstGeom prst="rect">
            <a:avLst/>
          </a:prstGeom>
        </p:spPr>
      </p:pic>
    </p:spTree>
    <p:extLst>
      <p:ext uri="{BB962C8B-B14F-4D97-AF65-F5344CB8AC3E}">
        <p14:creationId xmlns:p14="http://schemas.microsoft.com/office/powerpoint/2010/main" val="1438123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56" y="393895"/>
            <a:ext cx="3587261" cy="1758462"/>
          </a:xfrm>
          <a:solidFill>
            <a:schemeClr val="accent6">
              <a:lumMod val="40000"/>
              <a:lumOff val="60000"/>
            </a:schemeClr>
          </a:solidFill>
        </p:spPr>
        <p:txBody>
          <a:bodyPr/>
          <a:lstStyle/>
          <a:p>
            <a:r>
              <a:rPr lang="en-US" b="1" i="1" dirty="0" smtClean="0">
                <a:solidFill>
                  <a:srgbClr val="FF0000"/>
                </a:solidFill>
              </a:rPr>
              <a:t>The Good White</a:t>
            </a:r>
            <a:endParaRPr lang="en-US" dirty="0"/>
          </a:p>
        </p:txBody>
      </p:sp>
      <p:sp>
        <p:nvSpPr>
          <p:cNvPr id="3" name="Content Placeholder 2"/>
          <p:cNvSpPr>
            <a:spLocks noGrp="1"/>
          </p:cNvSpPr>
          <p:nvPr>
            <p:ph idx="1"/>
          </p:nvPr>
        </p:nvSpPr>
        <p:spPr>
          <a:xfrm>
            <a:off x="4346916" y="0"/>
            <a:ext cx="7006883" cy="6857999"/>
          </a:xfrm>
          <a:solidFill>
            <a:schemeClr val="accent4">
              <a:lumMod val="20000"/>
              <a:lumOff val="80000"/>
            </a:schemeClr>
          </a:solidFill>
        </p:spPr>
        <p:txBody>
          <a:bodyPr>
            <a:noAutofit/>
          </a:bodyPr>
          <a:lstStyle/>
          <a:p>
            <a:pPr marL="0" indent="0">
              <a:buNone/>
            </a:pPr>
            <a:r>
              <a:rPr lang="en-US" sz="3200" dirty="0" smtClean="0"/>
              <a:t>I am a </a:t>
            </a:r>
            <a:r>
              <a:rPr lang="en-US" sz="3200" b="1" dirty="0" smtClean="0">
                <a:solidFill>
                  <a:srgbClr val="FF0000"/>
                </a:solidFill>
              </a:rPr>
              <a:t>GOOD WHITE PERSON</a:t>
            </a:r>
            <a:r>
              <a:rPr lang="mr-IN" sz="3200" b="1" dirty="0" smtClean="0">
                <a:solidFill>
                  <a:srgbClr val="FF0000"/>
                </a:solidFill>
              </a:rPr>
              <a:t>…</a:t>
            </a:r>
            <a:endParaRPr lang="en-US" sz="3200" dirty="0" smtClean="0"/>
          </a:p>
          <a:p>
            <a:pPr marL="0" indent="0">
              <a:buNone/>
            </a:pPr>
            <a:r>
              <a:rPr lang="en-US" sz="3200" b="1" i="1" dirty="0" smtClean="0"/>
              <a:t>Assumptions…</a:t>
            </a:r>
          </a:p>
          <a:p>
            <a:pPr marL="0" indent="0">
              <a:buNone/>
            </a:pPr>
            <a:r>
              <a:rPr lang="en-US" sz="3200" dirty="0" smtClean="0"/>
              <a:t>I have escaped racist conditioning</a:t>
            </a:r>
          </a:p>
          <a:p>
            <a:pPr marL="0" indent="0">
              <a:buNone/>
            </a:pPr>
            <a:r>
              <a:rPr lang="en-US" sz="3200" dirty="0" smtClean="0"/>
              <a:t>I have self-knowledge</a:t>
            </a:r>
          </a:p>
          <a:p>
            <a:pPr marL="0" indent="0">
              <a:buNone/>
            </a:pPr>
            <a:r>
              <a:rPr lang="en-US" sz="3200" dirty="0" smtClean="0"/>
              <a:t>I can monitor my own racism</a:t>
            </a:r>
          </a:p>
          <a:p>
            <a:pPr marL="0" indent="0">
              <a:buNone/>
            </a:pPr>
            <a:r>
              <a:rPr lang="en-US" sz="3200" dirty="0" smtClean="0"/>
              <a:t>I know how my actions are perceived &amp; experienced </a:t>
            </a:r>
          </a:p>
          <a:p>
            <a:pPr marL="0" indent="0">
              <a:buNone/>
            </a:pPr>
            <a:r>
              <a:rPr lang="en-US" sz="3200" dirty="0" smtClean="0"/>
              <a:t>I avoid committing racial micro-aggressions</a:t>
            </a:r>
          </a:p>
          <a:p>
            <a:pPr marL="0" indent="0">
              <a:buNone/>
            </a:pPr>
            <a:r>
              <a:rPr lang="en-US" sz="3200" dirty="0" smtClean="0"/>
              <a:t>I’m an ally to BIPOC colleagues &amp; students</a:t>
            </a:r>
          </a:p>
          <a:p>
            <a:pPr marL="0" indent="0">
              <a:buNone/>
            </a:pPr>
            <a:r>
              <a:rPr lang="en-US" sz="3200" dirty="0" smtClean="0"/>
              <a:t>Racism is something committed by less-enlightened White friends &amp; colleagues</a:t>
            </a:r>
          </a:p>
        </p:txBody>
      </p:sp>
      <p:pic>
        <p:nvPicPr>
          <p:cNvPr id="4" name="Content Placeholder 3" descr="conversation-1177860__180.jpg"/>
          <p:cNvPicPr>
            <a:picLocks noChangeAspect="1"/>
          </p:cNvPicPr>
          <p:nvPr/>
        </p:nvPicPr>
        <p:blipFill>
          <a:blip r:embed="rId2">
            <a:extLst>
              <a:ext uri="{28A0092B-C50C-407E-A947-70E740481C1C}">
                <a14:useLocalDpi xmlns:a14="http://schemas.microsoft.com/office/drawing/2010/main" val="0"/>
              </a:ext>
            </a:extLst>
          </a:blip>
          <a:srcRect t="8753" b="8753"/>
          <a:stretch>
            <a:fillRect/>
          </a:stretch>
        </p:blipFill>
        <p:spPr>
          <a:xfrm>
            <a:off x="98474" y="2686929"/>
            <a:ext cx="4121834" cy="3046308"/>
          </a:xfrm>
          <a:prstGeom prst="rect">
            <a:avLst/>
          </a:prstGeom>
        </p:spPr>
      </p:pic>
    </p:spTree>
    <p:extLst>
      <p:ext uri="{BB962C8B-B14F-4D97-AF65-F5344CB8AC3E}">
        <p14:creationId xmlns:p14="http://schemas.microsoft.com/office/powerpoint/2010/main" val="439111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6" y="365125"/>
            <a:ext cx="5458264" cy="5811838"/>
          </a:xfrm>
          <a:solidFill>
            <a:schemeClr val="accent1">
              <a:lumMod val="20000"/>
              <a:lumOff val="80000"/>
            </a:schemeClr>
          </a:solidFill>
        </p:spPr>
        <p:txBody>
          <a:bodyPr>
            <a:noAutofit/>
          </a:bodyPr>
          <a:lstStyle/>
          <a:p>
            <a:r>
              <a:rPr lang="en-US" sz="3200" dirty="0">
                <a:latin typeface="+mn-lt"/>
              </a:rPr>
              <a:t>I will never be free of the ideology of White supremacy</a:t>
            </a:r>
            <a:br>
              <a:rPr lang="en-US" sz="3200" dirty="0">
                <a:latin typeface="+mn-lt"/>
              </a:rPr>
            </a:br>
            <a:r>
              <a:rPr lang="en-US" sz="3200" dirty="0">
                <a:latin typeface="+mn-lt"/>
              </a:rPr>
              <a:t/>
            </a:r>
            <a:br>
              <a:rPr lang="en-US" sz="3200" dirty="0">
                <a:latin typeface="+mn-lt"/>
              </a:rPr>
            </a:br>
            <a:r>
              <a:rPr lang="en-US" sz="3200" dirty="0">
                <a:latin typeface="+mn-lt"/>
              </a:rPr>
              <a:t>I can try to unearth its presence personally &amp; institutionally</a:t>
            </a:r>
            <a:br>
              <a:rPr lang="en-US" sz="3200" dirty="0">
                <a:latin typeface="+mn-lt"/>
              </a:rPr>
            </a:br>
            <a:r>
              <a:rPr lang="en-US" sz="3200" dirty="0">
                <a:latin typeface="+mn-lt"/>
              </a:rPr>
              <a:t/>
            </a:r>
            <a:br>
              <a:rPr lang="en-US" sz="3200" dirty="0">
                <a:latin typeface="+mn-lt"/>
              </a:rPr>
            </a:br>
            <a:r>
              <a:rPr lang="en-US" sz="3200" dirty="0">
                <a:latin typeface="+mn-lt"/>
              </a:rPr>
              <a:t>My responsibility is to raise racial questions &amp; not to wait for colleagues of color to do this</a:t>
            </a:r>
          </a:p>
        </p:txBody>
      </p:sp>
      <p:sp>
        <p:nvSpPr>
          <p:cNvPr id="3" name="Content Placeholder 2"/>
          <p:cNvSpPr>
            <a:spLocks noGrp="1"/>
          </p:cNvSpPr>
          <p:nvPr>
            <p:ph idx="1"/>
          </p:nvPr>
        </p:nvSpPr>
        <p:spPr>
          <a:xfrm>
            <a:off x="6372664" y="365125"/>
            <a:ext cx="5472333" cy="5811838"/>
          </a:xfrm>
          <a:solidFill>
            <a:schemeClr val="accent3">
              <a:lumMod val="20000"/>
              <a:lumOff val="80000"/>
            </a:schemeClr>
          </a:solidFill>
        </p:spPr>
        <p:txBody>
          <a:bodyPr>
            <a:normAutofit/>
          </a:bodyPr>
          <a:lstStyle/>
          <a:p>
            <a:endParaRPr lang="en-US" sz="3200" dirty="0" smtClean="0"/>
          </a:p>
          <a:p>
            <a:r>
              <a:rPr lang="en-US" sz="3200" dirty="0" smtClean="0"/>
              <a:t>Whether I am an ally or not is not my judgment to make</a:t>
            </a:r>
          </a:p>
          <a:p>
            <a:endParaRPr lang="en-US" sz="3200" dirty="0" smtClean="0"/>
          </a:p>
          <a:p>
            <a:r>
              <a:rPr lang="en-US" sz="3200" dirty="0" smtClean="0"/>
              <a:t>There is no ‘correct’ or ’right way’ to do this work – the only two options are to do it </a:t>
            </a:r>
            <a:r>
              <a:rPr lang="en-US" sz="3200" dirty="0" smtClean="0">
                <a:solidFill>
                  <a:srgbClr val="FF0000"/>
                </a:solidFill>
              </a:rPr>
              <a:t>IMPERFECTLY</a:t>
            </a:r>
            <a:r>
              <a:rPr lang="en-US" sz="3200" dirty="0" smtClean="0"/>
              <a:t> or NOT AT ALL</a:t>
            </a:r>
          </a:p>
          <a:p>
            <a:endParaRPr lang="en-US" sz="3200" dirty="0" smtClean="0"/>
          </a:p>
          <a:p>
            <a:r>
              <a:rPr lang="en-US" sz="3200" dirty="0" smtClean="0"/>
              <a:t>I will never be fully antiracist</a:t>
            </a:r>
          </a:p>
        </p:txBody>
      </p:sp>
    </p:spTree>
    <p:extLst>
      <p:ext uri="{BB962C8B-B14F-4D97-AF65-F5344CB8AC3E}">
        <p14:creationId xmlns:p14="http://schemas.microsoft.com/office/powerpoint/2010/main" val="185756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1" y="1856935"/>
            <a:ext cx="2757267" cy="2926080"/>
          </a:xfrm>
          <a:solidFill>
            <a:schemeClr val="accent2">
              <a:lumMod val="40000"/>
              <a:lumOff val="60000"/>
            </a:schemeClr>
          </a:solidFill>
        </p:spPr>
        <p:txBody>
          <a:bodyPr>
            <a:normAutofit/>
          </a:bodyPr>
          <a:lstStyle/>
          <a:p>
            <a:pPr algn="ctr"/>
            <a:r>
              <a:rPr lang="en-US" dirty="0" smtClean="0">
                <a:latin typeface="+mn-lt"/>
              </a:rPr>
              <a:t>Classroom Equity Discussion Protocol</a:t>
            </a:r>
            <a:endParaRPr lang="en-US" dirty="0">
              <a:latin typeface="+mn-lt"/>
            </a:endParaRPr>
          </a:p>
        </p:txBody>
      </p:sp>
      <p:sp>
        <p:nvSpPr>
          <p:cNvPr id="3" name="Content Placeholder 2"/>
          <p:cNvSpPr>
            <a:spLocks noGrp="1"/>
          </p:cNvSpPr>
          <p:nvPr>
            <p:ph idx="1"/>
          </p:nvPr>
        </p:nvSpPr>
        <p:spPr>
          <a:xfrm>
            <a:off x="3981156" y="365125"/>
            <a:ext cx="7372643" cy="6246690"/>
          </a:xfrm>
          <a:solidFill>
            <a:schemeClr val="accent6">
              <a:lumMod val="20000"/>
              <a:lumOff val="80000"/>
            </a:schemeClr>
          </a:solidFill>
        </p:spPr>
        <p:txBody>
          <a:bodyPr>
            <a:normAutofit/>
          </a:bodyPr>
          <a:lstStyle/>
          <a:p>
            <a:r>
              <a:rPr lang="en-US" sz="3200" dirty="0" smtClean="0"/>
              <a:t>Here we will try a beginning protocol that is adaptable across both online &amp; face-to-face contexts – </a:t>
            </a:r>
            <a:r>
              <a:rPr lang="en-US" sz="3200" b="1" dirty="0" smtClean="0">
                <a:solidFill>
                  <a:srgbClr val="7030A0"/>
                </a:solidFill>
              </a:rPr>
              <a:t>the Circle of Voices</a:t>
            </a:r>
          </a:p>
          <a:p>
            <a:r>
              <a:rPr lang="en-US" sz="3200" dirty="0" smtClean="0"/>
              <a:t>Please follow the protocol. We will work in groups of 5</a:t>
            </a:r>
          </a:p>
          <a:p>
            <a:r>
              <a:rPr lang="en-US" sz="3200" dirty="0" smtClean="0"/>
              <a:t>The question</a:t>
            </a:r>
            <a:r>
              <a:rPr lang="mr-IN" sz="3200" dirty="0" smtClean="0"/>
              <a:t>…</a:t>
            </a:r>
            <a:r>
              <a:rPr lang="en-US" sz="3200" dirty="0" smtClean="0"/>
              <a:t>. </a:t>
            </a:r>
          </a:p>
          <a:p>
            <a:pPr algn="ctr"/>
            <a:r>
              <a:rPr lang="en-US" sz="4800" i="1" dirty="0" smtClean="0">
                <a:solidFill>
                  <a:srgbClr val="FF0000"/>
                </a:solidFill>
              </a:rPr>
              <a:t>When critical thinking is happening, what does it look, sound and feel like?  </a:t>
            </a:r>
          </a:p>
          <a:p>
            <a:endParaRPr lang="en-US" dirty="0"/>
          </a:p>
        </p:txBody>
      </p:sp>
    </p:spTree>
    <p:extLst>
      <p:ext uri="{BB962C8B-B14F-4D97-AF65-F5344CB8AC3E}">
        <p14:creationId xmlns:p14="http://schemas.microsoft.com/office/powerpoint/2010/main" val="827316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813"/>
            <a:ext cx="10515600" cy="1111348"/>
          </a:xfrm>
        </p:spPr>
        <p:txBody>
          <a:bodyPr>
            <a:normAutofit/>
          </a:bodyPr>
          <a:lstStyle/>
          <a:p>
            <a:r>
              <a:rPr lang="en-US" sz="5400" b="1" i="1" dirty="0" smtClean="0">
                <a:solidFill>
                  <a:srgbClr val="FF0000"/>
                </a:solidFill>
              </a:rPr>
              <a:t>How to access this power point</a:t>
            </a:r>
            <a:r>
              <a:rPr lang="mr-IN" sz="5400" b="1" i="1" dirty="0" smtClean="0">
                <a:solidFill>
                  <a:srgbClr val="FF0000"/>
                </a:solidFill>
              </a:rPr>
              <a:t>…</a:t>
            </a:r>
            <a:endParaRPr lang="en-US" sz="5400" dirty="0"/>
          </a:p>
        </p:txBody>
      </p:sp>
      <p:sp>
        <p:nvSpPr>
          <p:cNvPr id="3" name="Content Placeholder 2"/>
          <p:cNvSpPr>
            <a:spLocks noGrp="1"/>
          </p:cNvSpPr>
          <p:nvPr>
            <p:ph idx="1"/>
          </p:nvPr>
        </p:nvSpPr>
        <p:spPr>
          <a:xfrm>
            <a:off x="838200" y="1448972"/>
            <a:ext cx="10515600" cy="5233182"/>
          </a:xfrm>
          <a:solidFill>
            <a:schemeClr val="accent4">
              <a:lumMod val="20000"/>
              <a:lumOff val="80000"/>
            </a:schemeClr>
          </a:solidFill>
        </p:spPr>
        <p:txBody>
          <a:bodyPr/>
          <a:lstStyle/>
          <a:p>
            <a:pPr algn="ctr"/>
            <a:r>
              <a:rPr lang="en-US" sz="3600" dirty="0" smtClean="0"/>
              <a:t>Go to my home page: </a:t>
            </a:r>
            <a:r>
              <a:rPr lang="en-US" sz="3600" dirty="0" smtClean="0">
                <a:hlinkClick r:id="rId2"/>
              </a:rPr>
              <a:t>http://www.stephenbrookfield.com/</a:t>
            </a:r>
            <a:endParaRPr lang="en-US" sz="3600" dirty="0" smtClean="0"/>
          </a:p>
          <a:p>
            <a:pPr algn="ctr"/>
            <a:r>
              <a:rPr lang="en-US" sz="3600" dirty="0" smtClean="0"/>
              <a:t>Click on the “Resources” link (top left, next to ‘Home’</a:t>
            </a:r>
          </a:p>
          <a:p>
            <a:pPr algn="ctr"/>
            <a:r>
              <a:rPr lang="en-US" sz="3600" dirty="0" smtClean="0"/>
              <a:t>Scroll down to power points &amp; pdf’s </a:t>
            </a:r>
            <a:r>
              <a:rPr lang="en-US" sz="3600" dirty="0" smtClean="0">
                <a:hlinkClick r:id="rId3"/>
              </a:rPr>
              <a:t>http://www.stephenbrookfield.com/powerpoints-pdfs</a:t>
            </a:r>
            <a:endParaRPr lang="en-US" sz="3600" dirty="0" smtClean="0"/>
          </a:p>
          <a:p>
            <a:pPr algn="ctr"/>
            <a:r>
              <a:rPr lang="en-US" sz="3600" dirty="0" smtClean="0"/>
              <a:t>This power point is the 1st one listed </a:t>
            </a:r>
            <a:r>
              <a:rPr lang="en-US" sz="3600" i="1" dirty="0" smtClean="0">
                <a:solidFill>
                  <a:srgbClr val="FF0000"/>
                </a:solidFill>
              </a:rPr>
              <a:t>– Teaching for Critical Thinking through an Antiracist Lens</a:t>
            </a:r>
          </a:p>
          <a:p>
            <a:pPr algn="ctr"/>
            <a:r>
              <a:rPr lang="en-US" sz="3600" dirty="0" smtClean="0"/>
              <a:t>Feel free to steal anything from my home page – it’s open access for free download</a:t>
            </a:r>
          </a:p>
          <a:p>
            <a:endParaRPr lang="en-US" dirty="0"/>
          </a:p>
        </p:txBody>
      </p:sp>
    </p:spTree>
    <p:extLst>
      <p:ext uri="{BB962C8B-B14F-4D97-AF65-F5344CB8AC3E}">
        <p14:creationId xmlns:p14="http://schemas.microsoft.com/office/powerpoint/2010/main" val="120266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1" y="1"/>
            <a:ext cx="11296357" cy="844062"/>
          </a:xfrm>
        </p:spPr>
        <p:txBody>
          <a:bodyPr>
            <a:normAutofit fontScale="90000"/>
          </a:bodyPr>
          <a:lstStyle/>
          <a:p>
            <a:r>
              <a:rPr lang="en-US" sz="4000" b="1" i="1" dirty="0" smtClean="0">
                <a:solidFill>
                  <a:srgbClr val="FF0000"/>
                </a:solidFill>
              </a:rPr>
              <a:t>Circle of Voices </a:t>
            </a:r>
            <a:r>
              <a:rPr lang="en-US" dirty="0" smtClean="0"/>
              <a:t/>
            </a:r>
            <a:br>
              <a:rPr lang="en-US" dirty="0" smtClean="0"/>
            </a:br>
            <a:r>
              <a:rPr lang="en-US" sz="2000" dirty="0" smtClean="0"/>
              <a:t>S. Brookfield &amp; S. </a:t>
            </a:r>
            <a:r>
              <a:rPr lang="en-US" sz="2000" dirty="0" err="1" smtClean="0"/>
              <a:t>Preskill</a:t>
            </a:r>
            <a:r>
              <a:rPr lang="en-US" sz="2000" dirty="0" smtClean="0"/>
              <a:t>. 2016. </a:t>
            </a:r>
            <a:r>
              <a:rPr lang="en-US" sz="2000" i="1" dirty="0" smtClean="0"/>
              <a:t>The discussion book: 50 great ways to get people talking</a:t>
            </a:r>
            <a:r>
              <a:rPr lang="en-US" sz="2000" dirty="0" smtClean="0"/>
              <a:t>. Hoboken, NJ: Wiley</a:t>
            </a:r>
            <a:endParaRPr lang="en-US" sz="2000" dirty="0"/>
          </a:p>
        </p:txBody>
      </p:sp>
      <p:sp>
        <p:nvSpPr>
          <p:cNvPr id="3" name="Content Placeholder 2"/>
          <p:cNvSpPr>
            <a:spLocks noGrp="1"/>
          </p:cNvSpPr>
          <p:nvPr>
            <p:ph idx="1"/>
          </p:nvPr>
        </p:nvSpPr>
        <p:spPr>
          <a:xfrm>
            <a:off x="0" y="844062"/>
            <a:ext cx="12192000" cy="6013937"/>
          </a:xfrm>
          <a:solidFill>
            <a:schemeClr val="accent4">
              <a:lumMod val="20000"/>
              <a:lumOff val="80000"/>
            </a:schemeClr>
          </a:solidFill>
        </p:spPr>
        <p:txBody>
          <a:bodyPr>
            <a:normAutofit fontScale="92500" lnSpcReduction="20000"/>
          </a:bodyPr>
          <a:lstStyle/>
          <a:p>
            <a:r>
              <a:rPr lang="en-US" dirty="0"/>
              <a:t>B</a:t>
            </a:r>
            <a:r>
              <a:rPr lang="en-US" dirty="0" smtClean="0"/>
              <a:t>egin with a mandatory 2 minute silent period for people to think about their response to the question &amp; make written or mental notes</a:t>
            </a:r>
          </a:p>
          <a:p>
            <a:r>
              <a:rPr lang="en-US" dirty="0" smtClean="0">
                <a:solidFill>
                  <a:srgbClr val="7030A0"/>
                </a:solidFill>
              </a:rPr>
              <a:t>Go alphabetically (using 1</a:t>
            </a:r>
            <a:r>
              <a:rPr lang="en-US" baseline="30000" dirty="0" smtClean="0">
                <a:solidFill>
                  <a:srgbClr val="7030A0"/>
                </a:solidFill>
              </a:rPr>
              <a:t>st</a:t>
            </a:r>
            <a:r>
              <a:rPr lang="en-US" dirty="0" smtClean="0">
                <a:solidFill>
                  <a:srgbClr val="7030A0"/>
                </a:solidFill>
              </a:rPr>
              <a:t> names) around the group &amp; have each person give their response to the question you’ve just thought about. Each person should keep their opening comments to no more than two minutes. No interruptions as each person speaks</a:t>
            </a:r>
          </a:p>
          <a:p>
            <a:r>
              <a:rPr lang="en-US" dirty="0" smtClean="0">
                <a:solidFill>
                  <a:srgbClr val="FF0000"/>
                </a:solidFill>
              </a:rPr>
              <a:t>Once everyone has spoken move into open conversation – anyone can speak at any time &amp; there is no order of contribution. However, try to speak ONLY about what someone ELSE said in the opening round of comments </a:t>
            </a:r>
          </a:p>
          <a:p>
            <a:pPr algn="ctr"/>
            <a:r>
              <a:rPr lang="en-US" sz="2400" i="1" dirty="0" smtClean="0">
                <a:solidFill>
                  <a:srgbClr val="00B050"/>
                </a:solidFill>
              </a:rPr>
              <a:t>For example</a:t>
            </a:r>
            <a:r>
              <a:rPr lang="mr-IN" sz="2400" i="1" dirty="0" smtClean="0">
                <a:solidFill>
                  <a:srgbClr val="00B050"/>
                </a:solidFill>
              </a:rPr>
              <a:t>…</a:t>
            </a:r>
            <a:r>
              <a:rPr lang="en-US" sz="2400" i="1" dirty="0" smtClean="0">
                <a:solidFill>
                  <a:srgbClr val="00B050"/>
                </a:solidFill>
              </a:rPr>
              <a:t> </a:t>
            </a:r>
          </a:p>
          <a:p>
            <a:pPr algn="ctr"/>
            <a:r>
              <a:rPr lang="en-US" sz="2400" i="1" dirty="0" smtClean="0">
                <a:solidFill>
                  <a:srgbClr val="00B050"/>
                </a:solidFill>
              </a:rPr>
              <a:t>Ask questions about what someone said</a:t>
            </a:r>
          </a:p>
          <a:p>
            <a:pPr algn="ctr"/>
            <a:r>
              <a:rPr lang="en-US" sz="2400" i="1" dirty="0">
                <a:solidFill>
                  <a:srgbClr val="00B050"/>
                </a:solidFill>
              </a:rPr>
              <a:t>P</a:t>
            </a:r>
            <a:r>
              <a:rPr lang="en-US" sz="2400" i="1" dirty="0" smtClean="0">
                <a:solidFill>
                  <a:srgbClr val="00B050"/>
                </a:solidFill>
              </a:rPr>
              <a:t>oint out similarities &amp; differences </a:t>
            </a:r>
            <a:endParaRPr lang="en-US" sz="2400" i="1" dirty="0">
              <a:solidFill>
                <a:srgbClr val="00B050"/>
              </a:solidFill>
            </a:endParaRPr>
          </a:p>
          <a:p>
            <a:pPr algn="ctr"/>
            <a:r>
              <a:rPr lang="en-US" sz="2400" i="1" dirty="0" smtClean="0">
                <a:solidFill>
                  <a:srgbClr val="00B050"/>
                </a:solidFill>
              </a:rPr>
              <a:t>Talk about new ideas you were exposed to</a:t>
            </a:r>
          </a:p>
          <a:p>
            <a:pPr algn="ctr"/>
            <a:r>
              <a:rPr lang="en-US" sz="2400" i="1" dirty="0">
                <a:solidFill>
                  <a:srgbClr val="00B050"/>
                </a:solidFill>
              </a:rPr>
              <a:t>G</a:t>
            </a:r>
            <a:r>
              <a:rPr lang="en-US" sz="2400" i="1" dirty="0" smtClean="0">
                <a:solidFill>
                  <a:srgbClr val="00B050"/>
                </a:solidFill>
              </a:rPr>
              <a:t>ive examples to illustrate what someone said</a:t>
            </a:r>
          </a:p>
          <a:p>
            <a:pPr algn="ctr"/>
            <a:r>
              <a:rPr lang="en-US" sz="2400" i="1" dirty="0">
                <a:solidFill>
                  <a:srgbClr val="00B050"/>
                </a:solidFill>
              </a:rPr>
              <a:t>S</a:t>
            </a:r>
            <a:r>
              <a:rPr lang="en-US" sz="2400" i="1" dirty="0" smtClean="0">
                <a:solidFill>
                  <a:srgbClr val="00B050"/>
                </a:solidFill>
              </a:rPr>
              <a:t>tate the basis of your disagreement with a comment</a:t>
            </a:r>
          </a:p>
          <a:p>
            <a:pPr algn="ctr"/>
            <a:r>
              <a:rPr lang="en-US" sz="2400" i="1" dirty="0">
                <a:solidFill>
                  <a:srgbClr val="00B050"/>
                </a:solidFill>
              </a:rPr>
              <a:t>T</a:t>
            </a:r>
            <a:r>
              <a:rPr lang="en-US" sz="2400" i="1" dirty="0" smtClean="0">
                <a:solidFill>
                  <a:srgbClr val="00B050"/>
                </a:solidFill>
              </a:rPr>
              <a:t>alk about how a comment led to a new understanding</a:t>
            </a:r>
          </a:p>
          <a:p>
            <a:pPr algn="ctr"/>
            <a:r>
              <a:rPr lang="en-US" sz="2400" i="1" dirty="0">
                <a:solidFill>
                  <a:srgbClr val="00B050"/>
                </a:solidFill>
              </a:rPr>
              <a:t>R</a:t>
            </a:r>
            <a:r>
              <a:rPr lang="en-US" sz="2400" i="1" dirty="0" smtClean="0">
                <a:solidFill>
                  <a:srgbClr val="00B050"/>
                </a:solidFill>
              </a:rPr>
              <a:t>eference a question or issue someone’s comment raised for you</a:t>
            </a:r>
            <a:endParaRPr lang="en-US" sz="2400" dirty="0" smtClean="0"/>
          </a:p>
          <a:p>
            <a:endParaRPr lang="en-US" dirty="0" smtClean="0"/>
          </a:p>
          <a:p>
            <a:endParaRPr lang="en-US" dirty="0"/>
          </a:p>
        </p:txBody>
      </p:sp>
    </p:spTree>
    <p:extLst>
      <p:ext uri="{BB962C8B-B14F-4D97-AF65-F5344CB8AC3E}">
        <p14:creationId xmlns:p14="http://schemas.microsoft.com/office/powerpoint/2010/main" val="1645522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6" y="196949"/>
            <a:ext cx="11549574" cy="1097280"/>
          </a:xfrm>
        </p:spPr>
        <p:txBody>
          <a:bodyPr>
            <a:normAutofit fontScale="90000"/>
          </a:bodyPr>
          <a:lstStyle/>
          <a:p>
            <a:r>
              <a:rPr lang="en-US" i="1" dirty="0" smtClean="0">
                <a:solidFill>
                  <a:srgbClr val="FF0000"/>
                </a:solidFill>
                <a:latin typeface="+mn-lt"/>
              </a:rPr>
              <a:t>Found Poem – a Small Group Reporting </a:t>
            </a:r>
            <a:r>
              <a:rPr lang="en-US" i="1" smtClean="0">
                <a:solidFill>
                  <a:srgbClr val="FF0000"/>
                </a:solidFill>
                <a:latin typeface="+mn-lt"/>
              </a:rPr>
              <a:t>Equity Protocol</a:t>
            </a:r>
            <a:endParaRPr lang="en-US" i="1" dirty="0">
              <a:solidFill>
                <a:srgbClr val="FF0000"/>
              </a:solidFill>
              <a:latin typeface="+mn-lt"/>
            </a:endParaRPr>
          </a:p>
        </p:txBody>
      </p:sp>
      <p:sp>
        <p:nvSpPr>
          <p:cNvPr id="3" name="Content Placeholder 2"/>
          <p:cNvSpPr>
            <a:spLocks noGrp="1"/>
          </p:cNvSpPr>
          <p:nvPr>
            <p:ph idx="1"/>
          </p:nvPr>
        </p:nvSpPr>
        <p:spPr>
          <a:xfrm>
            <a:off x="154747" y="1294229"/>
            <a:ext cx="11408896" cy="5148774"/>
          </a:xfrm>
          <a:solidFill>
            <a:schemeClr val="bg2">
              <a:lumMod val="75000"/>
            </a:schemeClr>
          </a:solidFill>
        </p:spPr>
        <p:txBody>
          <a:bodyPr>
            <a:normAutofit/>
          </a:bodyPr>
          <a:lstStyle/>
          <a:p>
            <a:pPr algn="ctr"/>
            <a:r>
              <a:rPr lang="en-US" sz="4000" dirty="0" smtClean="0"/>
              <a:t>Each group member nominates a phrase spoken by someone in the group during </a:t>
            </a:r>
            <a:r>
              <a:rPr lang="en-US" sz="4000" dirty="0"/>
              <a:t>y</a:t>
            </a:r>
            <a:r>
              <a:rPr lang="en-US" sz="4000" dirty="0" smtClean="0"/>
              <a:t>our discussion – these phrases will constitute a “found poem”</a:t>
            </a:r>
          </a:p>
          <a:p>
            <a:pPr algn="ctr"/>
            <a:r>
              <a:rPr lang="en-US" sz="4000" dirty="0" smtClean="0"/>
              <a:t>Make sure you choose a phrase from </a:t>
            </a:r>
            <a:r>
              <a:rPr lang="en-US" sz="4000" i="1" u="sng" dirty="0" smtClean="0"/>
              <a:t>each</a:t>
            </a:r>
            <a:r>
              <a:rPr lang="en-US" sz="4000" dirty="0" smtClean="0"/>
              <a:t> person </a:t>
            </a:r>
          </a:p>
          <a:p>
            <a:pPr algn="ctr"/>
            <a:r>
              <a:rPr lang="en-US" sz="4000" dirty="0" smtClean="0"/>
              <a:t>When all the phrases are chosen</a:t>
            </a:r>
            <a:r>
              <a:rPr lang="mr-IN" sz="4000" dirty="0" smtClean="0"/>
              <a:t>…</a:t>
            </a:r>
            <a:r>
              <a:rPr lang="en-US" sz="4000" dirty="0" smtClean="0"/>
              <a:t>arrange them in whichever way makes sense to you</a:t>
            </a:r>
          </a:p>
          <a:p>
            <a:pPr algn="ctr"/>
            <a:r>
              <a:rPr lang="en-US" sz="4000" dirty="0"/>
              <a:t>H</a:t>
            </a:r>
            <a:r>
              <a:rPr lang="en-US" sz="4000" dirty="0" smtClean="0"/>
              <a:t>ave someone be ready to read your group’s “found poem” to everyone in the workshop </a:t>
            </a:r>
            <a:endParaRPr lang="en-US" sz="4000" dirty="0"/>
          </a:p>
        </p:txBody>
      </p:sp>
    </p:spTree>
    <p:extLst>
      <p:ext uri="{BB962C8B-B14F-4D97-AF65-F5344CB8AC3E}">
        <p14:creationId xmlns:p14="http://schemas.microsoft.com/office/powerpoint/2010/main" val="224741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 y="365125"/>
            <a:ext cx="3699803" cy="6232622"/>
          </a:xfrm>
        </p:spPr>
        <p:txBody>
          <a:bodyPr>
            <a:normAutofit/>
          </a:bodyPr>
          <a:lstStyle/>
          <a:p>
            <a:pPr algn="ctr"/>
            <a:r>
              <a:rPr lang="en-US" sz="3200" b="1" i="1" dirty="0">
                <a:solidFill>
                  <a:srgbClr val="FF0000"/>
                </a:solidFill>
              </a:rPr>
              <a:t>Two Kinds of Preparation for Teaching that Incorporates </a:t>
            </a:r>
            <a:r>
              <a:rPr lang="en-US" sz="3200" b="1" i="1" dirty="0" smtClean="0">
                <a:solidFill>
                  <a:srgbClr val="FF0000"/>
                </a:solidFill>
              </a:rPr>
              <a:t>Race</a:t>
            </a:r>
            <a:br>
              <a:rPr lang="en-US" sz="3200" b="1" i="1" dirty="0" smtClean="0">
                <a:solidFill>
                  <a:srgbClr val="FF0000"/>
                </a:solidFill>
              </a:rPr>
            </a:br>
            <a:r>
              <a:rPr lang="en-US" sz="3200" b="1" i="1" dirty="0">
                <a:solidFill>
                  <a:srgbClr val="FF0000"/>
                </a:solidFill>
              </a:rPr>
              <a:t/>
            </a:r>
            <a:br>
              <a:rPr lang="en-US" sz="3200" b="1" i="1" dirty="0">
                <a:solidFill>
                  <a:srgbClr val="FF0000"/>
                </a:solidFill>
              </a:rPr>
            </a:br>
            <a:r>
              <a:rPr lang="en-US" sz="3200" b="1" i="1" dirty="0" smtClean="0">
                <a:solidFill>
                  <a:srgbClr val="FF0000"/>
                </a:solidFill>
              </a:rPr>
              <a:t/>
            </a:r>
            <a:br>
              <a:rPr lang="en-US" sz="3200" b="1" i="1" dirty="0" smtClean="0">
                <a:solidFill>
                  <a:srgbClr val="FF0000"/>
                </a:solidFill>
              </a:rPr>
            </a:br>
            <a:r>
              <a:rPr lang="en-US" sz="3200" b="1" i="1" dirty="0">
                <a:solidFill>
                  <a:srgbClr val="FF0000"/>
                </a:solidFill>
              </a:rPr>
              <a:t/>
            </a:r>
            <a:br>
              <a:rPr lang="en-US" sz="3200" b="1" i="1" dirty="0">
                <a:solidFill>
                  <a:srgbClr val="FF0000"/>
                </a:solidFill>
              </a:rPr>
            </a:br>
            <a:r>
              <a:rPr lang="en-US" sz="3200" b="1" i="1" dirty="0" smtClean="0">
                <a:solidFill>
                  <a:srgbClr val="FF0000"/>
                </a:solidFill>
              </a:rPr>
              <a:t/>
            </a:r>
            <a:br>
              <a:rPr lang="en-US" sz="3200" b="1" i="1" dirty="0" smtClean="0">
                <a:solidFill>
                  <a:srgbClr val="FF0000"/>
                </a:solidFill>
              </a:rPr>
            </a:br>
            <a:r>
              <a:rPr lang="en-US" sz="3200" b="1" i="1" dirty="0">
                <a:solidFill>
                  <a:srgbClr val="FF0000"/>
                </a:solidFill>
              </a:rPr>
              <a:t/>
            </a:r>
            <a:br>
              <a:rPr lang="en-US" sz="3200" b="1" i="1" dirty="0">
                <a:solidFill>
                  <a:srgbClr val="FF0000"/>
                </a:solidFill>
              </a:rPr>
            </a:br>
            <a:r>
              <a:rPr lang="en-US" sz="3200" b="1" i="1" dirty="0" smtClean="0">
                <a:solidFill>
                  <a:srgbClr val="FF0000"/>
                </a:solidFill>
              </a:rPr>
              <a:t/>
            </a:r>
            <a:br>
              <a:rPr lang="en-US" sz="3200" b="1" i="1" dirty="0" smtClean="0">
                <a:solidFill>
                  <a:srgbClr val="FF0000"/>
                </a:solidFill>
              </a:rPr>
            </a:br>
            <a:r>
              <a:rPr lang="en-US" sz="3200" b="1" i="1" dirty="0">
                <a:solidFill>
                  <a:srgbClr val="FF0000"/>
                </a:solidFill>
              </a:rPr>
              <a:t/>
            </a:r>
            <a:br>
              <a:rPr lang="en-US" sz="3200" b="1" i="1" dirty="0">
                <a:solidFill>
                  <a:srgbClr val="FF0000"/>
                </a:solidFill>
              </a:rPr>
            </a:br>
            <a:r>
              <a:rPr lang="en-US" sz="3200" b="1" i="1" dirty="0" smtClean="0">
                <a:solidFill>
                  <a:srgbClr val="FF0000"/>
                </a:solidFill>
              </a:rPr>
              <a:t/>
            </a:r>
            <a:br>
              <a:rPr lang="en-US" sz="3200" b="1" i="1" dirty="0" smtClean="0">
                <a:solidFill>
                  <a:srgbClr val="FF0000"/>
                </a:solidFill>
              </a:rPr>
            </a:br>
            <a:endParaRPr lang="en-US" sz="3200" dirty="0"/>
          </a:p>
        </p:txBody>
      </p:sp>
      <p:sp>
        <p:nvSpPr>
          <p:cNvPr id="3" name="Content Placeholder 2"/>
          <p:cNvSpPr>
            <a:spLocks noGrp="1"/>
          </p:cNvSpPr>
          <p:nvPr>
            <p:ph idx="1"/>
          </p:nvPr>
        </p:nvSpPr>
        <p:spPr>
          <a:xfrm>
            <a:off x="4023359" y="365124"/>
            <a:ext cx="8004517" cy="6232623"/>
          </a:xfrm>
          <a:solidFill>
            <a:schemeClr val="accent1">
              <a:lumMod val="20000"/>
              <a:lumOff val="80000"/>
            </a:schemeClr>
          </a:solidFill>
        </p:spPr>
        <p:txBody>
          <a:bodyPr>
            <a:normAutofit fontScale="92500" lnSpcReduction="10000"/>
          </a:bodyPr>
          <a:lstStyle/>
          <a:p>
            <a:r>
              <a:rPr lang="en-US" b="1" i="1" dirty="0" smtClean="0"/>
              <a:t>Technical (Content)</a:t>
            </a:r>
            <a:r>
              <a:rPr lang="en-US" dirty="0" smtClean="0"/>
              <a:t> – reading, viewing, thinking, reflecting on nature of racism, white identity, white supremacy, anti-blackness etc. </a:t>
            </a:r>
          </a:p>
          <a:p>
            <a:r>
              <a:rPr lang="en-US" b="1" i="1" dirty="0" smtClean="0"/>
              <a:t>Technical (Process)</a:t>
            </a:r>
            <a:r>
              <a:rPr lang="en-US" dirty="0" smtClean="0"/>
              <a:t> – how to model disclosure, choose good narratives, build trust, scaffold learning from simple to complex, use protocols</a:t>
            </a:r>
          </a:p>
          <a:p>
            <a:r>
              <a:rPr lang="en-US" b="1" i="1" dirty="0" smtClean="0"/>
              <a:t>Emotional (EQ)</a:t>
            </a:r>
            <a:r>
              <a:rPr lang="en-US" dirty="0" smtClean="0"/>
              <a:t> – this is inherently emotional work in which people are laying bare their identities, experiences, convictions and feelings. It will sometimes be raw &amp; contentious and people will become distressed, angry, and uncomfortable</a:t>
            </a:r>
          </a:p>
          <a:p>
            <a:r>
              <a:rPr lang="en-US" b="1" i="1" dirty="0" smtClean="0"/>
              <a:t>Emotional (Mistakes)</a:t>
            </a:r>
            <a:r>
              <a:rPr lang="en-US" dirty="0" smtClean="0"/>
              <a:t> – this is inherently unpredictable work &amp; you’ll constantly feel like you’ve screwed up, made mistakes, said or done the wrong thing, and mishandled situations</a:t>
            </a:r>
          </a:p>
          <a:p>
            <a:r>
              <a:rPr lang="en-US" dirty="0" smtClean="0"/>
              <a:t>Two ways do do anti-racist work – </a:t>
            </a:r>
            <a:r>
              <a:rPr lang="en-US" b="1" dirty="0" smtClean="0">
                <a:solidFill>
                  <a:srgbClr val="FF0000"/>
                </a:solidFill>
              </a:rPr>
              <a:t>IMPERFECTLY or NOT AT ALL!</a:t>
            </a:r>
          </a:p>
        </p:txBody>
      </p:sp>
      <p:pic>
        <p:nvPicPr>
          <p:cNvPr id="4" name="Picture 3"/>
          <p:cNvPicPr>
            <a:picLocks noChangeAspect="1"/>
          </p:cNvPicPr>
          <p:nvPr/>
        </p:nvPicPr>
        <p:blipFill>
          <a:blip r:embed="rId2"/>
          <a:stretch>
            <a:fillRect/>
          </a:stretch>
        </p:blipFill>
        <p:spPr>
          <a:xfrm>
            <a:off x="89210" y="3404381"/>
            <a:ext cx="3779405" cy="2985267"/>
          </a:xfrm>
          <a:prstGeom prst="rect">
            <a:avLst/>
          </a:prstGeom>
        </p:spPr>
      </p:pic>
    </p:spTree>
    <p:extLst>
      <p:ext uri="{BB962C8B-B14F-4D97-AF65-F5344CB8AC3E}">
        <p14:creationId xmlns:p14="http://schemas.microsoft.com/office/powerpoint/2010/main" val="261113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86" y="365125"/>
            <a:ext cx="5570806" cy="6246690"/>
          </a:xfrm>
          <a:solidFill>
            <a:schemeClr val="accent2">
              <a:lumMod val="40000"/>
              <a:lumOff val="60000"/>
            </a:schemeClr>
          </a:solidFill>
        </p:spPr>
        <p:txBody>
          <a:bodyPr>
            <a:normAutofit/>
          </a:bodyPr>
          <a:lstStyle/>
          <a:p>
            <a:pPr algn="ctr"/>
            <a:r>
              <a:rPr lang="en-US" sz="3200" b="1" dirty="0" smtClean="0"/>
              <a:t>An </a:t>
            </a:r>
            <a:r>
              <a:rPr lang="en-US" sz="3200" b="1" dirty="0" smtClean="0">
                <a:solidFill>
                  <a:srgbClr val="FF0000"/>
                </a:solidFill>
              </a:rPr>
              <a:t>arithmetic level </a:t>
            </a:r>
            <a:r>
              <a:rPr lang="en-US" sz="3200" b="1" dirty="0" smtClean="0"/>
              <a:t>of understanding of the dynamics of pervasive, structural racism amongst many whites who have not thought much about racial identity &amp; whiteness</a:t>
            </a:r>
            <a:br>
              <a:rPr lang="en-US" sz="3200" b="1" dirty="0" smtClean="0"/>
            </a:br>
            <a:r>
              <a:rPr lang="en-US" sz="3200" b="1" i="1" dirty="0" smtClean="0"/>
              <a:t>THIS IS A REASON FOR</a:t>
            </a:r>
            <a:br>
              <a:rPr lang="en-US" sz="3200" b="1" i="1" dirty="0" smtClean="0"/>
            </a:br>
            <a:r>
              <a:rPr lang="en-US" sz="3200" b="1" i="1" dirty="0" smtClean="0"/>
              <a:t>AFFINITY GROUPS</a:t>
            </a:r>
            <a:br>
              <a:rPr lang="en-US" sz="3200" b="1" i="1" dirty="0" smtClean="0"/>
            </a:br>
            <a:r>
              <a:rPr lang="en-US" sz="3200" b="1" i="1" dirty="0"/>
              <a:t/>
            </a:r>
            <a:br>
              <a:rPr lang="en-US" sz="3200" b="1" i="1" dirty="0"/>
            </a:br>
            <a:r>
              <a:rPr lang="en-US" sz="3200" b="1" i="1" dirty="0" smtClean="0"/>
              <a:t/>
            </a:r>
            <a:br>
              <a:rPr lang="en-US" sz="3200" b="1" i="1" dirty="0" smtClean="0"/>
            </a:br>
            <a:r>
              <a:rPr lang="en-US" sz="3200" b="1" i="1" dirty="0"/>
              <a:t/>
            </a:r>
            <a:br>
              <a:rPr lang="en-US" sz="3200" b="1" i="1" dirty="0"/>
            </a:br>
            <a:r>
              <a:rPr lang="en-US" sz="3200" b="1" i="1" dirty="0" smtClean="0"/>
              <a:t/>
            </a:r>
            <a:br>
              <a:rPr lang="en-US" sz="3200" b="1" i="1" dirty="0" smtClean="0"/>
            </a:br>
            <a:endParaRPr lang="en-US" sz="3200" dirty="0"/>
          </a:p>
        </p:txBody>
      </p:sp>
      <p:sp>
        <p:nvSpPr>
          <p:cNvPr id="3" name="Content Placeholder 2"/>
          <p:cNvSpPr>
            <a:spLocks noGrp="1"/>
          </p:cNvSpPr>
          <p:nvPr>
            <p:ph idx="1"/>
          </p:nvPr>
        </p:nvSpPr>
        <p:spPr>
          <a:xfrm>
            <a:off x="6077243" y="365125"/>
            <a:ext cx="5992837" cy="6246690"/>
          </a:xfrm>
          <a:solidFill>
            <a:schemeClr val="accent6">
              <a:lumMod val="20000"/>
              <a:lumOff val="80000"/>
            </a:schemeClr>
          </a:solidFill>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ctr"/>
            <a:r>
              <a:rPr lang="en-US" sz="3200" dirty="0" smtClean="0"/>
              <a:t>A </a:t>
            </a:r>
            <a:r>
              <a:rPr lang="en-US" sz="3200" dirty="0" smtClean="0">
                <a:solidFill>
                  <a:srgbClr val="FF0000"/>
                </a:solidFill>
              </a:rPr>
              <a:t>calculus level </a:t>
            </a:r>
            <a:r>
              <a:rPr lang="en-US" sz="3200" dirty="0" smtClean="0"/>
              <a:t>of understanding amongst black, indigenous and people of color (BIPOC) who have negotiated the dynamics of structural racism &amp; white supremacy all their lives</a:t>
            </a:r>
          </a:p>
          <a:p>
            <a:pPr algn="ctr"/>
            <a:r>
              <a:rPr lang="en-US" sz="3200" i="1" dirty="0" smtClean="0"/>
              <a:t>TIRED OF WITNESSING ‘WOKENESS’</a:t>
            </a:r>
          </a:p>
          <a:p>
            <a:endParaRPr lang="en-US" dirty="0"/>
          </a:p>
        </p:txBody>
      </p:sp>
      <p:pic>
        <p:nvPicPr>
          <p:cNvPr id="4" name="Picture 3"/>
          <p:cNvPicPr>
            <a:picLocks noChangeAspect="1"/>
          </p:cNvPicPr>
          <p:nvPr/>
        </p:nvPicPr>
        <p:blipFill>
          <a:blip r:embed="rId2"/>
          <a:stretch>
            <a:fillRect/>
          </a:stretch>
        </p:blipFill>
        <p:spPr>
          <a:xfrm>
            <a:off x="762929" y="4482789"/>
            <a:ext cx="4038600" cy="2019300"/>
          </a:xfrm>
          <a:prstGeom prst="rect">
            <a:avLst/>
          </a:prstGeom>
        </p:spPr>
      </p:pic>
      <p:pic>
        <p:nvPicPr>
          <p:cNvPr id="5" name="Picture 4"/>
          <p:cNvPicPr>
            <a:picLocks noChangeAspect="1"/>
          </p:cNvPicPr>
          <p:nvPr/>
        </p:nvPicPr>
        <p:blipFill>
          <a:blip r:embed="rId3"/>
          <a:stretch>
            <a:fillRect/>
          </a:stretch>
        </p:blipFill>
        <p:spPr>
          <a:xfrm>
            <a:off x="6756441" y="562648"/>
            <a:ext cx="5263374" cy="2709744"/>
          </a:xfrm>
          <a:prstGeom prst="rect">
            <a:avLst/>
          </a:prstGeom>
        </p:spPr>
      </p:pic>
    </p:spTree>
    <p:extLst>
      <p:ext uri="{BB962C8B-B14F-4D97-AF65-F5344CB8AC3E}">
        <p14:creationId xmlns:p14="http://schemas.microsoft.com/office/powerpoint/2010/main" val="204401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6" y="126608"/>
            <a:ext cx="2940147" cy="801859"/>
          </a:xfrm>
        </p:spPr>
        <p:txBody>
          <a:bodyPr/>
          <a:lstStyle/>
          <a:p>
            <a:r>
              <a:rPr lang="en-US" b="1" i="1" dirty="0" smtClean="0">
                <a:solidFill>
                  <a:srgbClr val="7030A0"/>
                </a:solidFill>
              </a:rPr>
              <a:t>CHALK TALK</a:t>
            </a:r>
            <a:endParaRPr lang="en-US" b="1" i="1" dirty="0">
              <a:solidFill>
                <a:srgbClr val="7030A0"/>
              </a:solidFill>
            </a:endParaRPr>
          </a:p>
        </p:txBody>
      </p:sp>
      <p:sp>
        <p:nvSpPr>
          <p:cNvPr id="3" name="Content Placeholder 2"/>
          <p:cNvSpPr>
            <a:spLocks noGrp="1"/>
          </p:cNvSpPr>
          <p:nvPr>
            <p:ph idx="1"/>
          </p:nvPr>
        </p:nvSpPr>
        <p:spPr>
          <a:xfrm>
            <a:off x="838200" y="1139484"/>
            <a:ext cx="10515600" cy="5542670"/>
          </a:xfrm>
          <a:solidFill>
            <a:schemeClr val="accent4">
              <a:lumMod val="20000"/>
              <a:lumOff val="80000"/>
            </a:schemeClr>
          </a:solidFill>
        </p:spPr>
        <p:txBody>
          <a:bodyPr>
            <a:normAutofit lnSpcReduction="10000"/>
          </a:bodyPr>
          <a:lstStyle/>
          <a:p>
            <a:pPr algn="ctr"/>
            <a:r>
              <a:rPr lang="en-US" sz="4800" i="1" dirty="0">
                <a:solidFill>
                  <a:srgbClr val="FF0000"/>
                </a:solidFill>
              </a:rPr>
              <a:t>What fears, uncertainties &amp; doubts do you carry into this work?</a:t>
            </a:r>
          </a:p>
          <a:p>
            <a:r>
              <a:rPr lang="en-US" sz="3200" dirty="0" smtClean="0"/>
              <a:t>Write your question in the center of the board</a:t>
            </a:r>
          </a:p>
          <a:p>
            <a:r>
              <a:rPr lang="en-US" sz="3200" dirty="0" smtClean="0"/>
              <a:t>Bring everyone to stand by the board</a:t>
            </a:r>
          </a:p>
          <a:p>
            <a:r>
              <a:rPr lang="en-US" sz="3200" dirty="0" smtClean="0"/>
              <a:t>For 5 minutes people stay silent – but write and draw their responses to the question on the board</a:t>
            </a:r>
          </a:p>
          <a:p>
            <a:r>
              <a:rPr lang="en-US" sz="3200" dirty="0" smtClean="0"/>
              <a:t>As postings go up, participants draw lines connecting posts that seem similar or to deal with the same issue</a:t>
            </a:r>
          </a:p>
          <a:p>
            <a:r>
              <a:rPr lang="en-US" sz="3200" dirty="0" smtClean="0"/>
              <a:t>When time is up, the whole group debriefs what’s been posted</a:t>
            </a:r>
            <a:endParaRPr lang="en-US" sz="3200" dirty="0"/>
          </a:p>
        </p:txBody>
      </p:sp>
    </p:spTree>
    <p:extLst>
      <p:ext uri="{BB962C8B-B14F-4D97-AF65-F5344CB8AC3E}">
        <p14:creationId xmlns:p14="http://schemas.microsoft.com/office/powerpoint/2010/main" val="1503484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5925"/>
          </a:xfrm>
        </p:spPr>
        <p:txBody>
          <a:bodyPr/>
          <a:lstStyle/>
          <a:p>
            <a:r>
              <a:rPr lang="en-US" b="1" i="1" dirty="0" smtClean="0">
                <a:solidFill>
                  <a:srgbClr val="FF0000"/>
                </a:solidFill>
              </a:rPr>
              <a:t>Sequencing the Process of Teaching About Race</a:t>
            </a:r>
            <a:endParaRPr lang="en-US" b="1" i="1" dirty="0">
              <a:solidFill>
                <a:srgbClr val="FF0000"/>
              </a:solidFill>
            </a:endParaRPr>
          </a:p>
        </p:txBody>
      </p:sp>
      <p:sp>
        <p:nvSpPr>
          <p:cNvPr id="3" name="Content Placeholder 2"/>
          <p:cNvSpPr>
            <a:spLocks noGrp="1"/>
          </p:cNvSpPr>
          <p:nvPr>
            <p:ph idx="1"/>
          </p:nvPr>
        </p:nvSpPr>
        <p:spPr>
          <a:xfrm>
            <a:off x="0" y="815926"/>
            <a:ext cx="12192000" cy="6042074"/>
          </a:xfrm>
        </p:spPr>
        <p:txBody>
          <a:bodyPr>
            <a:normAutofit/>
          </a:bodyPr>
          <a:lstStyle/>
          <a:p>
            <a:r>
              <a:rPr lang="en-US" dirty="0" smtClean="0"/>
              <a:t>Lose Your Desire/Expectation to Be Perfect</a:t>
            </a:r>
          </a:p>
          <a:p>
            <a:r>
              <a:rPr lang="en-US" dirty="0" smtClean="0">
                <a:solidFill>
                  <a:srgbClr val="FF0000"/>
                </a:solidFill>
              </a:rPr>
              <a:t>       </a:t>
            </a:r>
            <a:r>
              <a:rPr lang="en-US" dirty="0" smtClean="0">
                <a:solidFill>
                  <a:srgbClr val="00B050"/>
                </a:solidFill>
              </a:rPr>
              <a:t>Send Round Introductory Reading/Viewing*</a:t>
            </a:r>
          </a:p>
          <a:p>
            <a:r>
              <a:rPr lang="en-US" dirty="0" smtClean="0">
                <a:solidFill>
                  <a:srgbClr val="FF0000"/>
                </a:solidFill>
              </a:rPr>
              <a:t>             </a:t>
            </a:r>
            <a:r>
              <a:rPr lang="en-US" dirty="0" smtClean="0">
                <a:solidFill>
                  <a:srgbClr val="0070C0"/>
                </a:solidFill>
              </a:rPr>
              <a:t>Take the Emotional Temperature –</a:t>
            </a:r>
            <a:r>
              <a:rPr lang="en-US" dirty="0" err="1" smtClean="0">
                <a:solidFill>
                  <a:srgbClr val="0070C0"/>
                </a:solidFill>
              </a:rPr>
              <a:t>sli.do</a:t>
            </a:r>
            <a:r>
              <a:rPr lang="en-US" dirty="0" smtClean="0">
                <a:solidFill>
                  <a:srgbClr val="0070C0"/>
                </a:solidFill>
              </a:rPr>
              <a:t>, Mood Meter</a:t>
            </a:r>
          </a:p>
          <a:p>
            <a:r>
              <a:rPr lang="en-US" dirty="0" smtClean="0">
                <a:solidFill>
                  <a:srgbClr val="FF0000"/>
                </a:solidFill>
              </a:rPr>
              <a:t>                    Begin By Modeling Self-Disclosure</a:t>
            </a:r>
          </a:p>
          <a:p>
            <a:r>
              <a:rPr lang="en-US" dirty="0" smtClean="0">
                <a:solidFill>
                  <a:srgbClr val="FF0000"/>
                </a:solidFill>
              </a:rPr>
              <a:t>                           </a:t>
            </a:r>
            <a:r>
              <a:rPr lang="en-US" dirty="0" smtClean="0">
                <a:solidFill>
                  <a:srgbClr val="7030A0"/>
                </a:solidFill>
              </a:rPr>
              <a:t>Introduce the Concept of Brave Space</a:t>
            </a:r>
          </a:p>
          <a:p>
            <a:r>
              <a:rPr lang="en-US" dirty="0" smtClean="0">
                <a:solidFill>
                  <a:srgbClr val="FF0000"/>
                </a:solidFill>
              </a:rPr>
              <a:t>                                    </a:t>
            </a:r>
            <a:r>
              <a:rPr lang="en-US" dirty="0" smtClean="0">
                <a:solidFill>
                  <a:srgbClr val="00B050"/>
                </a:solidFill>
              </a:rPr>
              <a:t>Use Conversational Protocols to Engage Everyone</a:t>
            </a:r>
          </a:p>
          <a:p>
            <a:r>
              <a:rPr lang="en-US" dirty="0" smtClean="0">
                <a:solidFill>
                  <a:srgbClr val="00B050"/>
                </a:solidFill>
              </a:rPr>
              <a:t>                                            (Circle of Voices, Circular Response)</a:t>
            </a:r>
          </a:p>
          <a:p>
            <a:r>
              <a:rPr lang="en-US" dirty="0" smtClean="0">
                <a:solidFill>
                  <a:srgbClr val="FF0000"/>
                </a:solidFill>
              </a:rPr>
              <a:t>                                                  </a:t>
            </a:r>
            <a:r>
              <a:rPr lang="en-US" dirty="0" smtClean="0"/>
              <a:t>Check In Regularly via Anonymous Channels</a:t>
            </a:r>
          </a:p>
          <a:p>
            <a:r>
              <a:rPr lang="en-US" dirty="0" smtClean="0"/>
              <a:t>                                                               (</a:t>
            </a:r>
            <a:r>
              <a:rPr lang="en-US" dirty="0" err="1" smtClean="0"/>
              <a:t>sli.do</a:t>
            </a:r>
            <a:r>
              <a:rPr lang="en-US" dirty="0" smtClean="0"/>
              <a:t>, </a:t>
            </a:r>
            <a:r>
              <a:rPr lang="en-US" dirty="0" err="1" smtClean="0"/>
              <a:t>backchannelchat.com</a:t>
            </a:r>
            <a:r>
              <a:rPr lang="en-US" dirty="0" smtClean="0"/>
              <a:t>)   </a:t>
            </a:r>
          </a:p>
          <a:p>
            <a:r>
              <a:rPr lang="en-US" sz="1200" dirty="0" smtClean="0">
                <a:solidFill>
                  <a:srgbClr val="00B050"/>
                </a:solidFill>
              </a:rPr>
              <a:t>* </a:t>
            </a:r>
            <a:r>
              <a:rPr lang="en-US" sz="1400" dirty="0" smtClean="0">
                <a:solidFill>
                  <a:srgbClr val="00B050"/>
                </a:solidFill>
              </a:rPr>
              <a:t>Letter to White America (George </a:t>
            </a:r>
            <a:r>
              <a:rPr lang="en-US" sz="1400" dirty="0" err="1" smtClean="0">
                <a:solidFill>
                  <a:srgbClr val="00B050"/>
                </a:solidFill>
              </a:rPr>
              <a:t>Yancy</a:t>
            </a:r>
            <a:r>
              <a:rPr lang="en-US" sz="1200" dirty="0" smtClean="0">
                <a:solidFill>
                  <a:srgbClr val="00B050"/>
                </a:solidFill>
              </a:rPr>
              <a:t>) </a:t>
            </a:r>
            <a:r>
              <a:rPr lang="en-US" sz="1200" dirty="0" smtClean="0">
                <a:hlinkClick r:id="rId2"/>
              </a:rPr>
              <a:t>https://opinionator.blogs.nytimes.com/2015/12/24/dear-white-america/</a:t>
            </a:r>
            <a:r>
              <a:rPr lang="en-US" sz="1200" dirty="0" smtClean="0">
                <a:solidFill>
                  <a:srgbClr val="FF0000"/>
                </a:solidFill>
              </a:rPr>
              <a:t> </a:t>
            </a:r>
          </a:p>
          <a:p>
            <a:r>
              <a:rPr lang="en-US" sz="1200" dirty="0" smtClean="0">
                <a:solidFill>
                  <a:srgbClr val="00B050"/>
                </a:solidFill>
              </a:rPr>
              <a:t>* </a:t>
            </a:r>
            <a:r>
              <a:rPr lang="en-US" sz="1400" dirty="0" smtClean="0">
                <a:solidFill>
                  <a:srgbClr val="00B050"/>
                </a:solidFill>
              </a:rPr>
              <a:t>What it Means to be American (Color of Fear)</a:t>
            </a:r>
            <a:r>
              <a:rPr lang="en-US" sz="1400" dirty="0" smtClean="0">
                <a:solidFill>
                  <a:srgbClr val="FF0000"/>
                </a:solidFill>
              </a:rPr>
              <a:t> </a:t>
            </a:r>
            <a:r>
              <a:rPr lang="en-US" sz="1200" dirty="0" smtClean="0">
                <a:hlinkClick r:id="rId3"/>
              </a:rPr>
              <a:t>https://www.youtube.com/watch?time_continue=3&amp;v=2nmhAJYxFT4&amp;feature=emb_logo</a:t>
            </a:r>
            <a:r>
              <a:rPr lang="en-US" sz="1200" dirty="0" smtClean="0">
                <a:solidFill>
                  <a:srgbClr val="FF0000"/>
                </a:solidFill>
              </a:rPr>
              <a:t>  </a:t>
            </a:r>
          </a:p>
          <a:p>
            <a:r>
              <a:rPr lang="en-US" sz="1200" dirty="0" smtClean="0">
                <a:solidFill>
                  <a:srgbClr val="00B050"/>
                </a:solidFill>
              </a:rPr>
              <a:t>* </a:t>
            </a:r>
            <a:r>
              <a:rPr lang="en-US" sz="1400" dirty="0" smtClean="0">
                <a:solidFill>
                  <a:srgbClr val="00B050"/>
                </a:solidFill>
              </a:rPr>
              <a:t>Conversations on Race (New York Times</a:t>
            </a:r>
            <a:r>
              <a:rPr lang="en-US" sz="1200" dirty="0" smtClean="0">
                <a:solidFill>
                  <a:srgbClr val="00B050"/>
                </a:solidFill>
              </a:rPr>
              <a:t>) </a:t>
            </a:r>
            <a:r>
              <a:rPr lang="en-US" sz="1200" dirty="0" smtClean="0">
                <a:hlinkClick r:id="rId4"/>
              </a:rPr>
              <a:t>https://www.nytimes.com/interactive/projects/your-stories/conversations-on-race</a:t>
            </a:r>
            <a:r>
              <a:rPr lang="en-US" sz="1200" dirty="0" smtClean="0"/>
              <a:t> </a:t>
            </a:r>
          </a:p>
          <a:p>
            <a:r>
              <a:rPr lang="en-US" sz="1200" dirty="0" smtClean="0">
                <a:solidFill>
                  <a:srgbClr val="00B050"/>
                </a:solidFill>
              </a:rPr>
              <a:t>* How Can We Win (Kimberly Latrice Jones)</a:t>
            </a:r>
            <a:r>
              <a:rPr lang="en-US" sz="1200" dirty="0" smtClean="0">
                <a:solidFill>
                  <a:srgbClr val="00B050"/>
                </a:solidFill>
                <a:hlinkClick r:id="rId3"/>
              </a:rPr>
              <a:t> </a:t>
            </a:r>
            <a:r>
              <a:rPr lang="en-US" sz="1200" dirty="0" smtClean="0">
                <a:hlinkClick r:id="rId5"/>
              </a:rPr>
              <a:t>https://www.youtube.com/watch?v=ZkedkvNn5V0</a:t>
            </a:r>
            <a:r>
              <a:rPr lang="en-US" sz="1200" dirty="0" smtClean="0">
                <a:solidFill>
                  <a:srgbClr val="FF0000"/>
                </a:solidFill>
              </a:rPr>
              <a:t>                 </a:t>
            </a:r>
          </a:p>
        </p:txBody>
      </p:sp>
    </p:spTree>
    <p:extLst>
      <p:ext uri="{BB962C8B-B14F-4D97-AF65-F5344CB8AC3E}">
        <p14:creationId xmlns:p14="http://schemas.microsoft.com/office/powerpoint/2010/main" val="1176467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4" y="0"/>
            <a:ext cx="5880295" cy="6858000"/>
          </a:xfrm>
          <a:solidFill>
            <a:schemeClr val="accent1">
              <a:lumMod val="20000"/>
              <a:lumOff val="80000"/>
            </a:schemeClr>
          </a:solidFill>
        </p:spPr>
        <p:txBody>
          <a:bodyPr>
            <a:normAutofit fontScale="90000"/>
          </a:bodyPr>
          <a:lstStyle/>
          <a:p>
            <a:r>
              <a:rPr lang="en-US" dirty="0">
                <a:latin typeface="+mn-lt"/>
              </a:rPr>
              <a:t/>
            </a:r>
            <a:br>
              <a:rPr lang="en-US" dirty="0">
                <a:latin typeface="+mn-lt"/>
              </a:rPr>
            </a:br>
            <a:r>
              <a:rPr lang="en-US" dirty="0" smtClean="0">
                <a:solidFill>
                  <a:srgbClr val="FF0000"/>
                </a:solidFill>
                <a:latin typeface="+mn-lt"/>
              </a:rPr>
              <a:t>MODELING</a:t>
            </a:r>
            <a:r>
              <a:rPr lang="en-US" dirty="0" smtClean="0">
                <a:latin typeface="+mn-lt"/>
              </a:rPr>
              <a:t/>
            </a:r>
            <a:br>
              <a:rPr lang="en-US" dirty="0" smtClean="0">
                <a:latin typeface="+mn-lt"/>
              </a:rPr>
            </a:br>
            <a:r>
              <a:rPr lang="en-US" sz="4000" dirty="0" smtClean="0">
                <a:latin typeface="+mn-lt"/>
              </a:rPr>
              <a:t>We </a:t>
            </a:r>
            <a:r>
              <a:rPr lang="en-US" sz="4000" dirty="0">
                <a:latin typeface="+mn-lt"/>
              </a:rPr>
              <a:t>take the lead in modeling disclosure </a:t>
            </a:r>
            <a:r>
              <a:rPr lang="en-US" sz="4000" dirty="0" smtClean="0">
                <a:latin typeface="+mn-lt"/>
              </a:rPr>
              <a:t>about</a:t>
            </a:r>
            <a:r>
              <a:rPr lang="mr-IN" sz="4000" dirty="0" smtClean="0">
                <a:latin typeface="+mn-lt"/>
              </a:rPr>
              <a:t>…</a:t>
            </a:r>
            <a:r>
              <a:rPr lang="en-US" sz="4000" dirty="0" smtClean="0">
                <a:latin typeface="+mn-lt"/>
              </a:rPr>
              <a:t/>
            </a:r>
            <a:br>
              <a:rPr lang="en-US" sz="4000" dirty="0" smtClean="0">
                <a:latin typeface="+mn-lt"/>
              </a:rPr>
            </a:br>
            <a:r>
              <a:rPr lang="en-US" sz="4000" dirty="0" smtClean="0">
                <a:latin typeface="+mn-lt"/>
              </a:rPr>
              <a:t/>
            </a:r>
            <a:br>
              <a:rPr lang="en-US" sz="4000" dirty="0" smtClean="0">
                <a:latin typeface="+mn-lt"/>
              </a:rPr>
            </a:br>
            <a:r>
              <a:rPr lang="en-US" sz="4000" dirty="0" smtClean="0">
                <a:latin typeface="+mn-lt"/>
              </a:rPr>
              <a:t>How </a:t>
            </a:r>
            <a:r>
              <a:rPr lang="en-US" sz="4000" dirty="0">
                <a:latin typeface="+mn-lt"/>
              </a:rPr>
              <a:t>our racial identity frames our </a:t>
            </a:r>
            <a:r>
              <a:rPr lang="en-US" sz="4000" dirty="0" smtClean="0">
                <a:latin typeface="+mn-lt"/>
              </a:rPr>
              <a:t>life </a:t>
            </a:r>
            <a:br>
              <a:rPr lang="en-US" sz="4000" dirty="0" smtClean="0">
                <a:latin typeface="+mn-lt"/>
              </a:rPr>
            </a:br>
            <a:r>
              <a:rPr lang="en-US" sz="4000" dirty="0" smtClean="0">
                <a:latin typeface="+mn-lt"/>
              </a:rPr>
              <a:t/>
            </a:r>
            <a:br>
              <a:rPr lang="en-US" sz="4000" dirty="0" smtClean="0">
                <a:latin typeface="+mn-lt"/>
              </a:rPr>
            </a:br>
            <a:r>
              <a:rPr lang="en-US" sz="4000" dirty="0" smtClean="0">
                <a:latin typeface="+mn-lt"/>
              </a:rPr>
              <a:t>How </a:t>
            </a:r>
            <a:r>
              <a:rPr lang="en-US" sz="4000" dirty="0">
                <a:latin typeface="+mn-lt"/>
              </a:rPr>
              <a:t>we struggle to understand  &amp; negotiate </a:t>
            </a:r>
            <a:r>
              <a:rPr lang="en-US" sz="4000" dirty="0" smtClean="0">
                <a:latin typeface="+mn-lt"/>
              </a:rPr>
              <a:t>racism</a:t>
            </a:r>
            <a:br>
              <a:rPr lang="en-US" sz="4000" dirty="0" smtClean="0">
                <a:latin typeface="+mn-lt"/>
              </a:rPr>
            </a:br>
            <a:r>
              <a:rPr lang="en-US" sz="4000" dirty="0" smtClean="0">
                <a:latin typeface="+mn-lt"/>
              </a:rPr>
              <a:t/>
            </a:r>
            <a:br>
              <a:rPr lang="en-US" sz="4000" dirty="0" smtClean="0">
                <a:latin typeface="+mn-lt"/>
              </a:rPr>
            </a:br>
            <a:r>
              <a:rPr lang="en-US" sz="4000" dirty="0">
                <a:latin typeface="+mn-lt"/>
              </a:rPr>
              <a:t>H</a:t>
            </a:r>
            <a:r>
              <a:rPr lang="en-US" sz="4000" dirty="0" smtClean="0">
                <a:latin typeface="+mn-lt"/>
              </a:rPr>
              <a:t>ow </a:t>
            </a:r>
            <a:r>
              <a:rPr lang="en-US" sz="4000" dirty="0">
                <a:latin typeface="+mn-lt"/>
              </a:rPr>
              <a:t>we make sense of what’s happening in the wider </a:t>
            </a:r>
            <a:r>
              <a:rPr lang="en-US" sz="4000" dirty="0" smtClean="0">
                <a:latin typeface="+mn-lt"/>
              </a:rPr>
              <a:t>world</a:t>
            </a:r>
            <a:r>
              <a:rPr lang="en-US" dirty="0" smtClean="0">
                <a:latin typeface="+mn-lt"/>
              </a:rPr>
              <a:t/>
            </a:r>
            <a:br>
              <a:rPr lang="en-US" dirty="0" smtClean="0">
                <a:latin typeface="+mn-lt"/>
              </a:rPr>
            </a:br>
            <a:endParaRPr lang="en-US" dirty="0">
              <a:latin typeface="+mn-lt"/>
            </a:endParaRPr>
          </a:p>
        </p:txBody>
      </p:sp>
      <p:sp>
        <p:nvSpPr>
          <p:cNvPr id="3" name="Content Placeholder 2"/>
          <p:cNvSpPr>
            <a:spLocks noGrp="1"/>
          </p:cNvSpPr>
          <p:nvPr>
            <p:ph idx="1"/>
          </p:nvPr>
        </p:nvSpPr>
        <p:spPr>
          <a:xfrm>
            <a:off x="6161648" y="0"/>
            <a:ext cx="5880297" cy="6858000"/>
          </a:xfrm>
          <a:solidFill>
            <a:schemeClr val="accent6">
              <a:lumMod val="20000"/>
              <a:lumOff val="80000"/>
            </a:schemeClr>
          </a:solidFill>
        </p:spPr>
        <p:txBody>
          <a:bodyPr>
            <a:normAutofit lnSpcReduction="10000"/>
          </a:bodyPr>
          <a:lstStyle/>
          <a:p>
            <a:r>
              <a:rPr lang="en-US" sz="3200" b="1" dirty="0" smtClean="0">
                <a:solidFill>
                  <a:srgbClr val="FF0000"/>
                </a:solidFill>
              </a:rPr>
              <a:t>BRAVE SPACES</a:t>
            </a:r>
          </a:p>
          <a:p>
            <a:r>
              <a:rPr lang="en-US" sz="3200" dirty="0" smtClean="0"/>
              <a:t>It’s our responsibility to prepare students &amp; colleagues for the ‘brave spaces’ they will enter as race is discussed</a:t>
            </a:r>
            <a:r>
              <a:rPr lang="mr-IN" sz="3200" dirty="0" smtClean="0"/>
              <a:t>…</a:t>
            </a:r>
            <a:endParaRPr lang="en-US" sz="3200" dirty="0" smtClean="0"/>
          </a:p>
          <a:p>
            <a:r>
              <a:rPr lang="en-US" sz="3200" dirty="0" smtClean="0"/>
              <a:t>The normality of strong emotions &amp; feelings – anger, frustration, sadness, fatigue, desperation, confusion </a:t>
            </a:r>
          </a:p>
          <a:p>
            <a:r>
              <a:rPr lang="en-US" sz="3200" dirty="0" smtClean="0"/>
              <a:t>The normality of silence as a necessary dynamic of making sense of starkly different realities</a:t>
            </a:r>
          </a:p>
          <a:p>
            <a:r>
              <a:rPr lang="en-US" sz="3200" dirty="0" smtClean="0"/>
              <a:t>The discomfort that lies ahead &amp; that is predictable &amp; ‘normal’</a:t>
            </a:r>
          </a:p>
          <a:p>
            <a:r>
              <a:rPr lang="en-US" sz="3200" dirty="0" smtClean="0"/>
              <a:t>The lack of closure </a:t>
            </a:r>
          </a:p>
        </p:txBody>
      </p:sp>
    </p:spTree>
    <p:extLst>
      <p:ext uri="{BB962C8B-B14F-4D97-AF65-F5344CB8AC3E}">
        <p14:creationId xmlns:p14="http://schemas.microsoft.com/office/powerpoint/2010/main" val="106137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6" y="3291840"/>
            <a:ext cx="2940146" cy="2391508"/>
          </a:xfrm>
        </p:spPr>
        <p:txBody>
          <a:bodyPr>
            <a:normAutofit fontScale="90000"/>
          </a:bodyPr>
          <a:lstStyle/>
          <a:p>
            <a:r>
              <a:rPr lang="en-US" b="1" i="1" dirty="0">
                <a:solidFill>
                  <a:srgbClr val="FF0000"/>
                </a:solidFill>
              </a:rPr>
              <a:t>So where do </a:t>
            </a:r>
            <a:r>
              <a:rPr lang="en-US" b="1" i="1" dirty="0" smtClean="0">
                <a:solidFill>
                  <a:srgbClr val="FF0000"/>
                </a:solidFill>
              </a:rPr>
              <a:t>White faculty </a:t>
            </a:r>
            <a:r>
              <a:rPr lang="en-US" b="1" i="1" dirty="0">
                <a:solidFill>
                  <a:srgbClr val="FF0000"/>
                </a:solidFill>
              </a:rPr>
              <a:t>go from here?</a:t>
            </a:r>
            <a:endParaRPr lang="en-US" dirty="0"/>
          </a:p>
        </p:txBody>
      </p:sp>
      <p:sp>
        <p:nvSpPr>
          <p:cNvPr id="3" name="Content Placeholder 2"/>
          <p:cNvSpPr>
            <a:spLocks noGrp="1"/>
          </p:cNvSpPr>
          <p:nvPr>
            <p:ph idx="1"/>
          </p:nvPr>
        </p:nvSpPr>
        <p:spPr>
          <a:xfrm>
            <a:off x="3133492" y="100362"/>
            <a:ext cx="7403211" cy="6652130"/>
          </a:xfrm>
          <a:solidFill>
            <a:schemeClr val="accent2">
              <a:lumMod val="20000"/>
              <a:lumOff val="80000"/>
            </a:schemeClr>
          </a:solidFill>
        </p:spPr>
        <p:txBody>
          <a:bodyPr>
            <a:normAutofit lnSpcReduction="10000"/>
          </a:bodyPr>
          <a:lstStyle/>
          <a:p>
            <a:r>
              <a:rPr lang="en-US" dirty="0" smtClean="0"/>
              <a:t>Understand that calling out racism is the responsibility of whites – don’t wait for BIPOC to be the first to raise these issues</a:t>
            </a:r>
          </a:p>
          <a:p>
            <a:r>
              <a:rPr lang="en-US" dirty="0" smtClean="0"/>
              <a:t>Don’t wait for people of color to say they’re uncomfortable with something – if you have any unease, name it</a:t>
            </a:r>
          </a:p>
          <a:p>
            <a:r>
              <a:rPr lang="en-US" dirty="0" smtClean="0"/>
              <a:t>Work on naming racism as LEARNED behavior – not as an individual soul flaw or inherent lack of humanity, empathy, compassion </a:t>
            </a:r>
          </a:p>
          <a:p>
            <a:r>
              <a:rPr lang="en-US" dirty="0" smtClean="0"/>
              <a:t>Strive to model anti-racist awareness in your own contributions</a:t>
            </a:r>
          </a:p>
          <a:p>
            <a:r>
              <a:rPr lang="en-US" dirty="0" smtClean="0"/>
              <a:t>Understand white privilege/power as an unconscious phenomenon – as not having to worry about how your race makes things difficult for you &amp; anticipate how to negotiate barriers &amp; survive emotionally</a:t>
            </a:r>
          </a:p>
        </p:txBody>
      </p:sp>
      <p:pic>
        <p:nvPicPr>
          <p:cNvPr id="4" name="Picture 3"/>
          <p:cNvPicPr>
            <a:picLocks noChangeAspect="1"/>
          </p:cNvPicPr>
          <p:nvPr/>
        </p:nvPicPr>
        <p:blipFill>
          <a:blip r:embed="rId2"/>
          <a:stretch>
            <a:fillRect/>
          </a:stretch>
        </p:blipFill>
        <p:spPr>
          <a:xfrm>
            <a:off x="21992" y="100362"/>
            <a:ext cx="3111500" cy="2616200"/>
          </a:xfrm>
          <a:prstGeom prst="rect">
            <a:avLst/>
          </a:prstGeom>
        </p:spPr>
      </p:pic>
      <p:pic>
        <p:nvPicPr>
          <p:cNvPr id="5" name="Picture 4"/>
          <p:cNvPicPr>
            <a:picLocks noChangeAspect="1"/>
          </p:cNvPicPr>
          <p:nvPr/>
        </p:nvPicPr>
        <p:blipFill>
          <a:blip r:embed="rId3"/>
          <a:stretch>
            <a:fillRect/>
          </a:stretch>
        </p:blipFill>
        <p:spPr>
          <a:xfrm>
            <a:off x="10128737" y="3291840"/>
            <a:ext cx="2063263" cy="3367668"/>
          </a:xfrm>
          <a:prstGeom prst="rect">
            <a:avLst/>
          </a:prstGeom>
        </p:spPr>
      </p:pic>
    </p:spTree>
    <p:extLst>
      <p:ext uri="{BB962C8B-B14F-4D97-AF65-F5344CB8AC3E}">
        <p14:creationId xmlns:p14="http://schemas.microsoft.com/office/powerpoint/2010/main" val="670414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86" y="3432517"/>
            <a:ext cx="3111500" cy="2744446"/>
          </a:xfrm>
        </p:spPr>
        <p:txBody>
          <a:bodyPr/>
          <a:lstStyle/>
          <a:p>
            <a:r>
              <a:rPr lang="en-US" b="1" i="1" dirty="0" smtClean="0">
                <a:solidFill>
                  <a:srgbClr val="FF0000"/>
                </a:solidFill>
              </a:rPr>
              <a:t>So where do White faculty go from here?</a:t>
            </a:r>
            <a:endParaRPr lang="en-US" dirty="0"/>
          </a:p>
        </p:txBody>
      </p:sp>
      <p:sp>
        <p:nvSpPr>
          <p:cNvPr id="3" name="Content Placeholder 2"/>
          <p:cNvSpPr>
            <a:spLocks noGrp="1"/>
          </p:cNvSpPr>
          <p:nvPr>
            <p:ph idx="1"/>
          </p:nvPr>
        </p:nvSpPr>
        <p:spPr>
          <a:xfrm>
            <a:off x="3378787" y="126608"/>
            <a:ext cx="6876562" cy="6625883"/>
          </a:xfrm>
          <a:solidFill>
            <a:schemeClr val="accent6">
              <a:lumMod val="40000"/>
              <a:lumOff val="60000"/>
            </a:schemeClr>
          </a:solidFill>
        </p:spPr>
        <p:txBody>
          <a:bodyPr>
            <a:normAutofit/>
          </a:bodyPr>
          <a:lstStyle/>
          <a:p>
            <a:r>
              <a:rPr lang="en-US" sz="3200" dirty="0" smtClean="0"/>
              <a:t>Don’t expect gratitude or thanks – you’re just doing the right thing</a:t>
            </a:r>
          </a:p>
          <a:p>
            <a:r>
              <a:rPr lang="en-US" sz="3200" dirty="0" smtClean="0"/>
              <a:t>Don’t preach at, or disdain, those you regard as “less enlightened”</a:t>
            </a:r>
          </a:p>
          <a:p>
            <a:r>
              <a:rPr lang="en-US" sz="3200" dirty="0" smtClean="0"/>
              <a:t>Don’t set up people to “confess” &amp; then grant absolution </a:t>
            </a:r>
          </a:p>
          <a:p>
            <a:r>
              <a:rPr lang="en-US" sz="3200" dirty="0" smtClean="0"/>
              <a:t>Don’t stay silent in multiracial discussions </a:t>
            </a:r>
          </a:p>
          <a:p>
            <a:r>
              <a:rPr lang="en-US" sz="3200" dirty="0" smtClean="0"/>
              <a:t>Do assume you’ll say the “wrong” thing &amp; leave feeling you messed up</a:t>
            </a:r>
          </a:p>
          <a:p>
            <a:r>
              <a:rPr lang="en-US" sz="3200" dirty="0" smtClean="0"/>
              <a:t>Strive to</a:t>
            </a:r>
            <a:r>
              <a:rPr lang="en-US" sz="3200" b="1" i="1" dirty="0" smtClean="0"/>
              <a:t> act </a:t>
            </a:r>
            <a:r>
              <a:rPr lang="en-US" sz="3200" dirty="0" smtClean="0"/>
              <a:t>as allies – but watch out for making a big deal out of publicly declaring yourself an ally to BIPOC</a:t>
            </a:r>
          </a:p>
        </p:txBody>
      </p:sp>
      <p:pic>
        <p:nvPicPr>
          <p:cNvPr id="4" name="Picture 3"/>
          <p:cNvPicPr>
            <a:picLocks noChangeAspect="1"/>
          </p:cNvPicPr>
          <p:nvPr/>
        </p:nvPicPr>
        <p:blipFill>
          <a:blip r:embed="rId2"/>
          <a:stretch>
            <a:fillRect/>
          </a:stretch>
        </p:blipFill>
        <p:spPr>
          <a:xfrm>
            <a:off x="267286" y="361176"/>
            <a:ext cx="3111500" cy="2616200"/>
          </a:xfrm>
          <a:prstGeom prst="rect">
            <a:avLst/>
          </a:prstGeom>
        </p:spPr>
      </p:pic>
      <p:pic>
        <p:nvPicPr>
          <p:cNvPr id="5" name="Picture 4"/>
          <p:cNvPicPr>
            <a:picLocks noChangeAspect="1"/>
          </p:cNvPicPr>
          <p:nvPr/>
        </p:nvPicPr>
        <p:blipFill>
          <a:blip r:embed="rId3"/>
          <a:stretch>
            <a:fillRect/>
          </a:stretch>
        </p:blipFill>
        <p:spPr>
          <a:xfrm>
            <a:off x="10255349" y="2977376"/>
            <a:ext cx="1936651" cy="3122961"/>
          </a:xfrm>
          <a:prstGeom prst="rect">
            <a:avLst/>
          </a:prstGeom>
        </p:spPr>
      </p:pic>
    </p:spTree>
    <p:extLst>
      <p:ext uri="{BB962C8B-B14F-4D97-AF65-F5344CB8AC3E}">
        <p14:creationId xmlns:p14="http://schemas.microsoft.com/office/powerpoint/2010/main" val="1250560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543"/>
            <a:ext cx="10515600" cy="801857"/>
          </a:xfrm>
        </p:spPr>
        <p:txBody>
          <a:bodyPr/>
          <a:lstStyle/>
          <a:p>
            <a:r>
              <a:rPr lang="en-US" b="1" i="1" smtClean="0">
                <a:solidFill>
                  <a:srgbClr val="FF0000"/>
                </a:solidFill>
              </a:rPr>
              <a:t>Another Classroom Discussion Equity Protocol</a:t>
            </a:r>
            <a:endParaRPr lang="en-US"/>
          </a:p>
        </p:txBody>
      </p:sp>
      <p:sp>
        <p:nvSpPr>
          <p:cNvPr id="3" name="Content Placeholder 2"/>
          <p:cNvSpPr>
            <a:spLocks noGrp="1"/>
          </p:cNvSpPr>
          <p:nvPr>
            <p:ph idx="1"/>
          </p:nvPr>
        </p:nvSpPr>
        <p:spPr>
          <a:xfrm>
            <a:off x="838200" y="914400"/>
            <a:ext cx="10515600" cy="5739618"/>
          </a:xfrm>
          <a:solidFill>
            <a:schemeClr val="accent1">
              <a:lumMod val="20000"/>
              <a:lumOff val="80000"/>
            </a:schemeClr>
          </a:solidFill>
        </p:spPr>
        <p:txBody>
          <a:bodyPr>
            <a:normAutofit lnSpcReduction="10000"/>
          </a:bodyPr>
          <a:lstStyle/>
          <a:p>
            <a:pPr algn="ctr"/>
            <a:r>
              <a:rPr lang="en-US" sz="3600" dirty="0" smtClean="0"/>
              <a:t>Here we will try a different protocol that is slightly more complex. </a:t>
            </a:r>
            <a:endParaRPr lang="en-US" sz="3600" dirty="0" smtClean="0"/>
          </a:p>
          <a:p>
            <a:pPr algn="ctr"/>
            <a:r>
              <a:rPr lang="en-US" sz="3600" dirty="0" smtClean="0"/>
              <a:t>It </a:t>
            </a:r>
            <a:r>
              <a:rPr lang="en-US" sz="3600" dirty="0" smtClean="0"/>
              <a:t>is also adaptable across both online &amp; face-to-face contexts – </a:t>
            </a:r>
            <a:r>
              <a:rPr lang="en-US" sz="3600" b="1" dirty="0" smtClean="0">
                <a:solidFill>
                  <a:srgbClr val="7030A0"/>
                </a:solidFill>
              </a:rPr>
              <a:t>Circular Response</a:t>
            </a:r>
          </a:p>
          <a:p>
            <a:pPr algn="ctr"/>
            <a:r>
              <a:rPr lang="en-US" sz="3600" dirty="0" smtClean="0"/>
              <a:t>Please follow the protocol. We will work in groups of 6.</a:t>
            </a:r>
          </a:p>
          <a:p>
            <a:pPr algn="ctr"/>
            <a:r>
              <a:rPr lang="en-US" sz="3600" dirty="0" smtClean="0"/>
              <a:t>The question (a sort of two-parter!)</a:t>
            </a:r>
            <a:r>
              <a:rPr lang="mr-IN" sz="3600" dirty="0" smtClean="0"/>
              <a:t>…</a:t>
            </a:r>
            <a:r>
              <a:rPr lang="en-US" sz="3600" dirty="0" smtClean="0"/>
              <a:t>. </a:t>
            </a:r>
          </a:p>
          <a:p>
            <a:pPr algn="ctr"/>
            <a:r>
              <a:rPr lang="en-US" sz="4400" i="1" dirty="0" smtClean="0">
                <a:solidFill>
                  <a:srgbClr val="FF0000"/>
                </a:solidFill>
              </a:rPr>
              <a:t>What dynamics around dealing with racial identity and/or racism do you find the most difficult to negotiate as an educator? </a:t>
            </a:r>
          </a:p>
        </p:txBody>
      </p:sp>
    </p:spTree>
    <p:extLst>
      <p:ext uri="{BB962C8B-B14F-4D97-AF65-F5344CB8AC3E}">
        <p14:creationId xmlns:p14="http://schemas.microsoft.com/office/powerpoint/2010/main" val="1289295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39043" cy="5811838"/>
          </a:xfrm>
          <a:solidFill>
            <a:schemeClr val="accent1">
              <a:lumMod val="20000"/>
              <a:lumOff val="80000"/>
            </a:schemeClr>
          </a:solidFill>
        </p:spPr>
        <p:txBody>
          <a:bodyPr>
            <a:noAutofit/>
          </a:bodyPr>
          <a:lstStyle/>
          <a:p>
            <a:r>
              <a:rPr lang="en-US" sz="2400" i="1" dirty="0">
                <a:latin typeface="+mn-lt"/>
              </a:rPr>
              <a:t>Who I am as a teacher is influenced by who I am as a learner</a:t>
            </a:r>
            <a:r>
              <a:rPr lang="mr-IN" sz="2400" i="1" dirty="0">
                <a:latin typeface="+mn-lt"/>
              </a:rPr>
              <a:t>…</a:t>
            </a:r>
            <a:r>
              <a:rPr lang="en-US" sz="2400" i="1" dirty="0">
                <a:latin typeface="+mn-lt"/>
              </a:rPr>
              <a:t>.</a:t>
            </a:r>
            <a:br>
              <a:rPr lang="en-US" sz="2400" i="1" dirty="0">
                <a:latin typeface="+mn-lt"/>
              </a:rPr>
            </a:br>
            <a:r>
              <a:rPr lang="en-US" sz="2400" dirty="0">
                <a:latin typeface="+mn-lt"/>
              </a:rPr>
              <a:t/>
            </a:r>
            <a:br>
              <a:rPr lang="en-US" sz="2400" dirty="0">
                <a:latin typeface="+mn-lt"/>
              </a:rPr>
            </a:br>
            <a:r>
              <a:rPr lang="en-US" sz="2400" b="1" dirty="0">
                <a:solidFill>
                  <a:srgbClr val="FF0000"/>
                </a:solidFill>
                <a:latin typeface="+mn-lt"/>
              </a:rPr>
              <a:t>History of academic mediocrity </a:t>
            </a:r>
            <a:r>
              <a:rPr lang="en-US" sz="2400" dirty="0">
                <a:latin typeface="+mn-lt"/>
              </a:rPr>
              <a:t>–failed high school leaving exams, university places cancelled, College of Technology, graduated in bottom half of my class, turned down for graduate study, failed my master’s degree exam – </a:t>
            </a:r>
            <a:r>
              <a:rPr lang="en-US" sz="2400" i="1" dirty="0">
                <a:latin typeface="+mn-lt"/>
              </a:rPr>
              <a:t>Broadening </a:t>
            </a:r>
            <a:r>
              <a:rPr lang="en-US" sz="2400" i="1" dirty="0" smtClean="0">
                <a:latin typeface="+mn-lt"/>
              </a:rPr>
              <a:t>student-centered </a:t>
            </a:r>
            <a:r>
              <a:rPr lang="en-US" sz="2400" i="1" dirty="0">
                <a:latin typeface="+mn-lt"/>
              </a:rPr>
              <a:t>assessment </a:t>
            </a:r>
            <a:r>
              <a:rPr lang="en-US" sz="2400" i="1" dirty="0" smtClean="0">
                <a:latin typeface="+mn-lt"/>
              </a:rPr>
              <a:t>measures</a:t>
            </a:r>
            <a:br>
              <a:rPr lang="en-US" sz="2400" i="1" dirty="0" smtClean="0">
                <a:latin typeface="+mn-lt"/>
              </a:rPr>
            </a:br>
            <a:r>
              <a:rPr lang="en-US" sz="2400" i="1" dirty="0" smtClean="0">
                <a:latin typeface="+mn-lt"/>
              </a:rPr>
              <a:t/>
            </a:r>
            <a:br>
              <a:rPr lang="en-US" sz="2400" i="1" dirty="0" smtClean="0">
                <a:latin typeface="+mn-lt"/>
              </a:rPr>
            </a:br>
            <a:r>
              <a:rPr lang="en-US" sz="2400" i="1" dirty="0">
                <a:latin typeface="+mn-lt"/>
              </a:rPr>
              <a:t/>
            </a:r>
            <a:br>
              <a:rPr lang="en-US" sz="2400" i="1" dirty="0">
                <a:latin typeface="+mn-lt"/>
              </a:rPr>
            </a:br>
            <a:r>
              <a:rPr lang="en-US" sz="2400" i="1" dirty="0" smtClean="0">
                <a:latin typeface="+mn-lt"/>
              </a:rPr>
              <a:t/>
            </a:r>
            <a:br>
              <a:rPr lang="en-US" sz="2400" i="1" dirty="0" smtClean="0">
                <a:latin typeface="+mn-lt"/>
              </a:rPr>
            </a:br>
            <a:r>
              <a:rPr lang="en-US" sz="2400" i="1" dirty="0">
                <a:latin typeface="+mn-lt"/>
              </a:rPr>
              <a:t/>
            </a:r>
            <a:br>
              <a:rPr lang="en-US" sz="2400" i="1" dirty="0">
                <a:latin typeface="+mn-lt"/>
              </a:rPr>
            </a:br>
            <a:r>
              <a:rPr lang="en-US" sz="2400" i="1" dirty="0" smtClean="0">
                <a:latin typeface="+mn-lt"/>
              </a:rPr>
              <a:t/>
            </a:r>
            <a:br>
              <a:rPr lang="en-US" sz="2400" i="1" dirty="0" smtClean="0">
                <a:latin typeface="+mn-lt"/>
              </a:rPr>
            </a:br>
            <a:r>
              <a:rPr lang="en-US" sz="2400" i="1" dirty="0">
                <a:latin typeface="+mn-lt"/>
              </a:rPr>
              <a:t/>
            </a:r>
            <a:br>
              <a:rPr lang="en-US" sz="2400" i="1" dirty="0">
                <a:latin typeface="+mn-lt"/>
              </a:rPr>
            </a:br>
            <a:endParaRPr lang="en-US" sz="2400" dirty="0">
              <a:latin typeface="+mn-lt"/>
            </a:endParaRPr>
          </a:p>
        </p:txBody>
      </p:sp>
      <p:sp>
        <p:nvSpPr>
          <p:cNvPr id="3" name="Content Placeholder 2"/>
          <p:cNvSpPr>
            <a:spLocks noGrp="1"/>
          </p:cNvSpPr>
          <p:nvPr>
            <p:ph idx="1"/>
          </p:nvPr>
        </p:nvSpPr>
        <p:spPr>
          <a:xfrm>
            <a:off x="6386732" y="365125"/>
            <a:ext cx="4967068" cy="5811838"/>
          </a:xfrm>
          <a:solidFill>
            <a:schemeClr val="accent6">
              <a:lumMod val="20000"/>
              <a:lumOff val="80000"/>
            </a:schemeClr>
          </a:solidFill>
        </p:spPr>
        <p:txBody>
          <a:bodyPr/>
          <a:lstStyle/>
          <a:p>
            <a:r>
              <a:rPr lang="en-US" b="1" dirty="0" smtClean="0">
                <a:solidFill>
                  <a:srgbClr val="FF0000"/>
                </a:solidFill>
                <a:latin typeface="+mn-lt"/>
              </a:rPr>
              <a:t>Watching my doctoral supervisor </a:t>
            </a:r>
            <a:r>
              <a:rPr lang="en-US" dirty="0" smtClean="0">
                <a:latin typeface="+mn-lt"/>
              </a:rPr>
              <a:t>– giving me ‘bad’ inconvenient news in a way that I knew was in my own best interests</a:t>
            </a:r>
            <a:br>
              <a:rPr lang="en-US" dirty="0" smtClean="0">
                <a:latin typeface="+mn-lt"/>
              </a:rPr>
            </a:br>
            <a:r>
              <a:rPr lang="en-US" i="1" dirty="0" smtClean="0">
                <a:latin typeface="+mn-lt"/>
              </a:rPr>
              <a:t>Ethical use of teacher power</a:t>
            </a:r>
            <a:br>
              <a:rPr lang="en-US" i="1" dirty="0" smtClean="0">
                <a:latin typeface="+mn-lt"/>
              </a:rPr>
            </a:br>
            <a:r>
              <a:rPr lang="en-US" i="1" dirty="0" smtClean="0">
                <a:latin typeface="+mn-lt"/>
              </a:rPr>
              <a:t>Relational underpinnings to critical thinking </a:t>
            </a:r>
            <a:br>
              <a:rPr lang="en-US" i="1" dirty="0" smtClean="0">
                <a:latin typeface="+mn-lt"/>
              </a:rPr>
            </a:br>
            <a:r>
              <a:rPr lang="en-US" i="1" dirty="0" smtClean="0">
                <a:latin typeface="+mn-lt"/>
              </a:rPr>
              <a:t>An authoritative ally</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21" y="3896752"/>
            <a:ext cx="3854548" cy="27994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2982351" y="4413737"/>
            <a:ext cx="104102" cy="1301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163" y="3777177"/>
            <a:ext cx="1976514" cy="2919046"/>
          </a:xfrm>
          <a:prstGeom prst="rect">
            <a:avLst/>
          </a:prstGeom>
        </p:spPr>
      </p:pic>
    </p:spTree>
    <p:extLst>
      <p:ext uri="{BB962C8B-B14F-4D97-AF65-F5344CB8AC3E}">
        <p14:creationId xmlns:p14="http://schemas.microsoft.com/office/powerpoint/2010/main" val="1678906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463974" cy="970671"/>
          </a:xfrm>
        </p:spPr>
        <p:txBody>
          <a:bodyPr>
            <a:noAutofit/>
          </a:bodyPr>
          <a:lstStyle/>
          <a:p>
            <a:r>
              <a:rPr lang="en-US" sz="3200" b="1" i="1" dirty="0" smtClean="0">
                <a:solidFill>
                  <a:srgbClr val="FF0000"/>
                </a:solidFill>
                <a:latin typeface="+mn-lt"/>
              </a:rPr>
              <a:t>Circular Response</a:t>
            </a:r>
            <a:r>
              <a:rPr lang="en-US" sz="3200" dirty="0" smtClean="0">
                <a:latin typeface="+mn-lt"/>
              </a:rPr>
              <a:t/>
            </a:r>
            <a:br>
              <a:rPr lang="en-US" sz="3200" dirty="0" smtClean="0">
                <a:latin typeface="+mn-lt"/>
              </a:rPr>
            </a:br>
            <a:r>
              <a:rPr lang="en-US" sz="2000" dirty="0" smtClean="0">
                <a:latin typeface="+mn-lt"/>
              </a:rPr>
              <a:t>S. Brookfield &amp; S. </a:t>
            </a:r>
            <a:r>
              <a:rPr lang="en-US" sz="2000" dirty="0" err="1" smtClean="0">
                <a:latin typeface="+mn-lt"/>
              </a:rPr>
              <a:t>Preskill</a:t>
            </a:r>
            <a:r>
              <a:rPr lang="en-US" sz="2000" dirty="0" smtClean="0">
                <a:latin typeface="+mn-lt"/>
              </a:rPr>
              <a:t>. 2016. </a:t>
            </a:r>
            <a:r>
              <a:rPr lang="en-US" sz="2000" i="1" dirty="0" smtClean="0">
                <a:latin typeface="+mn-lt"/>
              </a:rPr>
              <a:t>The discussion book: 50 great ways to get people talking</a:t>
            </a:r>
            <a:r>
              <a:rPr lang="en-US" sz="2000" dirty="0" smtClean="0">
                <a:latin typeface="+mn-lt"/>
              </a:rPr>
              <a:t>. Hoboken, NJ: Wiley</a:t>
            </a:r>
            <a:endParaRPr lang="en-US" sz="2000" dirty="0">
              <a:latin typeface="+mn-lt"/>
            </a:endParaRPr>
          </a:p>
        </p:txBody>
      </p:sp>
      <p:sp>
        <p:nvSpPr>
          <p:cNvPr id="3" name="Content Placeholder 2"/>
          <p:cNvSpPr>
            <a:spLocks noGrp="1"/>
          </p:cNvSpPr>
          <p:nvPr>
            <p:ph idx="1"/>
          </p:nvPr>
        </p:nvSpPr>
        <p:spPr>
          <a:xfrm>
            <a:off x="1" y="970671"/>
            <a:ext cx="12192000" cy="5887329"/>
          </a:xfrm>
          <a:solidFill>
            <a:schemeClr val="accent2">
              <a:lumMod val="20000"/>
              <a:lumOff val="80000"/>
            </a:schemeClr>
          </a:solidFill>
        </p:spPr>
        <p:txBody>
          <a:bodyPr>
            <a:normAutofit fontScale="92500"/>
          </a:bodyPr>
          <a:lstStyle/>
          <a:p>
            <a:r>
              <a:rPr lang="en-US" dirty="0" smtClean="0"/>
              <a:t>Facilitator, leader or group members pose a question</a:t>
            </a:r>
          </a:p>
          <a:p>
            <a:r>
              <a:rPr lang="en-US" dirty="0" smtClean="0"/>
              <a:t>Begin with 2 minutes silence - make some written or mental notes of your response </a:t>
            </a:r>
          </a:p>
          <a:p>
            <a:r>
              <a:rPr lang="en-US" dirty="0" smtClean="0"/>
              <a:t>Someone gives an opening response for no more than 2 minutes – no interruptions</a:t>
            </a:r>
          </a:p>
          <a:p>
            <a:r>
              <a:rPr lang="en-US" dirty="0" smtClean="0"/>
              <a:t>The next to speak is the person whose last name is next alphabetically to the 1</a:t>
            </a:r>
            <a:r>
              <a:rPr lang="en-US" baseline="30000" dirty="0" smtClean="0"/>
              <a:t>st</a:t>
            </a:r>
            <a:r>
              <a:rPr lang="en-US" dirty="0" smtClean="0"/>
              <a:t> speaker. They take time to think about the opening comment &amp; tries respond to it in some way. This can be an agreement or disagreement, extending the comment with an example, raising a question, explaining why it’s difficult to respond, applying the comment to a different context – no interruptions!</a:t>
            </a:r>
          </a:p>
          <a:p>
            <a:r>
              <a:rPr lang="en-US" dirty="0" smtClean="0"/>
              <a:t>Person whose last name is alphabetically next to the 2nd speaker goes next. Again, they take time to think about the opening comment &amp; try to respond to it – no interruptions </a:t>
            </a:r>
          </a:p>
          <a:p>
            <a:r>
              <a:rPr lang="en-US" dirty="0" smtClean="0"/>
              <a:t>Process continues until everyone has spoken with each person striving to build on &amp; respond to the previous speaker’s comment (with no interruptions)</a:t>
            </a:r>
          </a:p>
          <a:p>
            <a:r>
              <a:rPr lang="en-US" dirty="0" smtClean="0"/>
              <a:t>Group then moves into open conversation with no ground rules.</a:t>
            </a:r>
            <a:endParaRPr lang="en-US" dirty="0"/>
          </a:p>
        </p:txBody>
      </p:sp>
    </p:spTree>
    <p:extLst>
      <p:ext uri="{BB962C8B-B14F-4D97-AF65-F5344CB8AC3E}">
        <p14:creationId xmlns:p14="http://schemas.microsoft.com/office/powerpoint/2010/main" val="2007213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5176910" cy="562707"/>
          </a:xfrm>
        </p:spPr>
        <p:txBody>
          <a:bodyPr>
            <a:normAutofit fontScale="90000"/>
          </a:bodyPr>
          <a:lstStyle/>
          <a:p>
            <a:r>
              <a:rPr lang="en-US" sz="3600" b="1" i="1" dirty="0" smtClean="0">
                <a:solidFill>
                  <a:srgbClr val="FF0000"/>
                </a:solidFill>
              </a:rPr>
              <a:t>Some Resources from Stephen</a:t>
            </a:r>
            <a:endParaRPr lang="en-US" sz="3600" dirty="0"/>
          </a:p>
        </p:txBody>
      </p:sp>
      <p:sp>
        <p:nvSpPr>
          <p:cNvPr id="3" name="Content Placeholder 2"/>
          <p:cNvSpPr>
            <a:spLocks noGrp="1"/>
          </p:cNvSpPr>
          <p:nvPr>
            <p:ph idx="1"/>
          </p:nvPr>
        </p:nvSpPr>
        <p:spPr>
          <a:xfrm>
            <a:off x="1" y="562708"/>
            <a:ext cx="12191999" cy="6295292"/>
          </a:xfrm>
          <a:solidFill>
            <a:schemeClr val="accent4">
              <a:lumMod val="20000"/>
              <a:lumOff val="80000"/>
            </a:schemeClr>
          </a:solidFill>
        </p:spPr>
        <p:txBody>
          <a:bodyPr>
            <a:normAutofit lnSpcReduction="10000"/>
          </a:bodyPr>
          <a:lstStyle/>
          <a:p>
            <a:r>
              <a:rPr lang="en-US" i="1" dirty="0" smtClean="0">
                <a:solidFill>
                  <a:srgbClr val="00B050"/>
                </a:solidFill>
              </a:rPr>
              <a:t>Becoming a white antiracist: A practical guide for educators, leaders &amp; activists. </a:t>
            </a:r>
            <a:r>
              <a:rPr lang="en-US" dirty="0" smtClean="0"/>
              <a:t>2021.</a:t>
            </a:r>
            <a:r>
              <a:rPr lang="en-US" i="1" dirty="0" smtClean="0"/>
              <a:t> </a:t>
            </a:r>
            <a:r>
              <a:rPr lang="en-US" dirty="0" smtClean="0"/>
              <a:t>Sterling, VA: Stylus (w/Mary Hess)</a:t>
            </a:r>
          </a:p>
          <a:p>
            <a:r>
              <a:rPr lang="en-US" i="1" dirty="0" smtClean="0">
                <a:solidFill>
                  <a:srgbClr val="FF0000"/>
                </a:solidFill>
              </a:rPr>
              <a:t>Teaching for Critical Thinking</a:t>
            </a:r>
            <a:r>
              <a:rPr lang="en-US" dirty="0" smtClean="0"/>
              <a:t>. 2012 Hoboken, NJ: Wiley Publishing</a:t>
            </a:r>
          </a:p>
          <a:p>
            <a:r>
              <a:rPr lang="en-US" i="1" dirty="0" smtClean="0">
                <a:solidFill>
                  <a:schemeClr val="accent4">
                    <a:lumMod val="50000"/>
                  </a:schemeClr>
                </a:solidFill>
              </a:rPr>
              <a:t>Gospel Beautiful Podcast</a:t>
            </a:r>
            <a:r>
              <a:rPr lang="en-US" dirty="0" smtClean="0"/>
              <a:t>: https://</a:t>
            </a:r>
            <a:r>
              <a:rPr lang="en-US" dirty="0" err="1" smtClean="0"/>
              <a:t>www.buzzsprout.com</a:t>
            </a:r>
            <a:r>
              <a:rPr lang="en-US" dirty="0" smtClean="0"/>
              <a:t>/680528/8460030-stephen-brookfield-and-mary-hess-becoming-a-white-antiracist</a:t>
            </a:r>
          </a:p>
          <a:p>
            <a:r>
              <a:rPr lang="en-US" i="1" dirty="0" smtClean="0">
                <a:solidFill>
                  <a:srgbClr val="7030A0"/>
                </a:solidFill>
              </a:rPr>
              <a:t>Teaching race: Helping students unmask and challenge racism</a:t>
            </a:r>
            <a:r>
              <a:rPr lang="en-US" i="1" dirty="0" smtClean="0"/>
              <a:t>. </a:t>
            </a:r>
            <a:r>
              <a:rPr lang="en-US" dirty="0" smtClean="0"/>
              <a:t>Hoboken, NJ: Wiley Publishing</a:t>
            </a:r>
          </a:p>
          <a:p>
            <a:r>
              <a:rPr lang="en-US" i="1" dirty="0" smtClean="0"/>
              <a:t>Becoming a critically reflective teacher. </a:t>
            </a:r>
            <a:r>
              <a:rPr lang="en-US" dirty="0" smtClean="0"/>
              <a:t>2017 (2</a:t>
            </a:r>
            <a:r>
              <a:rPr lang="en-US" baseline="30000" dirty="0" smtClean="0"/>
              <a:t>nd</a:t>
            </a:r>
            <a:r>
              <a:rPr lang="en-US" dirty="0" smtClean="0"/>
              <a:t>. Ed.). Hoboken, NJ: Wiley Publishing</a:t>
            </a:r>
          </a:p>
          <a:p>
            <a:r>
              <a:rPr lang="en-US" i="1" dirty="0" smtClean="0">
                <a:solidFill>
                  <a:srgbClr val="FF0000"/>
                </a:solidFill>
              </a:rPr>
              <a:t>Handbook of race and adult education. </a:t>
            </a:r>
            <a:r>
              <a:rPr lang="en-US" dirty="0" smtClean="0"/>
              <a:t>2010. Hoboken, NJ: Wiley Publishing w/ Vanessa Sheared, Juanita Johnson-Bailey, Scipio Colin Jr III, &amp; Elizabeth Peterson. </a:t>
            </a:r>
          </a:p>
          <a:p>
            <a:r>
              <a:rPr lang="en-US" i="1" dirty="0" smtClean="0">
                <a:solidFill>
                  <a:srgbClr val="0070C0"/>
                </a:solidFill>
              </a:rPr>
              <a:t>The discussion book: 50 great ways to get people talking</a:t>
            </a:r>
            <a:r>
              <a:rPr lang="en-US" dirty="0" smtClean="0"/>
              <a:t>. 2016. Hoboken, NJ: Wiley Publishing (w/Stephen </a:t>
            </a:r>
            <a:r>
              <a:rPr lang="en-US" dirty="0" err="1" smtClean="0"/>
              <a:t>Preskill</a:t>
            </a:r>
            <a:r>
              <a:rPr lang="en-US" dirty="0" smtClean="0"/>
              <a:t>)</a:t>
            </a:r>
          </a:p>
          <a:p>
            <a:pPr algn="ctr"/>
            <a:r>
              <a:rPr lang="en-US" sz="3500" dirty="0" smtClean="0">
                <a:hlinkClick r:id="rId2"/>
              </a:rPr>
              <a:t>www.stephenbrookfield.com</a:t>
            </a:r>
            <a:r>
              <a:rPr lang="en-US" sz="3500" dirty="0" smtClean="0"/>
              <a:t> </a:t>
            </a:r>
          </a:p>
          <a:p>
            <a:pPr algn="ctr"/>
            <a:r>
              <a:rPr lang="en-US" sz="2200" dirty="0" smtClean="0"/>
              <a:t>(Go to “Resources”, “Creating an Anti-Racist White Identity” and “Recent Writings” links)</a:t>
            </a:r>
          </a:p>
        </p:txBody>
      </p:sp>
    </p:spTree>
    <p:extLst>
      <p:ext uri="{BB962C8B-B14F-4D97-AF65-F5344CB8AC3E}">
        <p14:creationId xmlns:p14="http://schemas.microsoft.com/office/powerpoint/2010/main" val="980017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98" y="365125"/>
            <a:ext cx="5331657" cy="5811838"/>
          </a:xfrm>
          <a:solidFill>
            <a:schemeClr val="accent1">
              <a:lumMod val="20000"/>
              <a:lumOff val="80000"/>
            </a:schemeClr>
          </a:solidFill>
        </p:spPr>
        <p:txBody>
          <a:bodyPr/>
          <a:lstStyle/>
          <a:p>
            <a:r>
              <a:rPr lang="en-US" dirty="0" smtClean="0">
                <a:solidFill>
                  <a:srgbClr val="FF0000"/>
                </a:solidFill>
                <a:latin typeface="+mn-lt"/>
              </a:rPr>
              <a:t>Our Focus</a:t>
            </a:r>
            <a:r>
              <a:rPr lang="mr-IN" dirty="0" smtClean="0">
                <a:solidFill>
                  <a:srgbClr val="FF0000"/>
                </a:solidFill>
                <a:latin typeface="+mn-lt"/>
              </a:rPr>
              <a:t>…</a:t>
            </a:r>
            <a:r>
              <a:rPr lang="en-US" dirty="0" smtClean="0">
                <a:solidFill>
                  <a:srgbClr val="FF0000"/>
                </a:solidFill>
                <a:latin typeface="+mn-lt"/>
              </a:rPr>
              <a:t/>
            </a:r>
            <a:br>
              <a:rPr lang="en-US" dirty="0" smtClean="0">
                <a:solidFill>
                  <a:srgbClr val="FF0000"/>
                </a:solidFill>
                <a:latin typeface="+mn-lt"/>
              </a:rPr>
            </a:br>
            <a:r>
              <a:rPr lang="en-US" dirty="0">
                <a:solidFill>
                  <a:srgbClr val="FF0000"/>
                </a:solidFill>
                <a:latin typeface="+mn-lt"/>
              </a:rPr>
              <a:t/>
            </a:r>
            <a:br>
              <a:rPr lang="en-US" dirty="0">
                <a:solidFill>
                  <a:srgbClr val="FF0000"/>
                </a:solidFill>
                <a:latin typeface="+mn-lt"/>
              </a:rPr>
            </a:br>
            <a:r>
              <a:rPr lang="en-US" dirty="0" smtClean="0">
                <a:solidFill>
                  <a:srgbClr val="FF0000"/>
                </a:solidFill>
                <a:latin typeface="+mn-lt"/>
              </a:rPr>
              <a:t>How do people learn to think critically? </a:t>
            </a:r>
            <a:br>
              <a:rPr lang="en-US" dirty="0" smtClean="0">
                <a:solidFill>
                  <a:srgbClr val="FF0000"/>
                </a:solidFill>
                <a:latin typeface="+mn-lt"/>
              </a:rPr>
            </a:br>
            <a:r>
              <a:rPr lang="en-US" dirty="0">
                <a:solidFill>
                  <a:srgbClr val="FF0000"/>
                </a:solidFill>
                <a:latin typeface="+mn-lt"/>
              </a:rPr>
              <a:t/>
            </a:r>
            <a:br>
              <a:rPr lang="en-US" dirty="0">
                <a:solidFill>
                  <a:srgbClr val="FF0000"/>
                </a:solidFill>
                <a:latin typeface="+mn-lt"/>
              </a:rPr>
            </a:br>
            <a:r>
              <a:rPr lang="en-US" dirty="0" smtClean="0">
                <a:solidFill>
                  <a:srgbClr val="FF0000"/>
                </a:solidFill>
                <a:latin typeface="+mn-lt"/>
              </a:rPr>
              <a:t>And what approaches to teach it work best?</a:t>
            </a:r>
            <a:r>
              <a:rPr lang="en-US" dirty="0" smtClean="0">
                <a:latin typeface="+mn-lt"/>
              </a:rPr>
              <a:t/>
            </a:r>
            <a:br>
              <a:rPr lang="en-US" dirty="0" smtClean="0">
                <a:latin typeface="+mn-lt"/>
              </a:rPr>
            </a:br>
            <a:r>
              <a:rPr lang="en-US" dirty="0">
                <a:latin typeface="+mn-lt"/>
              </a:rPr>
              <a:t/>
            </a:r>
            <a:br>
              <a:rPr lang="en-US" dirty="0">
                <a:latin typeface="+mn-lt"/>
              </a:rPr>
            </a:br>
            <a:endParaRPr lang="en-US" dirty="0">
              <a:latin typeface="+mn-lt"/>
            </a:endParaRPr>
          </a:p>
        </p:txBody>
      </p:sp>
      <p:sp>
        <p:nvSpPr>
          <p:cNvPr id="3" name="Content Placeholder 2"/>
          <p:cNvSpPr>
            <a:spLocks noGrp="1"/>
          </p:cNvSpPr>
          <p:nvPr>
            <p:ph idx="1"/>
          </p:nvPr>
        </p:nvSpPr>
        <p:spPr>
          <a:xfrm>
            <a:off x="5950634" y="365125"/>
            <a:ext cx="5403166" cy="5811838"/>
          </a:xfrm>
          <a:solidFill>
            <a:schemeClr val="accent4">
              <a:lumMod val="20000"/>
              <a:lumOff val="80000"/>
            </a:schemeClr>
          </a:solidFill>
        </p:spPr>
        <p:txBody>
          <a:bodyPr>
            <a:normAutofit/>
          </a:bodyPr>
          <a:lstStyle/>
          <a:p>
            <a:r>
              <a:rPr lang="en-US" sz="4400" dirty="0" smtClean="0">
                <a:solidFill>
                  <a:srgbClr val="00B050"/>
                </a:solidFill>
              </a:rPr>
              <a:t>Our Focus</a:t>
            </a:r>
            <a:r>
              <a:rPr lang="mr-IN" sz="4400" dirty="0" smtClean="0">
                <a:solidFill>
                  <a:srgbClr val="00B050"/>
                </a:solidFill>
              </a:rPr>
              <a:t>…</a:t>
            </a:r>
            <a:endParaRPr lang="en-US" sz="4400" dirty="0" smtClean="0">
              <a:solidFill>
                <a:srgbClr val="00B050"/>
              </a:solidFill>
            </a:endParaRPr>
          </a:p>
          <a:p>
            <a:endParaRPr lang="en-US" sz="4400" dirty="0">
              <a:solidFill>
                <a:srgbClr val="00B050"/>
              </a:solidFill>
            </a:endParaRPr>
          </a:p>
          <a:p>
            <a:r>
              <a:rPr lang="en-US" sz="4400" dirty="0" smtClean="0">
                <a:solidFill>
                  <a:srgbClr val="00B050"/>
                </a:solidFill>
              </a:rPr>
              <a:t>What does it mean to think critically about race &amp; racism in a PWI?</a:t>
            </a:r>
          </a:p>
          <a:p>
            <a:r>
              <a:rPr lang="en-US" sz="4400" dirty="0" smtClean="0">
                <a:solidFill>
                  <a:srgbClr val="00B050"/>
                </a:solidFill>
              </a:rPr>
              <a:t>A Predominantly White Institution</a:t>
            </a:r>
            <a:endParaRPr lang="en-US" sz="4400" dirty="0">
              <a:solidFill>
                <a:srgbClr val="00B050"/>
              </a:solidFill>
            </a:endParaRPr>
          </a:p>
        </p:txBody>
      </p:sp>
    </p:spTree>
    <p:extLst>
      <p:ext uri="{BB962C8B-B14F-4D97-AF65-F5344CB8AC3E}">
        <p14:creationId xmlns:p14="http://schemas.microsoft.com/office/powerpoint/2010/main" val="586946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745"/>
            <a:ext cx="10515600" cy="1055077"/>
          </a:xfrm>
        </p:spPr>
        <p:txBody>
          <a:bodyPr/>
          <a:lstStyle/>
          <a:p>
            <a:r>
              <a:rPr lang="en-US" b="1" i="1" dirty="0" smtClean="0">
                <a:solidFill>
                  <a:srgbClr val="FF0000"/>
                </a:solidFill>
              </a:rPr>
              <a:t>Let’s Share “I Am From”</a:t>
            </a:r>
            <a:endParaRPr lang="en-US" b="1" i="1" dirty="0">
              <a:solidFill>
                <a:srgbClr val="FF0000"/>
              </a:solidFill>
            </a:endParaRPr>
          </a:p>
        </p:txBody>
      </p:sp>
      <p:sp>
        <p:nvSpPr>
          <p:cNvPr id="3" name="Content Placeholder 2"/>
          <p:cNvSpPr>
            <a:spLocks noGrp="1"/>
          </p:cNvSpPr>
          <p:nvPr>
            <p:ph idx="1"/>
          </p:nvPr>
        </p:nvSpPr>
        <p:spPr>
          <a:xfrm>
            <a:off x="838200" y="1364566"/>
            <a:ext cx="10515600" cy="4965896"/>
          </a:xfrm>
          <a:solidFill>
            <a:schemeClr val="accent2">
              <a:lumMod val="20000"/>
              <a:lumOff val="80000"/>
            </a:schemeClr>
          </a:solidFill>
        </p:spPr>
        <p:txBody>
          <a:bodyPr>
            <a:noAutofit/>
          </a:bodyPr>
          <a:lstStyle/>
          <a:p>
            <a:r>
              <a:rPr lang="en-US" sz="3600" dirty="0"/>
              <a:t>One of the ways to enter into any conversation around race is to encourage participants to be aware of the multitude of significant experiences and affiliations that people bring to an event.</a:t>
            </a:r>
          </a:p>
          <a:p>
            <a:r>
              <a:rPr lang="en-US" sz="3600" dirty="0"/>
              <a:t>The "I Am From" exercise is one way to do that.</a:t>
            </a:r>
          </a:p>
          <a:p>
            <a:r>
              <a:rPr lang="en-US" sz="3600" dirty="0" smtClean="0"/>
              <a:t>Please share your ‘I Am From” words with each other in small groups</a:t>
            </a:r>
          </a:p>
          <a:p>
            <a:r>
              <a:rPr lang="en-US" sz="3600" dirty="0" smtClean="0"/>
              <a:t>NO group reports needed – just listen to what’s shared</a:t>
            </a:r>
            <a:endParaRPr lang="en-US" sz="3600" dirty="0"/>
          </a:p>
        </p:txBody>
      </p:sp>
    </p:spTree>
    <p:extLst>
      <p:ext uri="{BB962C8B-B14F-4D97-AF65-F5344CB8AC3E}">
        <p14:creationId xmlns:p14="http://schemas.microsoft.com/office/powerpoint/2010/main" val="1107203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3207435" cy="5811838"/>
          </a:xfrm>
        </p:spPr>
        <p:txBody>
          <a:bodyPr/>
          <a:lstStyle/>
          <a:p>
            <a:endParaRPr lang="en-US" dirty="0"/>
          </a:p>
        </p:txBody>
      </p:sp>
      <p:sp>
        <p:nvSpPr>
          <p:cNvPr id="3" name="Content Placeholder 2"/>
          <p:cNvSpPr>
            <a:spLocks noGrp="1"/>
          </p:cNvSpPr>
          <p:nvPr>
            <p:ph idx="1"/>
          </p:nvPr>
        </p:nvSpPr>
        <p:spPr>
          <a:xfrm>
            <a:off x="3671668" y="365125"/>
            <a:ext cx="7682132" cy="5811838"/>
          </a:xfrm>
          <a:solidFill>
            <a:schemeClr val="accent2">
              <a:lumMod val="20000"/>
              <a:lumOff val="80000"/>
            </a:schemeClr>
          </a:solidFill>
        </p:spPr>
        <p:txBody>
          <a:bodyPr>
            <a:normAutofit lnSpcReduction="10000"/>
          </a:bodyPr>
          <a:lstStyle/>
          <a:p>
            <a:r>
              <a:rPr lang="en-US" sz="3200" i="1" dirty="0" smtClean="0"/>
              <a:t>I am from…*</a:t>
            </a:r>
            <a:endParaRPr lang="en-US" sz="3200" dirty="0" smtClean="0"/>
          </a:p>
          <a:p>
            <a:r>
              <a:rPr lang="en-US" sz="3200" i="1" dirty="0" smtClean="0">
                <a:solidFill>
                  <a:srgbClr val="FF0000"/>
                </a:solidFill>
              </a:rPr>
              <a:t>the </a:t>
            </a:r>
            <a:r>
              <a:rPr lang="en-US" sz="3200" b="1" i="1" dirty="0" smtClean="0">
                <a:solidFill>
                  <a:srgbClr val="FF0000"/>
                </a:solidFill>
              </a:rPr>
              <a:t>sound</a:t>
            </a:r>
            <a:r>
              <a:rPr lang="en-US" sz="3200" i="1" dirty="0" smtClean="0">
                <a:solidFill>
                  <a:srgbClr val="FF0000"/>
                </a:solidFill>
              </a:rPr>
              <a:t> of seagulls crying over the north sea and </a:t>
            </a:r>
            <a:r>
              <a:rPr lang="en-US" sz="3200" i="1" dirty="0" err="1" smtClean="0">
                <a:solidFill>
                  <a:srgbClr val="FF0000"/>
                </a:solidFill>
              </a:rPr>
              <a:t>merseybeat</a:t>
            </a:r>
            <a:r>
              <a:rPr lang="en-US" sz="3200" i="1" smtClean="0">
                <a:solidFill>
                  <a:srgbClr val="FF0000"/>
                </a:solidFill>
              </a:rPr>
              <a:t> blasting at the Cavern club, </a:t>
            </a:r>
            <a:r>
              <a:rPr lang="en-US" sz="3200" smtClean="0"/>
              <a:t> </a:t>
            </a:r>
          </a:p>
          <a:p>
            <a:r>
              <a:rPr lang="en-US" sz="3200" i="1" smtClean="0">
                <a:solidFill>
                  <a:srgbClr val="7030A0"/>
                </a:solidFill>
              </a:rPr>
              <a:t>the </a:t>
            </a:r>
            <a:r>
              <a:rPr lang="en-US" sz="3200" b="1" i="1" smtClean="0">
                <a:solidFill>
                  <a:srgbClr val="7030A0"/>
                </a:solidFill>
              </a:rPr>
              <a:t>smell</a:t>
            </a:r>
            <a:r>
              <a:rPr lang="en-US" sz="3200" i="1" smtClean="0">
                <a:solidFill>
                  <a:srgbClr val="7030A0"/>
                </a:solidFill>
              </a:rPr>
              <a:t> of fish &amp; chips, factory waste and coal burning fires, </a:t>
            </a:r>
            <a:r>
              <a:rPr lang="en-US" sz="3200" smtClean="0"/>
              <a:t> </a:t>
            </a:r>
          </a:p>
          <a:p>
            <a:r>
              <a:rPr lang="en-US" sz="3200" i="1" smtClean="0">
                <a:solidFill>
                  <a:srgbClr val="00B050"/>
                </a:solidFill>
              </a:rPr>
              <a:t>the </a:t>
            </a:r>
            <a:r>
              <a:rPr lang="en-US" sz="3200" b="1" i="1" smtClean="0">
                <a:solidFill>
                  <a:srgbClr val="00B050"/>
                </a:solidFill>
              </a:rPr>
              <a:t>taste</a:t>
            </a:r>
            <a:r>
              <a:rPr lang="en-US" sz="3200" i="1" smtClean="0">
                <a:solidFill>
                  <a:srgbClr val="00B050"/>
                </a:solidFill>
              </a:rPr>
              <a:t> of grease, sour milk tea and dust at the back of my throat</a:t>
            </a:r>
            <a:endParaRPr lang="en-US" sz="3200" smtClean="0">
              <a:solidFill>
                <a:srgbClr val="00B050"/>
              </a:solidFill>
            </a:endParaRPr>
          </a:p>
          <a:p>
            <a:r>
              <a:rPr lang="en-US" sz="3200" i="1" smtClean="0">
                <a:solidFill>
                  <a:srgbClr val="0070C0"/>
                </a:solidFill>
              </a:rPr>
              <a:t>the </a:t>
            </a:r>
            <a:r>
              <a:rPr lang="en-US" sz="3200" b="1" i="1" smtClean="0">
                <a:solidFill>
                  <a:srgbClr val="0070C0"/>
                </a:solidFill>
              </a:rPr>
              <a:t>idea</a:t>
            </a:r>
            <a:r>
              <a:rPr lang="en-US" sz="3200" i="1" smtClean="0">
                <a:solidFill>
                  <a:srgbClr val="0070C0"/>
                </a:solidFill>
              </a:rPr>
              <a:t> of community pride &amp; the triumph of humor over pretentiousness</a:t>
            </a:r>
          </a:p>
          <a:p>
            <a:endParaRPr lang="en-US" i="1" smtClean="0">
              <a:solidFill>
                <a:srgbClr val="0070C0"/>
              </a:solidFill>
            </a:endParaRPr>
          </a:p>
          <a:p>
            <a:r>
              <a:rPr lang="en-US" sz="2400" smtClean="0"/>
              <a:t>* Adapted from the poem </a:t>
            </a:r>
            <a:r>
              <a:rPr lang="en-US" sz="2400" i="1" smtClean="0"/>
              <a:t>Where I’m From </a:t>
            </a:r>
            <a:r>
              <a:rPr lang="en-US" sz="2400" smtClean="0"/>
              <a:t>by George Ella Lyon</a:t>
            </a:r>
          </a:p>
          <a:p>
            <a:endParaRPr lang="en-US"/>
          </a:p>
        </p:txBody>
      </p:sp>
      <p:pic>
        <p:nvPicPr>
          <p:cNvPr id="4" name="Picture 3"/>
          <p:cNvPicPr>
            <a:picLocks noChangeAspect="1"/>
          </p:cNvPicPr>
          <p:nvPr/>
        </p:nvPicPr>
        <p:blipFill>
          <a:blip r:embed="rId2"/>
          <a:stretch>
            <a:fillRect/>
          </a:stretch>
        </p:blipFill>
        <p:spPr>
          <a:xfrm>
            <a:off x="126609" y="365125"/>
            <a:ext cx="3207435" cy="3340100"/>
          </a:xfrm>
          <a:prstGeom prst="rect">
            <a:avLst/>
          </a:prstGeom>
        </p:spPr>
      </p:pic>
      <p:pic>
        <p:nvPicPr>
          <p:cNvPr id="5" name="Picture 4"/>
          <p:cNvPicPr>
            <a:picLocks noChangeAspect="1"/>
          </p:cNvPicPr>
          <p:nvPr/>
        </p:nvPicPr>
        <p:blipFill>
          <a:blip r:embed="rId3"/>
          <a:stretch>
            <a:fillRect/>
          </a:stretch>
        </p:blipFill>
        <p:spPr>
          <a:xfrm>
            <a:off x="126609" y="3340100"/>
            <a:ext cx="3207434" cy="2836863"/>
          </a:xfrm>
          <a:prstGeom prst="rect">
            <a:avLst/>
          </a:prstGeom>
        </p:spPr>
      </p:pic>
    </p:spTree>
    <p:extLst>
      <p:ext uri="{BB962C8B-B14F-4D97-AF65-F5344CB8AC3E}">
        <p14:creationId xmlns:p14="http://schemas.microsoft.com/office/powerpoint/2010/main" val="1243009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57" y="365125"/>
            <a:ext cx="5725551" cy="5811838"/>
          </a:xfrm>
          <a:solidFill>
            <a:schemeClr val="accent1">
              <a:lumMod val="20000"/>
              <a:lumOff val="80000"/>
            </a:schemeClr>
          </a:solidFill>
        </p:spPr>
        <p:txBody>
          <a:bodyPr>
            <a:normAutofit/>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dirty="0" err="1" smtClean="0">
                <a:latin typeface="+mn-lt"/>
              </a:rPr>
              <a:t>Sli.do</a:t>
            </a:r>
            <a:r>
              <a:rPr lang="en-US" sz="3600" dirty="0" smtClean="0">
                <a:latin typeface="+mn-lt"/>
              </a:rPr>
              <a:t/>
            </a:r>
            <a:br>
              <a:rPr lang="en-US" sz="3600" dirty="0" smtClean="0">
                <a:latin typeface="+mn-lt"/>
              </a:rPr>
            </a:br>
            <a:r>
              <a:rPr lang="en-US" sz="3600" dirty="0" err="1" smtClean="0">
                <a:latin typeface="+mn-lt"/>
              </a:rPr>
              <a:t>backchannelchat.com</a:t>
            </a:r>
            <a:r>
              <a:rPr lang="en-US" sz="3600" dirty="0" smtClean="0">
                <a:latin typeface="+mn-lt"/>
              </a:rPr>
              <a:t/>
            </a:r>
            <a:br>
              <a:rPr lang="en-US" sz="3600" dirty="0" smtClean="0">
                <a:latin typeface="+mn-lt"/>
              </a:rPr>
            </a:br>
            <a:r>
              <a:rPr lang="en-US" sz="3600" dirty="0" err="1" smtClean="0">
                <a:latin typeface="+mn-lt"/>
              </a:rPr>
              <a:t>tweedback.de</a:t>
            </a:r>
            <a:endParaRPr lang="en-US" sz="3600" dirty="0">
              <a:latin typeface="+mn-lt"/>
            </a:endParaRPr>
          </a:p>
        </p:txBody>
      </p:sp>
      <p:sp>
        <p:nvSpPr>
          <p:cNvPr id="3" name="Content Placeholder 2"/>
          <p:cNvSpPr>
            <a:spLocks noGrp="1"/>
          </p:cNvSpPr>
          <p:nvPr>
            <p:ph idx="1"/>
          </p:nvPr>
        </p:nvSpPr>
        <p:spPr>
          <a:xfrm>
            <a:off x="6246054" y="365125"/>
            <a:ext cx="5641146" cy="5811838"/>
          </a:xfrm>
          <a:solidFill>
            <a:schemeClr val="accent3">
              <a:lumMod val="20000"/>
              <a:lumOff val="80000"/>
            </a:schemeClr>
          </a:solidFill>
        </p:spPr>
        <p:txBody>
          <a:bodyPr>
            <a:normAutofit fontScale="92500" lnSpcReduction="10000"/>
          </a:bodyPr>
          <a:lstStyle/>
          <a:p>
            <a:r>
              <a:rPr lang="en-US" dirty="0" smtClean="0"/>
              <a:t>Interrupts the normal privileging of extroverts, dominant language speakers</a:t>
            </a:r>
          </a:p>
          <a:p>
            <a:r>
              <a:rPr lang="en-US" dirty="0" smtClean="0"/>
              <a:t>Students can ask questions without fear</a:t>
            </a:r>
          </a:p>
          <a:p>
            <a:r>
              <a:rPr lang="en-US" dirty="0" smtClean="0"/>
              <a:t>You can pose a question at start of class to assess knowledge, experience &amp; preconceptions of students – but also to uncover ‘</a:t>
            </a:r>
            <a:r>
              <a:rPr lang="en-US" dirty="0" err="1" smtClean="0"/>
              <a:t>unsayables</a:t>
            </a:r>
            <a:r>
              <a:rPr lang="en-US" dirty="0" smtClean="0"/>
              <a:t>’: “what’s a recent example of structural racism you’ve witnessed, enacted or experienced at the school?”</a:t>
            </a:r>
          </a:p>
          <a:p>
            <a:r>
              <a:rPr lang="en-US" dirty="0" smtClean="0"/>
              <a:t>You can pose quick questions during class to check for understanding, identify misconceptions</a:t>
            </a:r>
          </a:p>
          <a:p>
            <a:r>
              <a:rPr lang="en-US" dirty="0" smtClean="0"/>
              <a:t>Students can critique your actions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54" y="365125"/>
            <a:ext cx="5302956" cy="4240742"/>
          </a:xfrm>
          <a:prstGeom prst="rect">
            <a:avLst/>
          </a:prstGeom>
        </p:spPr>
      </p:pic>
    </p:spTree>
    <p:extLst>
      <p:ext uri="{BB962C8B-B14F-4D97-AF65-F5344CB8AC3E}">
        <p14:creationId xmlns:p14="http://schemas.microsoft.com/office/powerpoint/2010/main" val="561718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0895" cy="5811837"/>
          </a:xfrm>
          <a:solidFill>
            <a:schemeClr val="accent6">
              <a:lumMod val="20000"/>
              <a:lumOff val="80000"/>
            </a:schemeClr>
          </a:solidFill>
        </p:spPr>
        <p:txBody>
          <a:bodyPr>
            <a:noAutofit/>
          </a:bodyPr>
          <a:lstStyle/>
          <a:p>
            <a:pPr algn="ctr"/>
            <a:r>
              <a:rPr lang="en-US" sz="3200" err="1" smtClean="0">
                <a:latin typeface="+mn-lt"/>
              </a:rPr>
              <a:t>Sli.do</a:t>
            </a:r>
            <a:r>
              <a:rPr lang="en-US" sz="3200" smtClean="0">
                <a:latin typeface="+mn-lt"/>
              </a:rPr>
              <a:t> - A Social Media Backchannel</a:t>
            </a:r>
            <a:br>
              <a:rPr lang="en-US" sz="3200" smtClean="0">
                <a:latin typeface="+mn-lt"/>
              </a:rPr>
            </a:br>
            <a:r>
              <a:rPr lang="en-US" sz="3200" smtClean="0">
                <a:latin typeface="+mn-lt"/>
              </a:rPr>
              <a:t/>
            </a:r>
            <a:br>
              <a:rPr lang="en-US" sz="3200" smtClean="0">
                <a:latin typeface="+mn-lt"/>
              </a:rPr>
            </a:br>
            <a:r>
              <a:rPr lang="en-US" sz="3200" smtClean="0">
                <a:latin typeface="+mn-lt"/>
              </a:rPr>
              <a:t>Go to </a:t>
            </a:r>
            <a:r>
              <a:rPr lang="en-US" sz="4800" i="1" err="1" smtClean="0">
                <a:solidFill>
                  <a:srgbClr val="FF0000"/>
                </a:solidFill>
                <a:latin typeface="+mn-lt"/>
              </a:rPr>
              <a:t>sli.do</a:t>
            </a:r>
            <a:r>
              <a:rPr lang="en-US" sz="3200" i="1" smtClean="0">
                <a:solidFill>
                  <a:srgbClr val="FF0000"/>
                </a:solidFill>
                <a:latin typeface="+mn-lt"/>
              </a:rPr>
              <a:t/>
            </a:r>
            <a:br>
              <a:rPr lang="en-US" sz="3200" i="1" smtClean="0">
                <a:solidFill>
                  <a:srgbClr val="FF0000"/>
                </a:solidFill>
                <a:latin typeface="+mn-lt"/>
              </a:rPr>
            </a:br>
            <a:r>
              <a:rPr lang="en-US" sz="3200" smtClean="0">
                <a:latin typeface="+mn-lt"/>
              </a:rPr>
              <a:t>Enter Code:  </a:t>
            </a:r>
            <a:r>
              <a:rPr lang="en-US" sz="4800" smtClean="0">
                <a:solidFill>
                  <a:srgbClr val="00B050"/>
                </a:solidFill>
                <a:latin typeface="+mn-lt"/>
              </a:rPr>
              <a:t>2299999</a:t>
            </a:r>
            <a:r>
              <a:rPr lang="is-IS" sz="3200" b="1" i="1" smtClean="0">
                <a:solidFill>
                  <a:srgbClr val="FF0000"/>
                </a:solidFill>
                <a:latin typeface="+mn-lt"/>
              </a:rPr>
              <a:t/>
            </a:r>
            <a:br>
              <a:rPr lang="is-IS" sz="3200" b="1" i="1" smtClean="0">
                <a:solidFill>
                  <a:srgbClr val="FF0000"/>
                </a:solidFill>
                <a:latin typeface="+mn-lt"/>
              </a:rPr>
            </a:br>
            <a:r>
              <a:rPr lang="en-US" sz="3200" smtClean="0">
                <a:latin typeface="+mn-lt"/>
              </a:rPr>
              <a:t>Or use the QR code opposite </a:t>
            </a:r>
            <a:br>
              <a:rPr lang="en-US" sz="3200" smtClean="0">
                <a:latin typeface="+mn-lt"/>
              </a:rPr>
            </a:br>
            <a:r>
              <a:rPr lang="en-US" sz="3200">
                <a:latin typeface="+mn-lt"/>
              </a:rPr>
              <a:t/>
            </a:r>
            <a:br>
              <a:rPr lang="en-US" sz="3200">
                <a:latin typeface="+mn-lt"/>
              </a:rPr>
            </a:br>
            <a:r>
              <a:rPr lang="en-US" sz="3200" i="1" smtClean="0">
                <a:solidFill>
                  <a:srgbClr val="7030A0"/>
                </a:solidFill>
                <a:latin typeface="+mn-lt"/>
              </a:rPr>
              <a:t>Please provide an example </a:t>
            </a:r>
            <a:r>
              <a:rPr lang="en-US" sz="3200" i="1">
                <a:solidFill>
                  <a:srgbClr val="7030A0"/>
                </a:solidFill>
                <a:latin typeface="+mn-lt"/>
              </a:rPr>
              <a:t>of critical thinking that you've seen in yourself</a:t>
            </a:r>
            <a:r>
              <a:rPr lang="en-US" sz="3200" i="1" smtClean="0">
                <a:solidFill>
                  <a:srgbClr val="7030A0"/>
                </a:solidFill>
                <a:latin typeface="+mn-lt"/>
              </a:rPr>
              <a:t>, </a:t>
            </a:r>
            <a:r>
              <a:rPr lang="en-US" sz="3200" i="1">
                <a:solidFill>
                  <a:srgbClr val="7030A0"/>
                </a:solidFill>
                <a:latin typeface="+mn-lt"/>
              </a:rPr>
              <a:t>a colleague, or a student</a:t>
            </a:r>
            <a:r>
              <a:rPr lang="en-US" sz="3200" smtClean="0">
                <a:latin typeface="+mn-lt"/>
              </a:rPr>
              <a:t/>
            </a:r>
            <a:br>
              <a:rPr lang="en-US" sz="3200" smtClean="0">
                <a:latin typeface="+mn-lt"/>
              </a:rPr>
            </a:br>
            <a:r>
              <a:rPr lang="en-US" sz="3200" smtClean="0">
                <a:latin typeface="+mn-lt"/>
              </a:rPr>
              <a:t/>
            </a:r>
            <a:br>
              <a:rPr lang="en-US" sz="3200" smtClean="0">
                <a:latin typeface="+mn-lt"/>
              </a:rPr>
            </a:br>
            <a:r>
              <a:rPr lang="en-US" sz="3200" smtClean="0">
                <a:latin typeface="+mn-lt"/>
              </a:rPr>
              <a:t>Your response is </a:t>
            </a:r>
            <a:r>
              <a:rPr lang="en-US" sz="3200" b="1" i="1" smtClean="0">
                <a:solidFill>
                  <a:srgbClr val="FF0000"/>
                </a:solidFill>
                <a:latin typeface="+mn-lt"/>
              </a:rPr>
              <a:t>ANONYMOUS</a:t>
            </a:r>
            <a:r>
              <a:rPr lang="en-US" sz="4000" smtClean="0">
                <a:latin typeface="+mn-lt"/>
              </a:rPr>
              <a:t/>
            </a:r>
            <a:br>
              <a:rPr lang="en-US" sz="4000" smtClean="0">
                <a:latin typeface="+mn-lt"/>
              </a:rPr>
            </a:br>
            <a:endParaRPr lang="en-US" sz="400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57381" y="2743200"/>
            <a:ext cx="3251200" cy="3251200"/>
          </a:xfrm>
        </p:spPr>
      </p:pic>
    </p:spTree>
    <p:extLst>
      <p:ext uri="{BB962C8B-B14F-4D97-AF65-F5344CB8AC3E}">
        <p14:creationId xmlns:p14="http://schemas.microsoft.com/office/powerpoint/2010/main" val="1472827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12" y="365125"/>
            <a:ext cx="5401994" cy="5811838"/>
          </a:xfrm>
          <a:solidFill>
            <a:schemeClr val="accent1">
              <a:lumMod val="20000"/>
              <a:lumOff val="80000"/>
            </a:schemeClr>
          </a:solidFill>
        </p:spPr>
        <p:txBody>
          <a:bodyPr>
            <a:normAutofit fontScale="90000"/>
          </a:bodyPr>
          <a:lstStyle/>
          <a:p>
            <a:pPr algn="ctr"/>
            <a:r>
              <a:rPr lang="en-US" sz="3600" dirty="0" smtClean="0">
                <a:latin typeface="+mn-lt"/>
              </a:rPr>
              <a:t/>
            </a:r>
            <a:br>
              <a:rPr lang="en-US" sz="3600" dirty="0" smtClean="0">
                <a:latin typeface="+mn-lt"/>
              </a:rPr>
            </a:br>
            <a:r>
              <a:rPr lang="en-US" dirty="0"/>
              <a:t/>
            </a:r>
            <a:br>
              <a:rPr lang="en-US" dirty="0"/>
            </a:br>
            <a:r>
              <a:rPr lang="en-US" dirty="0"/>
              <a:t/>
            </a:r>
            <a:br>
              <a:rPr lang="en-US" dirty="0"/>
            </a:br>
            <a:r>
              <a:rPr lang="en-US" dirty="0"/>
              <a:t/>
            </a:r>
            <a:br>
              <a:rPr lang="en-US" dirty="0"/>
            </a:br>
            <a:r>
              <a:rPr lang="en-US" dirty="0" smtClean="0"/>
              <a:t/>
            </a:r>
            <a:br>
              <a:rPr lang="en-US" dirty="0" smtClean="0"/>
            </a:br>
            <a:r>
              <a:rPr lang="en-US" dirty="0" smtClean="0"/>
              <a:t/>
            </a:r>
            <a:br>
              <a:rPr lang="en-US" dirty="0" smtClean="0"/>
            </a:br>
            <a:r>
              <a:rPr lang="en-US" dirty="0" smtClean="0">
                <a:latin typeface="+mn-lt"/>
              </a:rPr>
              <a:t>Hunting </a:t>
            </a:r>
            <a:r>
              <a:rPr lang="en-US" dirty="0">
                <a:latin typeface="+mn-lt"/>
              </a:rPr>
              <a:t>&amp; Checking Assumptions</a:t>
            </a:r>
            <a:br>
              <a:rPr lang="en-US" dirty="0">
                <a:latin typeface="+mn-lt"/>
              </a:rPr>
            </a:br>
            <a:r>
              <a:rPr lang="en-US" dirty="0">
                <a:latin typeface="+mn-lt"/>
              </a:rPr>
              <a:t/>
            </a:r>
            <a:br>
              <a:rPr lang="en-US" dirty="0">
                <a:latin typeface="+mn-lt"/>
              </a:rPr>
            </a:br>
            <a:r>
              <a:rPr lang="en-US" dirty="0">
                <a:solidFill>
                  <a:srgbClr val="00B050"/>
                </a:solidFill>
                <a:latin typeface="+mn-lt"/>
              </a:rPr>
              <a:t>TAKING INFORMED ACTIONS</a:t>
            </a:r>
            <a:r>
              <a:rPr lang="en-US" dirty="0" smtClean="0"/>
              <a:t/>
            </a:r>
            <a:br>
              <a:rPr lang="en-US" dirty="0" smtClean="0"/>
            </a:br>
            <a:endParaRPr lang="en-US" dirty="0"/>
          </a:p>
        </p:txBody>
      </p:sp>
      <p:sp>
        <p:nvSpPr>
          <p:cNvPr id="3" name="Content Placeholder 2"/>
          <p:cNvSpPr>
            <a:spLocks noGrp="1"/>
          </p:cNvSpPr>
          <p:nvPr>
            <p:ph idx="1"/>
          </p:nvPr>
        </p:nvSpPr>
        <p:spPr>
          <a:xfrm>
            <a:off x="6246056" y="365125"/>
            <a:ext cx="5430130" cy="5811838"/>
          </a:xfrm>
          <a:solidFill>
            <a:schemeClr val="accent4">
              <a:lumMod val="20000"/>
              <a:lumOff val="80000"/>
            </a:schemeClr>
          </a:solidFill>
        </p:spPr>
        <p:txBody>
          <a:bodyPr>
            <a:normAutofit fontScale="92500" lnSpcReduction="20000"/>
          </a:bodyPr>
          <a:lstStyle/>
          <a:p>
            <a:pPr algn="ctr"/>
            <a:endParaRPr lang="en-US" sz="3200" dirty="0" smtClean="0"/>
          </a:p>
          <a:p>
            <a:pPr algn="ctr"/>
            <a:endParaRPr lang="en-US" sz="3200" dirty="0"/>
          </a:p>
          <a:p>
            <a:pPr algn="ctr"/>
            <a:endParaRPr lang="en-US" sz="3200" dirty="0" smtClean="0"/>
          </a:p>
          <a:p>
            <a:pPr algn="ctr"/>
            <a:endParaRPr lang="en-US" sz="3200" dirty="0"/>
          </a:p>
          <a:p>
            <a:pPr algn="ctr"/>
            <a:endParaRPr lang="en-US" sz="3200" dirty="0" smtClean="0"/>
          </a:p>
          <a:p>
            <a:pPr algn="ctr"/>
            <a:endParaRPr lang="en-US" sz="4000" dirty="0" smtClean="0"/>
          </a:p>
          <a:p>
            <a:pPr algn="ctr"/>
            <a:r>
              <a:rPr lang="en-US" sz="4300" dirty="0" smtClean="0"/>
              <a:t>Exploring Multiple Perspectives</a:t>
            </a:r>
          </a:p>
          <a:p>
            <a:pPr algn="ctr"/>
            <a:endParaRPr lang="en-US" sz="4300" dirty="0" smtClean="0"/>
          </a:p>
          <a:p>
            <a:pPr algn="ctr"/>
            <a:r>
              <a:rPr lang="en-US" sz="4300" dirty="0" smtClean="0">
                <a:solidFill>
                  <a:srgbClr val="00B050"/>
                </a:solidFill>
              </a:rPr>
              <a:t>TAKING INFORMED ACTIONS</a:t>
            </a:r>
          </a:p>
          <a:p>
            <a:pPr algn="ctr"/>
            <a:endParaRPr lang="en-US" sz="3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237" y="759655"/>
            <a:ext cx="1786597" cy="2110154"/>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077" y="759655"/>
            <a:ext cx="1849901" cy="2110154"/>
          </a:xfrm>
          <a:prstGeom prst="rect">
            <a:avLst/>
          </a:prstGeom>
        </p:spPr>
      </p:pic>
    </p:spTree>
    <p:extLst>
      <p:ext uri="{BB962C8B-B14F-4D97-AF65-F5344CB8AC3E}">
        <p14:creationId xmlns:p14="http://schemas.microsoft.com/office/powerpoint/2010/main" val="475383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7292</TotalTime>
  <Words>2276</Words>
  <Application>Microsoft Macintosh PowerPoint</Application>
  <PresentationFormat>Widescreen</PresentationFormat>
  <Paragraphs>209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Mangal</vt:lpstr>
      <vt:lpstr>Office Theme</vt:lpstr>
      <vt:lpstr>Teaching for Critical Thinking Through an Antiracist Lens College of Nursing &amp; Health Sciences University of Vermont, May 23rd, 2023</vt:lpstr>
      <vt:lpstr>How to access this power point…</vt:lpstr>
      <vt:lpstr>Who I am as a teacher is influenced by who I am as a learner….  History of academic mediocrity –failed high school leaving exams, university places cancelled, College of Technology, graduated in bottom half of my class, turned down for graduate study, failed my master’s degree exam – Broadening student-centered assessment measures       </vt:lpstr>
      <vt:lpstr>Our Focus…  How do people learn to think critically?   And what approaches to teach it work best?  </vt:lpstr>
      <vt:lpstr>Let’s Share “I Am From”</vt:lpstr>
      <vt:lpstr>PowerPoint Presentation</vt:lpstr>
      <vt:lpstr>       Sli.do backchannelchat.com tweedback.de</vt:lpstr>
      <vt:lpstr>Sli.do - A Social Media Backchannel  Go to sli.do Enter Code:  2299999 Or use the QR code opposite   Please provide an example of critical thinking that you've seen in yourself, a colleague, or a student  Your response is ANONYMOUS </vt:lpstr>
      <vt:lpstr>      Hunting &amp; Checking Assumptions  TAKING INFORMED ACTIONS </vt:lpstr>
      <vt:lpstr>An informed action is…  Based on Assessed Evidence or Experience   Has Its Assumptions Known &amp; Checked  Stands a Chance of Achieving Its Intended Consequence  Has a Rationale that Can Be Clearly Explained to a 3rd Party </vt:lpstr>
      <vt:lpstr>What Students Say is Helpful       </vt:lpstr>
      <vt:lpstr>A Personal Example – My Clinical Depression</vt:lpstr>
      <vt:lpstr>A Professional Example – The Circle</vt:lpstr>
      <vt:lpstr>My assumptions</vt:lpstr>
      <vt:lpstr>       The Circle Through Students’ Eyes</vt:lpstr>
      <vt:lpstr>NOW…</vt:lpstr>
      <vt:lpstr>The Good White</vt:lpstr>
      <vt:lpstr>I will never be free of the ideology of White supremacy  I can try to unearth its presence personally &amp; institutionally  My responsibility is to raise racial questions &amp; not to wait for colleagues of color to do this</vt:lpstr>
      <vt:lpstr>Classroom Equity Discussion Protocol</vt:lpstr>
      <vt:lpstr>Circle of Voices  S. Brookfield &amp; S. Preskill. 2016. The discussion book: 50 great ways to get people talking. Hoboken, NJ: Wiley</vt:lpstr>
      <vt:lpstr>Found Poem – a Small Group Reporting Equity Protocol</vt:lpstr>
      <vt:lpstr>Two Kinds of Preparation for Teaching that Incorporates Race         </vt:lpstr>
      <vt:lpstr>An arithmetic level of understanding of the dynamics of pervasive, structural racism amongst many whites who have not thought much about racial identity &amp; whiteness THIS IS A REASON FOR AFFINITY GROUPS     </vt:lpstr>
      <vt:lpstr>CHALK TALK</vt:lpstr>
      <vt:lpstr>Sequencing the Process of Teaching About Race</vt:lpstr>
      <vt:lpstr> MODELING We take the lead in modeling disclosure about…  How our racial identity frames our life   How we struggle to understand  &amp; negotiate racism  How we make sense of what’s happening in the wider world </vt:lpstr>
      <vt:lpstr>So where do White faculty go from here?</vt:lpstr>
      <vt:lpstr>So where do White faculty go from here?</vt:lpstr>
      <vt:lpstr>Another Classroom Discussion Equity Protocol</vt:lpstr>
      <vt:lpstr>Circular Response S. Brookfield &amp; S. Preskill. 2016. The discussion book: 50 great ways to get people talking. Hoboken, NJ: Wiley</vt:lpstr>
      <vt:lpstr>Some Resources from Stephen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for Critical Thinking Through an Antiracist Lens College of Nursing &amp; Health Sciences University of Vermont, May 23rd, 2023</dc:title>
  <dc:creator>Brookfield, Stephen D.</dc:creator>
  <cp:lastModifiedBy>Brookfield, Stephen D.</cp:lastModifiedBy>
  <cp:revision>31</cp:revision>
  <dcterms:created xsi:type="dcterms:W3CDTF">2023-05-15T16:01:28Z</dcterms:created>
  <dcterms:modified xsi:type="dcterms:W3CDTF">2023-05-23T11:46:04Z</dcterms:modified>
</cp:coreProperties>
</file>